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09" r:id="rId3"/>
    <p:sldId id="263" r:id="rId4"/>
    <p:sldId id="306" r:id="rId5"/>
    <p:sldId id="265" r:id="rId6"/>
    <p:sldId id="307" r:id="rId7"/>
    <p:sldId id="272" r:id="rId8"/>
    <p:sldId id="275" r:id="rId9"/>
    <p:sldId id="305" r:id="rId10"/>
    <p:sldId id="266" r:id="rId11"/>
    <p:sldId id="267" r:id="rId12"/>
    <p:sldId id="269" r:id="rId13"/>
    <p:sldId id="270" r:id="rId14"/>
    <p:sldId id="302" r:id="rId15"/>
    <p:sldId id="303" r:id="rId16"/>
    <p:sldId id="259" r:id="rId17"/>
    <p:sldId id="277" r:id="rId18"/>
    <p:sldId id="274" r:id="rId19"/>
    <p:sldId id="30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5"/>
    <p:restoredTop sz="76322" autoAdjust="0"/>
  </p:normalViewPr>
  <p:slideViewPr>
    <p:cSldViewPr snapToGrid="0">
      <p:cViewPr varScale="1">
        <p:scale>
          <a:sx n="89" d="100"/>
          <a:sy n="89" d="100"/>
        </p:scale>
        <p:origin x="16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CA788-F1A2-6843-848C-C7B76CFEA78D}" type="datetimeFigureOut">
              <a:rPr lang="fr-FR" smtClean="0"/>
              <a:t>21/09/2022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F4BD1-195A-5444-8A46-9D853C3AE219}" type="slidenum">
              <a:rPr lang="fr-FR" smtClean="0"/>
              <a:t>‹N°›</a:t>
            </a:fld>
            <a:endParaRPr lang="fr-FR"/>
          </a:p>
        </p:txBody>
      </p:sp>
    </p:spTree>
    <p:extLst>
      <p:ext uri="{BB962C8B-B14F-4D97-AF65-F5344CB8AC3E}">
        <p14:creationId xmlns:p14="http://schemas.microsoft.com/office/powerpoint/2010/main" val="50830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a:t>
            </a:fld>
            <a:endParaRPr lang="fr-FR"/>
          </a:p>
        </p:txBody>
      </p:sp>
    </p:spTree>
    <p:extLst>
      <p:ext uri="{BB962C8B-B14F-4D97-AF65-F5344CB8AC3E}">
        <p14:creationId xmlns:p14="http://schemas.microsoft.com/office/powerpoint/2010/main" val="84209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spc="-20" dirty="0">
                <a:solidFill>
                  <a:schemeClr val="tx1"/>
                </a:solidFill>
                <a:effectLst/>
                <a:latin typeface="+mn-lt"/>
                <a:ea typeface="+mn-ea"/>
                <a:cs typeface="+mn-cs"/>
              </a:rPr>
              <a:t>Supprimer la notion d’incertitude précédemment associée à l’ancienne catégorie “intermédiaire” était un objectif majeur de la modification des catégories cliniques. Un autre système a donc dû être mis en place pour gérer cette notion d’incertitude liée à la technique utilisée, indépendamment de la catégorisation clinique elle-même  : il s’agit de la zone d’incertitude technique ou ZIT.</a:t>
            </a:r>
          </a:p>
          <a:p>
            <a:r>
              <a:rPr lang="fr-FR" sz="800" kern="1200" spc="-20" dirty="0">
                <a:solidFill>
                  <a:schemeClr val="tx1"/>
                </a:solidFill>
                <a:effectLst/>
                <a:latin typeface="+mn-lt"/>
                <a:ea typeface="+mn-ea"/>
                <a:cs typeface="+mn-cs"/>
              </a:rPr>
              <a:t> </a:t>
            </a:r>
          </a:p>
          <a:p>
            <a:r>
              <a:rPr lang="fr-FR" sz="800" kern="1200" spc="-20" dirty="0">
                <a:solidFill>
                  <a:schemeClr val="tx1"/>
                </a:solidFill>
                <a:effectLst/>
                <a:latin typeface="+mn-lt"/>
                <a:ea typeface="+mn-ea"/>
                <a:cs typeface="+mn-cs"/>
              </a:rPr>
              <a:t>Il est important de noter que la ZIT ne correspond pas à l’incertitude de la mesure de CMI ou de diamètre. De façon comparable à toute autre mesure d’un paramètre biologique, l’incertitude de mesure pour les antibiogrammes (commune à tous les couples antibiotique/bactérie et étendue à toute la plage de mesure) est impossible à réduire en dessous d’un certain seuil (même pour les laboratoires les plus entraînés). On estime cette variation minimale à </a:t>
            </a:r>
            <a:r>
              <a:rPr lang="fr-FR" sz="800" kern="1200" spc="-20" dirty="0">
                <a:solidFill>
                  <a:schemeClr val="tx1"/>
                </a:solidFill>
                <a:effectLst/>
                <a:latin typeface="+mn-lt"/>
                <a:ea typeface="+mn-ea"/>
                <a:cs typeface="+mn-cs"/>
                <a:sym typeface="Symbol" pitchFamily="2" charset="2"/>
              </a:rPr>
              <a:t></a:t>
            </a:r>
            <a:r>
              <a:rPr lang="fr-FR" sz="800" kern="1200" spc="-20" dirty="0">
                <a:solidFill>
                  <a:schemeClr val="tx1"/>
                </a:solidFill>
                <a:effectLst/>
                <a:latin typeface="+mn-lt"/>
                <a:ea typeface="+mn-ea"/>
                <a:cs typeface="+mn-cs"/>
              </a:rPr>
              <a:t> 1 dilution pour la mesure des CMI, et à </a:t>
            </a:r>
            <a:r>
              <a:rPr lang="fr-FR" sz="800" kern="1200" spc="-20" dirty="0">
                <a:solidFill>
                  <a:schemeClr val="tx1"/>
                </a:solidFill>
                <a:effectLst/>
                <a:latin typeface="+mn-lt"/>
                <a:ea typeface="+mn-ea"/>
                <a:cs typeface="+mn-cs"/>
                <a:sym typeface="Symbol" pitchFamily="2" charset="2"/>
              </a:rPr>
              <a:t></a:t>
            </a:r>
            <a:r>
              <a:rPr lang="fr-FR" sz="800" kern="1200" spc="-20" dirty="0">
                <a:solidFill>
                  <a:schemeClr val="tx1"/>
                </a:solidFill>
                <a:effectLst/>
                <a:latin typeface="+mn-lt"/>
                <a:ea typeface="+mn-ea"/>
                <a:cs typeface="+mn-cs"/>
              </a:rPr>
              <a:t> 3 à 4 mm autour de la valeur cible pour la mesure des diamètres d’inhibition. La ZIT, quant à elle, ne concerne d’une part qu’un nombre restreint de couples antibiotique/bactérie particuliers, pour lesquels il a été identifié un risque significatif d’erreur de catégorisation clinique, et d’autre part elle ne concerne que de très courtes plages de CMI ou de diamètres, proches des concentrations et diamètres </a:t>
            </a:r>
            <a:r>
              <a:rPr lang="fr-FR" sz="800" b="0" kern="1200" spc="-20" dirty="0">
                <a:solidFill>
                  <a:schemeClr val="tx1"/>
                </a:solidFill>
                <a:effectLst/>
                <a:latin typeface="+mn-lt"/>
                <a:ea typeface="+mn-ea"/>
                <a:cs typeface="+mn-cs"/>
              </a:rPr>
              <a:t>critiques</a:t>
            </a:r>
            <a:r>
              <a:rPr lang="fr-FR" sz="800" b="1" kern="1200" spc="-20" dirty="0">
                <a:solidFill>
                  <a:schemeClr val="tx1"/>
                </a:solidFill>
                <a:effectLst/>
                <a:latin typeface="+mn-lt"/>
                <a:ea typeface="+mn-ea"/>
                <a:cs typeface="+mn-cs"/>
              </a:rPr>
              <a:t>.</a:t>
            </a:r>
          </a:p>
          <a:p>
            <a:endParaRPr lang="fr-FR" sz="800" kern="1200" spc="-20" dirty="0">
              <a:solidFill>
                <a:schemeClr val="tx1"/>
              </a:solidFill>
              <a:effectLst/>
              <a:latin typeface="+mn-lt"/>
              <a:ea typeface="+mn-ea"/>
              <a:cs typeface="+mn-cs"/>
            </a:endParaRPr>
          </a:p>
          <a:p>
            <a:r>
              <a:rPr lang="fr-FR" sz="800" kern="1200" spc="-20" dirty="0">
                <a:solidFill>
                  <a:schemeClr val="tx1"/>
                </a:solidFill>
                <a:effectLst/>
                <a:latin typeface="+mn-lt"/>
                <a:ea typeface="+mn-ea"/>
                <a:cs typeface="+mn-cs"/>
              </a:rPr>
              <a:t>La ZIT ne se substitue pas à la catégorisation brute associée à une mesure de CMI ou de diamètre : elle constitue un </a:t>
            </a:r>
            <a:r>
              <a:rPr lang="fr-FR" sz="800" i="1" kern="1200" spc="-20" dirty="0">
                <a:solidFill>
                  <a:schemeClr val="tx1"/>
                </a:solidFill>
                <a:effectLst/>
                <a:latin typeface="+mn-lt"/>
                <a:ea typeface="+mn-ea"/>
                <a:cs typeface="+mn-cs"/>
              </a:rPr>
              <a:t>warning</a:t>
            </a:r>
            <a:r>
              <a:rPr lang="fr-FR" sz="800" kern="1200" spc="-20" dirty="0">
                <a:solidFill>
                  <a:schemeClr val="tx1"/>
                </a:solidFill>
                <a:effectLst/>
                <a:latin typeface="+mn-lt"/>
                <a:ea typeface="+mn-ea"/>
                <a:cs typeface="+mn-cs"/>
              </a:rPr>
              <a:t> indiquant au laboratoire un défaut de reproductibilité de la catégorisation clinique associée à la mesure de CMI ou de diamètre lorsque la valeur se situe dans la ZIT. L’incertitude du résultat, auparavant “livrée” sous forme d’un résultat rendu “intermédiaire” au clinicien et laissée à sa seule interprétation, est désormais placée sous la seule et entière responsabilité du laboratoire. L’introduction de la ZIT permet de réduire les erreurs de catégorisation [réduction du risque d’erreur majeur (fausse résistance), et réduction du risque d’erreur très majeure (fausse sensibilité)], et d’améliorer ainsi la fiabilité des résultats rendus. </a:t>
            </a:r>
          </a:p>
          <a:p>
            <a:endParaRPr lang="fr-FR" sz="800" b="0" kern="1200" spc="-20" dirty="0">
              <a:solidFill>
                <a:schemeClr val="tx1"/>
              </a:solidFill>
              <a:effectLst/>
              <a:latin typeface="+mn-lt"/>
              <a:ea typeface="+mn-ea"/>
              <a:cs typeface="+mn-cs"/>
            </a:endParaRPr>
          </a:p>
          <a:p>
            <a:r>
              <a:rPr lang="fr-FR" sz="800" b="0" kern="1200" spc="-20" dirty="0">
                <a:solidFill>
                  <a:schemeClr val="tx1"/>
                </a:solidFill>
                <a:effectLst/>
                <a:latin typeface="+mn-lt"/>
                <a:ea typeface="+mn-ea"/>
                <a:cs typeface="+mn-cs"/>
              </a:rPr>
              <a:t>Plusieurs stratégies peuvent être adoptées par</a:t>
            </a:r>
            <a:r>
              <a:rPr lang="fr-FR" sz="800" b="0" kern="1200" spc="-20" baseline="0" dirty="0">
                <a:solidFill>
                  <a:schemeClr val="tx1"/>
                </a:solidFill>
                <a:effectLst/>
                <a:latin typeface="+mn-lt"/>
                <a:ea typeface="+mn-ea"/>
                <a:cs typeface="+mn-cs"/>
              </a:rPr>
              <a:t> </a:t>
            </a:r>
            <a:r>
              <a:rPr lang="fr-FR" sz="800" b="0" kern="1200" spc="-20" dirty="0">
                <a:solidFill>
                  <a:schemeClr val="tx1"/>
                </a:solidFill>
                <a:effectLst/>
                <a:latin typeface="+mn-lt"/>
                <a:ea typeface="+mn-ea"/>
                <a:cs typeface="+mn-cs"/>
              </a:rPr>
              <a:t>le laboratoire</a:t>
            </a:r>
            <a:r>
              <a:rPr lang="fr-FR" sz="800" b="0" kern="1200" spc="-20" baseline="0" dirty="0">
                <a:solidFill>
                  <a:schemeClr val="tx1"/>
                </a:solidFill>
                <a:effectLst/>
                <a:latin typeface="+mn-lt"/>
                <a:ea typeface="+mn-ea"/>
                <a:cs typeface="+mn-cs"/>
              </a:rPr>
              <a:t> </a:t>
            </a:r>
            <a:r>
              <a:rPr lang="fr-FR" sz="800" b="0" kern="1200" spc="-20" dirty="0">
                <a:solidFill>
                  <a:schemeClr val="tx1"/>
                </a:solidFill>
                <a:effectLst/>
                <a:latin typeface="+mn-lt"/>
                <a:ea typeface="+mn-ea"/>
                <a:cs typeface="+mn-cs"/>
              </a:rPr>
              <a:t>pour gérer la ZIT (elles sont détaillées dans une annexe spécifique du communiqué annuel du CA-SFM). Dans certaines situations, il peut être décidé de ne pas “résoudre” un résultat en ZIT (par exemple lorsque le nombre de molécules alternatives demeurant “sensibles” est suffisant), et parfois il est simplement impossible “d’aller plus loin” (par exemple lorsqu’une CMI a déjà été déterminée et que le résultat se situe dans la ZIT). Dans ce cas, afficher la ZIT sur le compte rendu plutôt que de masquer le résultat présente l’avantage de montrer au clinicien les limites de la méthode utilisée, et peut ainsi contribuer à renforcer la confiance du clinicien dans la fiabilité des résultats rendus “S” ou “SFP”. Afficher la ZIT peut aussi inciter le clinicien à contacter le laboratoire et initier ainsi le dialogue </a:t>
            </a:r>
            <a:r>
              <a:rPr lang="fr-FR" sz="800" b="0" kern="1200" spc="-20" dirty="0" err="1">
                <a:solidFill>
                  <a:schemeClr val="tx1"/>
                </a:solidFill>
                <a:effectLst/>
                <a:latin typeface="+mn-lt"/>
                <a:ea typeface="+mn-ea"/>
                <a:cs typeface="+mn-cs"/>
              </a:rPr>
              <a:t>clinico</a:t>
            </a:r>
            <a:r>
              <a:rPr lang="fr-FR" sz="800" b="0" kern="1200" spc="-20" dirty="0">
                <a:solidFill>
                  <a:schemeClr val="tx1"/>
                </a:solidFill>
                <a:effectLst/>
                <a:latin typeface="+mn-lt"/>
                <a:ea typeface="+mn-ea"/>
                <a:cs typeface="+mn-cs"/>
              </a:rPr>
              <a:t>-biologique. Le CA-SFM propose</a:t>
            </a:r>
            <a:r>
              <a:rPr lang="fr-FR" sz="800" b="0" kern="1200" spc="-20" baseline="0" dirty="0">
                <a:solidFill>
                  <a:schemeClr val="tx1"/>
                </a:solidFill>
                <a:effectLst/>
                <a:latin typeface="+mn-lt"/>
                <a:ea typeface="+mn-ea"/>
                <a:cs typeface="+mn-cs"/>
              </a:rPr>
              <a:t> les libellés suivants pour « rendre » un résultat en ZIT : i) « CMI si nécessaire », si le résultat en ZIT a été obtenu </a:t>
            </a:r>
            <a:r>
              <a:rPr lang="fr-FR" sz="800" b="0" kern="1200" spc="-20" dirty="0">
                <a:solidFill>
                  <a:schemeClr val="tx1"/>
                </a:solidFill>
                <a:effectLst/>
                <a:latin typeface="+mn-lt"/>
                <a:ea typeface="+mn-ea"/>
                <a:cs typeface="+mn-cs"/>
              </a:rPr>
              <a:t>avec la technique des disques en milieu gélosé ; ii) « Non catégorisable » si le résultat en ZIT a été obtenu sur la base d’une détermination de la </a:t>
            </a:r>
            <a:r>
              <a:rPr lang="fr-FR" sz="800" b="0" kern="1200" spc="-20" baseline="0" dirty="0">
                <a:solidFill>
                  <a:schemeClr val="tx1"/>
                </a:solidFill>
                <a:effectLst/>
                <a:latin typeface="+mn-lt"/>
                <a:ea typeface="+mn-ea"/>
                <a:cs typeface="+mn-cs"/>
              </a:rPr>
              <a:t>CMI.</a:t>
            </a:r>
            <a:endParaRPr lang="fr-FR" sz="800" b="0" kern="1200" spc="-2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10</a:t>
            </a:fld>
            <a:endParaRPr lang="fr-FR"/>
          </a:p>
        </p:txBody>
      </p:sp>
    </p:spTree>
    <p:extLst>
      <p:ext uri="{BB962C8B-B14F-4D97-AF65-F5344CB8AC3E}">
        <p14:creationId xmlns:p14="http://schemas.microsoft.com/office/powerpoint/2010/main" val="175036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Les impacts de ces changements peuvent être variables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800" dirty="0">
                <a:solidFill>
                  <a:schemeClr val="tx1"/>
                </a:solidFill>
              </a:rPr>
              <a:t>épidémiologique : en effet </a:t>
            </a:r>
            <a:r>
              <a:rPr lang="fr-FR" sz="800" kern="1200" dirty="0">
                <a:solidFill>
                  <a:schemeClr val="tx1"/>
                </a:solidFill>
                <a:effectLst/>
                <a:latin typeface="+mn-lt"/>
                <a:ea typeface="+mn-ea"/>
                <a:cs typeface="+mn-cs"/>
              </a:rPr>
              <a:t>avec les nouvelles définitions, les souches catégorisées “sensibles à forte posologie” (anciennement “intermédiaires”) sont désormais regroupées avec les souches catégorisées “sensibles à posologie standard” dans une seule et même catégorie “sensible”.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800" kern="1200" dirty="0">
                <a:solidFill>
                  <a:schemeClr val="tx1"/>
                </a:solidFill>
                <a:effectLst/>
                <a:latin typeface="+mn-lt"/>
                <a:ea typeface="+mn-ea"/>
                <a:cs typeface="+mn-cs"/>
              </a:rPr>
              <a:t>analytique : pour certains couples bactérie/antibiotique, il peut y avoir une zone d’incertitude technique ZIT, ne permettant pas de catégoriser l’antibiotique en sensible ou résistant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800" kern="1200" dirty="0">
                <a:solidFill>
                  <a:schemeClr val="tx1"/>
                </a:solidFill>
                <a:effectLst/>
                <a:latin typeface="+mn-lt"/>
                <a:ea typeface="+mn-ea"/>
                <a:cs typeface="+mn-cs"/>
              </a:rPr>
              <a:t>thérapeutique : le traitement d’infections à certaines espèces bactériennes (</a:t>
            </a:r>
            <a:r>
              <a:rPr lang="fr-FR" sz="800" i="1" kern="1200" dirty="0">
                <a:solidFill>
                  <a:schemeClr val="tx1"/>
                </a:solidFill>
                <a:effectLst/>
                <a:latin typeface="+mn-lt"/>
                <a:ea typeface="+mn-ea"/>
                <a:cs typeface="+mn-cs"/>
              </a:rPr>
              <a:t>Pseudomonas </a:t>
            </a:r>
            <a:r>
              <a:rPr lang="fr-FR" sz="800" i="1" kern="1200" dirty="0" err="1">
                <a:solidFill>
                  <a:schemeClr val="tx1"/>
                </a:solidFill>
                <a:effectLst/>
                <a:latin typeface="+mn-lt"/>
                <a:ea typeface="+mn-ea"/>
                <a:cs typeface="+mn-cs"/>
              </a:rPr>
              <a:t>aeruginosa</a:t>
            </a:r>
            <a:r>
              <a:rPr lang="fr-FR" sz="800" kern="1200" dirty="0">
                <a:solidFill>
                  <a:schemeClr val="tx1"/>
                </a:solidFill>
                <a:effectLst/>
                <a:latin typeface="+mn-lt"/>
                <a:ea typeface="+mn-ea"/>
                <a:cs typeface="+mn-cs"/>
              </a:rPr>
              <a:t>) se fera majoritairement à forte posologie</a:t>
            </a:r>
          </a:p>
          <a:p>
            <a:endParaRPr lang="fr-FR" sz="800" dirty="0">
              <a:solidFill>
                <a:schemeClr val="tx1"/>
              </a:solidFill>
            </a:endParaRPr>
          </a:p>
          <a:p>
            <a:r>
              <a:rPr lang="fr-FR" sz="800" dirty="0">
                <a:solidFill>
                  <a:schemeClr val="tx1"/>
                </a:solidFill>
              </a:rPr>
              <a:t>Ainsi sur cette diapositive, nous voyons un impact thérapeutique pour </a:t>
            </a:r>
            <a:r>
              <a:rPr lang="fr-FR" sz="800" i="1" dirty="0">
                <a:solidFill>
                  <a:schemeClr val="tx1"/>
                </a:solidFill>
              </a:rPr>
              <a:t>S. aureus </a:t>
            </a:r>
            <a:r>
              <a:rPr lang="fr-FR" sz="800" dirty="0">
                <a:solidFill>
                  <a:schemeClr val="tx1"/>
                </a:solidFill>
              </a:rPr>
              <a:t>et les </a:t>
            </a:r>
            <a:r>
              <a:rPr lang="fr-FR" sz="800" dirty="0" err="1">
                <a:solidFill>
                  <a:schemeClr val="tx1"/>
                </a:solidFill>
              </a:rPr>
              <a:t>fluoroquinolones</a:t>
            </a:r>
            <a:r>
              <a:rPr lang="fr-FR" sz="800" dirty="0">
                <a:solidFill>
                  <a:schemeClr val="tx1"/>
                </a:solidFill>
              </a:rPr>
              <a:t> ou pour </a:t>
            </a:r>
            <a:r>
              <a:rPr lang="fr-FR" sz="800" i="1" dirty="0">
                <a:solidFill>
                  <a:schemeClr val="tx1"/>
                </a:solidFill>
              </a:rPr>
              <a:t>P. </a:t>
            </a:r>
            <a:r>
              <a:rPr lang="fr-FR" sz="800" i="1" dirty="0" err="1">
                <a:solidFill>
                  <a:schemeClr val="tx1"/>
                </a:solidFill>
              </a:rPr>
              <a:t>aeruginosa</a:t>
            </a:r>
            <a:r>
              <a:rPr lang="fr-FR" sz="800" i="1" dirty="0">
                <a:solidFill>
                  <a:schemeClr val="tx1"/>
                </a:solidFill>
              </a:rPr>
              <a:t> </a:t>
            </a:r>
            <a:r>
              <a:rPr lang="fr-FR" sz="800" dirty="0">
                <a:solidFill>
                  <a:schemeClr val="tx1"/>
                </a:solidFill>
              </a:rPr>
              <a:t>et la </a:t>
            </a:r>
            <a:r>
              <a:rPr lang="fr-FR" sz="800" dirty="0" err="1">
                <a:solidFill>
                  <a:schemeClr val="tx1"/>
                </a:solidFill>
              </a:rPr>
              <a:t>ceftazidime</a:t>
            </a:r>
            <a:r>
              <a:rPr lang="fr-FR" sz="800" dirty="0">
                <a:solidFill>
                  <a:schemeClr val="tx1"/>
                </a:solidFill>
              </a:rPr>
              <a:t>. </a:t>
            </a:r>
          </a:p>
          <a:p>
            <a:r>
              <a:rPr lang="fr-FR" sz="800" dirty="0">
                <a:solidFill>
                  <a:schemeClr val="tx1"/>
                </a:solidFill>
              </a:rPr>
              <a:t>En revanche pour les </a:t>
            </a:r>
            <a:r>
              <a:rPr lang="fr-FR" sz="800" i="1" dirty="0" err="1">
                <a:solidFill>
                  <a:schemeClr val="tx1"/>
                </a:solidFill>
              </a:rPr>
              <a:t>Enterobacterales</a:t>
            </a:r>
            <a:r>
              <a:rPr lang="fr-FR" sz="800" dirty="0">
                <a:solidFill>
                  <a:schemeClr val="tx1"/>
                </a:solidFill>
              </a:rPr>
              <a:t> et les aminosides, il n’y a aucun impact.</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11</a:t>
            </a:fld>
            <a:endParaRPr lang="fr-FR"/>
          </a:p>
        </p:txBody>
      </p:sp>
    </p:spTree>
    <p:extLst>
      <p:ext uri="{BB962C8B-B14F-4D97-AF65-F5344CB8AC3E}">
        <p14:creationId xmlns:p14="http://schemas.microsoft.com/office/powerpoint/2010/main" val="242542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Pour </a:t>
            </a:r>
            <a:r>
              <a:rPr lang="fr-FR" sz="800" i="1" dirty="0">
                <a:solidFill>
                  <a:schemeClr val="tx1"/>
                </a:solidFill>
              </a:rPr>
              <a:t>P. </a:t>
            </a:r>
            <a:r>
              <a:rPr lang="fr-FR" sz="800" i="1" dirty="0" err="1">
                <a:solidFill>
                  <a:schemeClr val="tx1"/>
                </a:solidFill>
              </a:rPr>
              <a:t>aeruginosa</a:t>
            </a:r>
            <a:r>
              <a:rPr lang="fr-FR" sz="800" i="1" dirty="0">
                <a:solidFill>
                  <a:schemeClr val="tx1"/>
                </a:solidFill>
              </a:rPr>
              <a:t> </a:t>
            </a:r>
            <a:r>
              <a:rPr lang="fr-FR" sz="800" dirty="0">
                <a:solidFill>
                  <a:schemeClr val="tx1"/>
                </a:solidFill>
              </a:rPr>
              <a:t>et amikacine, l’impact sera essentiellement épidémiologique avec le classement des anciens « I »  en en sensible à forte posologie (SFP). </a:t>
            </a:r>
          </a:p>
          <a:p>
            <a:r>
              <a:rPr lang="fr-FR" sz="800" dirty="0">
                <a:solidFill>
                  <a:schemeClr val="tx1"/>
                </a:solidFill>
              </a:rPr>
              <a:t>Pour les </a:t>
            </a:r>
            <a:r>
              <a:rPr lang="fr-FR" sz="800" i="1" dirty="0" err="1">
                <a:solidFill>
                  <a:schemeClr val="tx1"/>
                </a:solidFill>
              </a:rPr>
              <a:t>Enterobacterales</a:t>
            </a:r>
            <a:r>
              <a:rPr lang="fr-FR" sz="800" dirty="0">
                <a:solidFill>
                  <a:schemeClr val="tx1"/>
                </a:solidFill>
              </a:rPr>
              <a:t> et les céphalosporines de 3</a:t>
            </a:r>
            <a:r>
              <a:rPr lang="fr-FR" sz="800" baseline="30000" dirty="0">
                <a:solidFill>
                  <a:schemeClr val="tx1"/>
                </a:solidFill>
              </a:rPr>
              <a:t>e</a:t>
            </a:r>
            <a:r>
              <a:rPr lang="fr-FR" sz="800" dirty="0">
                <a:solidFill>
                  <a:schemeClr val="tx1"/>
                </a:solidFill>
              </a:rPr>
              <a:t> génération, l’impact sera épidémiologique et thérapeutique. </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12</a:t>
            </a:fld>
            <a:endParaRPr lang="fr-FR"/>
          </a:p>
        </p:txBody>
      </p:sp>
    </p:spTree>
    <p:extLst>
      <p:ext uri="{BB962C8B-B14F-4D97-AF65-F5344CB8AC3E}">
        <p14:creationId xmlns:p14="http://schemas.microsoft.com/office/powerpoint/2010/main" val="338400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Avec l’apparition de la ZIT, l’impact pour </a:t>
            </a:r>
            <a:r>
              <a:rPr lang="fr-FR" sz="800" i="1" dirty="0" err="1">
                <a:solidFill>
                  <a:schemeClr val="tx1"/>
                </a:solidFill>
              </a:rPr>
              <a:t>Enterobacterales</a:t>
            </a:r>
            <a:r>
              <a:rPr lang="fr-FR" sz="800" dirty="0">
                <a:solidFill>
                  <a:schemeClr val="tx1"/>
                </a:solidFill>
              </a:rPr>
              <a:t> et </a:t>
            </a:r>
            <a:r>
              <a:rPr lang="fr-FR" sz="800" dirty="0" err="1">
                <a:solidFill>
                  <a:schemeClr val="tx1"/>
                </a:solidFill>
              </a:rPr>
              <a:t>pipéracilline-tazobactam</a:t>
            </a:r>
            <a:r>
              <a:rPr lang="fr-FR" sz="800" dirty="0">
                <a:solidFill>
                  <a:schemeClr val="tx1"/>
                </a:solidFill>
              </a:rPr>
              <a:t> sera épidémiologique et analytique. </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13</a:t>
            </a:fld>
            <a:endParaRPr lang="fr-FR"/>
          </a:p>
        </p:txBody>
      </p:sp>
    </p:spTree>
    <p:extLst>
      <p:ext uri="{BB962C8B-B14F-4D97-AF65-F5344CB8AC3E}">
        <p14:creationId xmlns:p14="http://schemas.microsoft.com/office/powerpoint/2010/main" val="1774957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dirty="0">
                <a:solidFill>
                  <a:schemeClr val="tx1"/>
                </a:solidFill>
                <a:effectLst/>
                <a:latin typeface="+mn-lt"/>
                <a:ea typeface="+mn-ea"/>
                <a:cs typeface="+mn-cs"/>
              </a:rPr>
              <a:t>En lieu et place de l’ancienne terminologie, le CA-SFM recommande de rendre sur le compte rendu destiné au clinicien soit le terme “sensible à forte posologie”, soit l’acronyme “SFP” voire — lorsque le paramétrage informatique ne permet pas l’utilisation d’un texte développé — la lettre “F”.</a:t>
            </a:r>
          </a:p>
          <a:p>
            <a:endParaRPr lang="fr-FR" sz="800" kern="1200" dirty="0">
              <a:solidFill>
                <a:schemeClr val="tx1"/>
              </a:solidFill>
              <a:effectLst/>
              <a:latin typeface="+mn-lt"/>
              <a:ea typeface="+mn-ea"/>
              <a:cs typeface="+mn-cs"/>
            </a:endParaRPr>
          </a:p>
          <a:p>
            <a:r>
              <a:rPr lang="fr-FR" sz="800" kern="1200" dirty="0">
                <a:solidFill>
                  <a:schemeClr val="tx1"/>
                </a:solidFill>
                <a:effectLst/>
                <a:latin typeface="+mn-lt"/>
                <a:ea typeface="+mn-ea"/>
                <a:cs typeface="+mn-cs"/>
              </a:rPr>
              <a:t>Conserver les lettres S/I/R utilisées en routine dans les SIL et les automates et concentrer les efforts de paramétrage sur des solutions de transcodage permet d’atteindre l’objectif fixé, car la lettre « I » n’est ainsi visible que par le laboratoire et seule sa « traduction » est alors transmise au clinicien.</a:t>
            </a:r>
          </a:p>
          <a:p>
            <a:endParaRPr lang="fr-FR" sz="800" kern="1200" dirty="0">
              <a:solidFill>
                <a:schemeClr val="tx1"/>
              </a:solidFill>
              <a:effectLst/>
              <a:latin typeface="+mn-lt"/>
              <a:ea typeface="+mn-ea"/>
              <a:cs typeface="+mn-cs"/>
            </a:endParaRPr>
          </a:p>
          <a:p>
            <a:r>
              <a:rPr lang="fr-FR" sz="800" kern="1200" dirty="0">
                <a:solidFill>
                  <a:schemeClr val="tx1"/>
                </a:solidFill>
                <a:effectLst/>
                <a:latin typeface="+mn-lt"/>
                <a:ea typeface="+mn-ea"/>
                <a:cs typeface="+mn-cs"/>
              </a:rPr>
              <a:t>Cependant, la “flexibilité” des SIL et surtout des combinaisons actuelles “SIL/serveur de résultats” est parfois limitée. Certains laboratoires peuvent être dans l’incapacité de transcoder la lettre « I » en un format approprié aux nouvelles définitions. Afin de ne pas les pénaliser, le CA-SFM recommande aux laboratoires qui seraient contraints de continuer à faire apparaître la lettre « I » sur les comptes rendus, d’accompagner le résultat avec un commentaire donnant une définition claire et sans ambiguïté de la lettre « I » utilisée. Cette solution se veut temporaire, en attendant que l’évolution des SIL et serveurs de résultats concernés permette d’effectuer le paramétrage informatique nécessaire. </a:t>
            </a:r>
            <a:endParaRPr lang="fr-FR" sz="800" dirty="0">
              <a:solidFill>
                <a:schemeClr val="tx1"/>
              </a:solidFill>
              <a:effectLst/>
            </a:endParaRPr>
          </a:p>
          <a:p>
            <a:endParaRPr lang="fr-FR" sz="8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Concernant la ZIT, pour les laboratoires qui font le choix d’afficher la ZIT au lieu de masquer le résultat ou de rendre “blanc”, l’affichage de celle-ci peut aussi se faire de différentes façons : une proposition du CA-SFM est de rendre “CMI si nécessaire” pour les résultats en ZIT avec la méthode des disques, et “non catégorisable” pour les résultats en ZIT obtenus par détermination de la CMI. L’utilisation de lettres alternatives déjà existantes dans le SIL (Z, N …), mais non encore utilisées (ou demander la création de nouveaux codes) peut également être intéressante pour disposer d’une modalité “pratique” additionnelle de gestion de la ZIT par le laboratoire.</a:t>
            </a:r>
          </a:p>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14</a:t>
            </a:fld>
            <a:endParaRPr lang="fr-FR"/>
          </a:p>
        </p:txBody>
      </p:sp>
    </p:spTree>
    <p:extLst>
      <p:ext uri="{BB962C8B-B14F-4D97-AF65-F5344CB8AC3E}">
        <p14:creationId xmlns:p14="http://schemas.microsoft.com/office/powerpoint/2010/main" val="233924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15</a:t>
            </a:fld>
            <a:endParaRPr lang="fr-FR"/>
          </a:p>
        </p:txBody>
      </p:sp>
    </p:spTree>
    <p:extLst>
      <p:ext uri="{BB962C8B-B14F-4D97-AF65-F5344CB8AC3E}">
        <p14:creationId xmlns:p14="http://schemas.microsoft.com/office/powerpoint/2010/main" val="3790177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16</a:t>
            </a:fld>
            <a:endParaRPr lang="fr-FR"/>
          </a:p>
        </p:txBody>
      </p:sp>
    </p:spTree>
    <p:extLst>
      <p:ext uri="{BB962C8B-B14F-4D97-AF65-F5344CB8AC3E}">
        <p14:creationId xmlns:p14="http://schemas.microsoft.com/office/powerpoint/2010/main" val="320091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17</a:t>
            </a:fld>
            <a:endParaRPr lang="fr-FR"/>
          </a:p>
        </p:txBody>
      </p:sp>
    </p:spTree>
    <p:extLst>
      <p:ext uri="{BB962C8B-B14F-4D97-AF65-F5344CB8AC3E}">
        <p14:creationId xmlns:p14="http://schemas.microsoft.com/office/powerpoint/2010/main" val="535860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dirty="0">
                <a:solidFill>
                  <a:schemeClr val="tx1"/>
                </a:solidFill>
                <a:effectLst/>
                <a:latin typeface="+mn-lt"/>
                <a:ea typeface="+mn-ea"/>
                <a:cs typeface="+mn-cs"/>
              </a:rPr>
              <a:t>Il est très important de spécifier que lorsque la posologie est adaptée</a:t>
            </a:r>
            <a:r>
              <a:rPr lang="fr-FR" sz="800" strike="noStrike" kern="1200" baseline="0" dirty="0">
                <a:solidFill>
                  <a:schemeClr val="tx1"/>
                </a:solidFill>
                <a:effectLst/>
                <a:latin typeface="+mn-lt"/>
                <a:ea typeface="+mn-ea"/>
                <a:cs typeface="+mn-cs"/>
              </a:rPr>
              <a:t>, </a:t>
            </a:r>
            <a:r>
              <a:rPr lang="fr-FR" sz="800" kern="1200" dirty="0">
                <a:solidFill>
                  <a:schemeClr val="tx1"/>
                </a:solidFill>
                <a:effectLst/>
                <a:latin typeface="+mn-lt"/>
                <a:ea typeface="+mn-ea"/>
                <a:cs typeface="+mn-cs"/>
              </a:rPr>
              <a:t>les deux niveaux de sensibilité sont </a:t>
            </a:r>
            <a:r>
              <a:rPr lang="fr-FR" sz="800" u="sng" kern="1200" dirty="0">
                <a:solidFill>
                  <a:schemeClr val="tx1"/>
                </a:solidFill>
                <a:effectLst/>
                <a:latin typeface="+mn-lt"/>
                <a:ea typeface="+mn-ea"/>
                <a:cs typeface="+mn-cs"/>
              </a:rPr>
              <a:t>équivalents</a:t>
            </a:r>
            <a:r>
              <a:rPr lang="fr-FR" sz="800" kern="1200" dirty="0">
                <a:solidFill>
                  <a:schemeClr val="tx1"/>
                </a:solidFill>
                <a:effectLst/>
                <a:latin typeface="+mn-lt"/>
                <a:ea typeface="+mn-ea"/>
                <a:cs typeface="+mn-cs"/>
              </a:rPr>
              <a:t> en termes d’efficacité clinique.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Ce schéma illustre la probabilité d’atteindre la cible thérapeutique efficace (PTA, </a:t>
            </a:r>
            <a:r>
              <a:rPr lang="fr-FR" sz="800" i="1" kern="1200" dirty="0" err="1">
                <a:solidFill>
                  <a:schemeClr val="tx1"/>
                </a:solidFill>
                <a:effectLst/>
                <a:latin typeface="+mn-lt"/>
                <a:ea typeface="+mn-ea"/>
                <a:cs typeface="+mn-cs"/>
              </a:rPr>
              <a:t>probability</a:t>
            </a:r>
            <a:r>
              <a:rPr lang="fr-FR" sz="800" i="1" kern="1200" dirty="0">
                <a:solidFill>
                  <a:schemeClr val="tx1"/>
                </a:solidFill>
                <a:effectLst/>
                <a:latin typeface="+mn-lt"/>
                <a:ea typeface="+mn-ea"/>
                <a:cs typeface="+mn-cs"/>
              </a:rPr>
              <a:t> of </a:t>
            </a:r>
            <a:r>
              <a:rPr lang="fr-FR" sz="800" i="1" kern="1200" dirty="0" err="1">
                <a:solidFill>
                  <a:schemeClr val="tx1"/>
                </a:solidFill>
                <a:effectLst/>
                <a:latin typeface="+mn-lt"/>
                <a:ea typeface="+mn-ea"/>
                <a:cs typeface="+mn-cs"/>
              </a:rPr>
              <a:t>target</a:t>
            </a:r>
            <a:r>
              <a:rPr lang="fr-FR" sz="800" i="1" kern="1200" dirty="0">
                <a:solidFill>
                  <a:schemeClr val="tx1"/>
                </a:solidFill>
                <a:effectLst/>
                <a:latin typeface="+mn-lt"/>
                <a:ea typeface="+mn-ea"/>
                <a:cs typeface="+mn-cs"/>
              </a:rPr>
              <a:t> </a:t>
            </a:r>
            <a:r>
              <a:rPr lang="fr-FR" sz="800" i="1" kern="1200" dirty="0" err="1">
                <a:solidFill>
                  <a:schemeClr val="tx1"/>
                </a:solidFill>
                <a:effectLst/>
                <a:latin typeface="+mn-lt"/>
                <a:ea typeface="+mn-ea"/>
                <a:cs typeface="+mn-cs"/>
              </a:rPr>
              <a:t>attainment</a:t>
            </a:r>
            <a:r>
              <a:rPr lang="fr-FR" sz="800" kern="1200" dirty="0">
                <a:solidFill>
                  <a:schemeClr val="tx1"/>
                </a:solidFill>
                <a:effectLst/>
                <a:latin typeface="+mn-lt"/>
                <a:ea typeface="+mn-ea"/>
                <a:cs typeface="+mn-cs"/>
              </a:rPr>
              <a:t> des anglophones) en fonction des différents niveaux de CMI observés pour un antibiotique et une espèce bactérienne donnés, et en fonction de la posologie utilisée (posologie standard versus forte posologie). La ligne en pointillé rouge représente la limite de cible thérapeutique efficace à 90 % habituellement utilisée comme seuil minimal pour fixer les concentrations critiques d’un couple antibiotique/bactérie.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Pour les souches dont la CMI correspond à la catégorisation « sensible à forte posologie », la flèche en pointillé noire montre que l’utilisation de la forte posologie de l’antibiotique permet </a:t>
            </a:r>
            <a:r>
              <a:rPr lang="fr-FR" sz="800" b="0" kern="1200" dirty="0">
                <a:solidFill>
                  <a:schemeClr val="tx1"/>
                </a:solidFill>
                <a:effectLst/>
                <a:latin typeface="+mn-lt"/>
                <a:ea typeface="+mn-ea"/>
                <a:cs typeface="+mn-cs"/>
              </a:rPr>
              <a:t>d’atteindre un </a:t>
            </a:r>
            <a:r>
              <a:rPr lang="fr-FR" sz="800" kern="1200" dirty="0">
                <a:solidFill>
                  <a:schemeClr val="tx1"/>
                </a:solidFill>
                <a:effectLst/>
                <a:latin typeface="+mn-lt"/>
                <a:ea typeface="+mn-ea"/>
                <a:cs typeface="+mn-cs"/>
              </a:rPr>
              <a:t>niveau d’efficacité thérapeutique équivalent à celui obtenu avec la posologie standard pour les souches sensibles.</a:t>
            </a:r>
            <a:endParaRPr lang="fr-FR" sz="800" dirty="0">
              <a:solidFill>
                <a:schemeClr val="tx1"/>
              </a:solidFill>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18</a:t>
            </a:fld>
            <a:endParaRPr lang="fr-FR"/>
          </a:p>
        </p:txBody>
      </p:sp>
    </p:spTree>
    <p:extLst>
      <p:ext uri="{BB962C8B-B14F-4D97-AF65-F5344CB8AC3E}">
        <p14:creationId xmlns:p14="http://schemas.microsoft.com/office/powerpoint/2010/main" val="3518054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dirty="0">
                <a:solidFill>
                  <a:schemeClr val="tx1"/>
                </a:solidFill>
                <a:effectLst/>
                <a:latin typeface="+mn-lt"/>
                <a:ea typeface="+mn-ea"/>
                <a:cs typeface="+mn-cs"/>
              </a:rPr>
              <a:t>Il est très important de spécifier que lorsque la posologie est adaptée</a:t>
            </a:r>
            <a:r>
              <a:rPr lang="fr-FR" sz="800" strike="noStrike" kern="1200" baseline="0" dirty="0">
                <a:solidFill>
                  <a:schemeClr val="tx1"/>
                </a:solidFill>
                <a:effectLst/>
                <a:latin typeface="+mn-lt"/>
                <a:ea typeface="+mn-ea"/>
                <a:cs typeface="+mn-cs"/>
              </a:rPr>
              <a:t>, </a:t>
            </a:r>
            <a:r>
              <a:rPr lang="fr-FR" sz="800" kern="1200" dirty="0">
                <a:solidFill>
                  <a:schemeClr val="tx1"/>
                </a:solidFill>
                <a:effectLst/>
                <a:latin typeface="+mn-lt"/>
                <a:ea typeface="+mn-ea"/>
                <a:cs typeface="+mn-cs"/>
              </a:rPr>
              <a:t>les deux niveaux de sensibilité sont </a:t>
            </a:r>
            <a:r>
              <a:rPr lang="fr-FR" sz="800" u="sng" kern="1200" dirty="0">
                <a:solidFill>
                  <a:schemeClr val="tx1"/>
                </a:solidFill>
                <a:effectLst/>
                <a:latin typeface="+mn-lt"/>
                <a:ea typeface="+mn-ea"/>
                <a:cs typeface="+mn-cs"/>
              </a:rPr>
              <a:t>équivalents</a:t>
            </a:r>
            <a:r>
              <a:rPr lang="fr-FR" sz="800" kern="1200" dirty="0">
                <a:solidFill>
                  <a:schemeClr val="tx1"/>
                </a:solidFill>
                <a:effectLst/>
                <a:latin typeface="+mn-lt"/>
                <a:ea typeface="+mn-ea"/>
                <a:cs typeface="+mn-cs"/>
              </a:rPr>
              <a:t> en termes d’efficacité clinique.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Ce schéma illustre la probabilité d’atteindre la cible thérapeutique efficace (PTA, </a:t>
            </a:r>
            <a:r>
              <a:rPr lang="fr-FR" sz="800" i="1" kern="1200" dirty="0" err="1">
                <a:solidFill>
                  <a:schemeClr val="tx1"/>
                </a:solidFill>
                <a:effectLst/>
                <a:latin typeface="+mn-lt"/>
                <a:ea typeface="+mn-ea"/>
                <a:cs typeface="+mn-cs"/>
              </a:rPr>
              <a:t>probability</a:t>
            </a:r>
            <a:r>
              <a:rPr lang="fr-FR" sz="800" i="1" kern="1200" dirty="0">
                <a:solidFill>
                  <a:schemeClr val="tx1"/>
                </a:solidFill>
                <a:effectLst/>
                <a:latin typeface="+mn-lt"/>
                <a:ea typeface="+mn-ea"/>
                <a:cs typeface="+mn-cs"/>
              </a:rPr>
              <a:t> of </a:t>
            </a:r>
            <a:r>
              <a:rPr lang="fr-FR" sz="800" i="1" kern="1200" dirty="0" err="1">
                <a:solidFill>
                  <a:schemeClr val="tx1"/>
                </a:solidFill>
                <a:effectLst/>
                <a:latin typeface="+mn-lt"/>
                <a:ea typeface="+mn-ea"/>
                <a:cs typeface="+mn-cs"/>
              </a:rPr>
              <a:t>target</a:t>
            </a:r>
            <a:r>
              <a:rPr lang="fr-FR" sz="800" i="1" kern="1200" dirty="0">
                <a:solidFill>
                  <a:schemeClr val="tx1"/>
                </a:solidFill>
                <a:effectLst/>
                <a:latin typeface="+mn-lt"/>
                <a:ea typeface="+mn-ea"/>
                <a:cs typeface="+mn-cs"/>
              </a:rPr>
              <a:t> </a:t>
            </a:r>
            <a:r>
              <a:rPr lang="fr-FR" sz="800" i="1" kern="1200" dirty="0" err="1">
                <a:solidFill>
                  <a:schemeClr val="tx1"/>
                </a:solidFill>
                <a:effectLst/>
                <a:latin typeface="+mn-lt"/>
                <a:ea typeface="+mn-ea"/>
                <a:cs typeface="+mn-cs"/>
              </a:rPr>
              <a:t>attainment</a:t>
            </a:r>
            <a:r>
              <a:rPr lang="fr-FR" sz="800" kern="1200" dirty="0">
                <a:solidFill>
                  <a:schemeClr val="tx1"/>
                </a:solidFill>
                <a:effectLst/>
                <a:latin typeface="+mn-lt"/>
                <a:ea typeface="+mn-ea"/>
                <a:cs typeface="+mn-cs"/>
              </a:rPr>
              <a:t> des anglophones) en fonction des différents niveaux de CMI observés pour un antibiotique et une espèce bactérienne donnés, et en fonction de la posologie utilisée (posologie standard versus forte posologie). La ligne en pointillé rouge représente la limite de cible thérapeutique efficace à 90 % habituellement utilisée comme seuil minimal pour fixer les concentrations critiques d’un couple antibiotique/bactérie.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Pour les souches dont la CMI correspond à la catégorisation « sensible à forte posologie », la flèche en pointillé noire montre que l’utilisation de la forte posologie de l’antibiotique permet </a:t>
            </a:r>
            <a:r>
              <a:rPr lang="fr-FR" sz="800" b="0" kern="1200" dirty="0">
                <a:solidFill>
                  <a:schemeClr val="tx1"/>
                </a:solidFill>
                <a:effectLst/>
                <a:latin typeface="+mn-lt"/>
                <a:ea typeface="+mn-ea"/>
                <a:cs typeface="+mn-cs"/>
              </a:rPr>
              <a:t>d’atteindre un </a:t>
            </a:r>
            <a:r>
              <a:rPr lang="fr-FR" sz="800" kern="1200" dirty="0">
                <a:solidFill>
                  <a:schemeClr val="tx1"/>
                </a:solidFill>
                <a:effectLst/>
                <a:latin typeface="+mn-lt"/>
                <a:ea typeface="+mn-ea"/>
                <a:cs typeface="+mn-cs"/>
              </a:rPr>
              <a:t>niveau d’efficacité thérapeutique équivalent à celui obtenu avec la posologie standard pour les souches sensibles.</a:t>
            </a:r>
            <a:endParaRPr lang="fr-FR" sz="800" dirty="0">
              <a:solidFill>
                <a:schemeClr val="tx1"/>
              </a:solidFill>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19</a:t>
            </a:fld>
            <a:endParaRPr lang="fr-FR"/>
          </a:p>
        </p:txBody>
      </p:sp>
    </p:spTree>
    <p:extLst>
      <p:ext uri="{BB962C8B-B14F-4D97-AF65-F5344CB8AC3E}">
        <p14:creationId xmlns:p14="http://schemas.microsoft.com/office/powerpoint/2010/main" val="106376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2</a:t>
            </a:fld>
            <a:endParaRPr lang="fr-FR"/>
          </a:p>
        </p:txBody>
      </p:sp>
    </p:spTree>
    <p:extLst>
      <p:ext uri="{BB962C8B-B14F-4D97-AF65-F5344CB8AC3E}">
        <p14:creationId xmlns:p14="http://schemas.microsoft.com/office/powerpoint/2010/main" val="292469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Avant 2019, il existait 3 catégorisations cliniques : S, I et R. Si la définition des catégories S et R était assez simple, la catégorie « I » </a:t>
            </a:r>
            <a:r>
              <a:rPr lang="fr-FR" sz="800" kern="1200" dirty="0">
                <a:solidFill>
                  <a:schemeClr val="tx1"/>
                </a:solidFill>
                <a:effectLst/>
                <a:latin typeface="+mn-lt"/>
                <a:ea typeface="+mn-ea"/>
                <a:cs typeface="+mn-cs"/>
              </a:rPr>
              <a:t>était problématique, car i) la définition comprenant </a:t>
            </a:r>
            <a:r>
              <a:rPr lang="fr-FR" sz="800" dirty="0">
                <a:solidFill>
                  <a:schemeClr val="tx1"/>
                </a:solidFill>
                <a:effectLst/>
              </a:rPr>
              <a:t>4 possibilités était </a:t>
            </a:r>
            <a:r>
              <a:rPr lang="fr-FR" sz="800" kern="1200" dirty="0">
                <a:solidFill>
                  <a:schemeClr val="tx1"/>
                </a:solidFill>
                <a:effectLst/>
                <a:latin typeface="+mn-lt"/>
                <a:ea typeface="+mn-ea"/>
                <a:cs typeface="+mn-cs"/>
              </a:rPr>
              <a:t>équivoque</a:t>
            </a:r>
            <a:r>
              <a:rPr lang="fr-FR" sz="800" dirty="0">
                <a:solidFill>
                  <a:schemeClr val="tx1"/>
                </a:solidFill>
                <a:effectLst/>
              </a:rPr>
              <a:t>, et ii) elle incluait des notions d’incertitude. </a:t>
            </a:r>
          </a:p>
          <a:p>
            <a:endParaRPr lang="fr-FR" sz="800" dirty="0">
              <a:solidFill>
                <a:schemeClr val="tx1"/>
              </a:solidFill>
              <a:effectLst/>
            </a:endParaRPr>
          </a:p>
          <a:p>
            <a:r>
              <a:rPr lang="fr-FR" sz="800" kern="1200" dirty="0">
                <a:solidFill>
                  <a:schemeClr val="tx1"/>
                </a:solidFill>
                <a:effectLst/>
                <a:latin typeface="+mn-lt"/>
                <a:ea typeface="+mn-ea"/>
                <a:cs typeface="+mn-cs"/>
              </a:rPr>
              <a:t>L’impossibilité pour le clinicien de savoir précisément à laquelle de ces quatre possibilités rattacher un résultat rendu « I » a été la cause d’une incompréhension majeure de la catégorie « intermédiaire » et a fait assimiler cette catégorie « I » à la notion de résistance aussi bien pour l’utilisation en clinique que pour les collectes des données de surveillance de la résistance aux antibiotiques, où les bactéries catégorisées « I » et « R » étaient comptabilisées comme résistantes.  </a:t>
            </a:r>
            <a:endParaRPr lang="fr-FR" sz="800" dirty="0">
              <a:solidFill>
                <a:schemeClr val="tx1"/>
              </a:solidFill>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3</a:t>
            </a:fld>
            <a:endParaRPr lang="fr-FR"/>
          </a:p>
        </p:txBody>
      </p:sp>
    </p:spTree>
    <p:extLst>
      <p:ext uri="{BB962C8B-B14F-4D97-AF65-F5344CB8AC3E}">
        <p14:creationId xmlns:p14="http://schemas.microsoft.com/office/powerpoint/2010/main" val="86993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Voici une représentation graphique de la répartition des </a:t>
            </a:r>
            <a:r>
              <a:rPr lang="fr-FR" sz="800" b="0" dirty="0">
                <a:solidFill>
                  <a:schemeClr val="tx1"/>
                </a:solidFill>
              </a:rPr>
              <a:t>CMI d’une population de souches appartenant à </a:t>
            </a:r>
            <a:r>
              <a:rPr lang="fr-FR" sz="800" dirty="0">
                <a:solidFill>
                  <a:schemeClr val="tx1"/>
                </a:solidFill>
              </a:rPr>
              <a:t>une même espèce et les catégorisations S , I et R en fonction des concentrations critiques. </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4</a:t>
            </a:fld>
            <a:endParaRPr lang="fr-FR"/>
          </a:p>
        </p:txBody>
      </p:sp>
    </p:spTree>
    <p:extLst>
      <p:ext uri="{BB962C8B-B14F-4D97-AF65-F5344CB8AC3E}">
        <p14:creationId xmlns:p14="http://schemas.microsoft.com/office/powerpoint/2010/main" val="93184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Afin de faciliter la compréhension des résultats par les cliniciens et surtout afin d’éviter la confusion entre l’ancienne catégorie “intermédiaire” et la nouvelle catégorie “sensible à forte posologie”, le CASFM recommande de ne plus rendre sur le compte rendu destiné au clinicien la lettre “I” ou le terme “intermédiaire”. En lieu et place de cette ancienne terminologie, le CASFM recommande de rendre soit le terme “sensible à forte posologie”, soit l’acronyme “SFP” voire la lettre “F” (lorsque le paramétrage informatique ne permet pas l’utilisation d’un texte développé).</a:t>
            </a:r>
          </a:p>
          <a:p>
            <a:r>
              <a:rPr lang="fr-FR" sz="800" dirty="0">
                <a:solidFill>
                  <a:schemeClr val="tx1"/>
                </a:solidFill>
              </a:rPr>
              <a:t>Les nouvelles catégorisations proposées sont ainsi redéfinies pour garantir l’efficacité thérapeutique des molécules proposées. </a:t>
            </a:r>
            <a:r>
              <a:rPr lang="fr-FR" sz="800" kern="1200" dirty="0">
                <a:solidFill>
                  <a:schemeClr val="tx1"/>
                </a:solidFill>
                <a:effectLst/>
                <a:latin typeface="+mn-lt"/>
                <a:ea typeface="+mn-ea"/>
                <a:cs typeface="+mn-cs"/>
              </a:rPr>
              <a:t>Les nouvelles définitions ne comportent plus </a:t>
            </a:r>
            <a:r>
              <a:rPr lang="fr-FR" sz="800" b="0" kern="1200" dirty="0">
                <a:solidFill>
                  <a:schemeClr val="tx1"/>
                </a:solidFill>
                <a:effectLst/>
                <a:latin typeface="+mn-lt"/>
                <a:ea typeface="+mn-ea"/>
                <a:cs typeface="+mn-cs"/>
              </a:rPr>
              <a:t>qu’</a:t>
            </a:r>
            <a:r>
              <a:rPr lang="fr-FR" sz="800" kern="1200" dirty="0">
                <a:solidFill>
                  <a:schemeClr val="tx1"/>
                </a:solidFill>
                <a:effectLst/>
                <a:latin typeface="+mn-lt"/>
                <a:ea typeface="+mn-ea"/>
                <a:cs typeface="+mn-cs"/>
              </a:rPr>
              <a:t>une seule catégorie résistante et offrent dorénavant deux niveaux de sensibilité qui ne se distinguent l’un de l’autre que par la posologie appropriée à utiliser. </a:t>
            </a: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5</a:t>
            </a:fld>
            <a:endParaRPr lang="fr-FR"/>
          </a:p>
        </p:txBody>
      </p:sp>
    </p:spTree>
    <p:extLst>
      <p:ext uri="{BB962C8B-B14F-4D97-AF65-F5344CB8AC3E}">
        <p14:creationId xmlns:p14="http://schemas.microsoft.com/office/powerpoint/2010/main" val="90762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kern="1200" dirty="0">
                <a:solidFill>
                  <a:schemeClr val="tx1"/>
                </a:solidFill>
                <a:effectLst/>
                <a:latin typeface="+mn-lt"/>
                <a:ea typeface="+mn-ea"/>
                <a:cs typeface="+mn-cs"/>
              </a:rPr>
              <a:t>Dans un souci de simplification et de compréhension, le terme “sensible à forte posologie” doit être utilisé pour exprimer la sensibilité à forte exposition.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mn-lt"/>
                <a:ea typeface="+mn-ea"/>
                <a:cs typeface="+mn-cs"/>
              </a:rPr>
              <a:t>Néanmoins, dans certains cas particuliers, la concentration d’antibiotique obtenue sur le site infectieux est élevée, même lorsque l’antibiotique est</a:t>
            </a:r>
            <a:r>
              <a:rPr lang="fr-FR" sz="800" kern="1200" baseline="0" dirty="0">
                <a:solidFill>
                  <a:schemeClr val="tx1"/>
                </a:solidFill>
                <a:effectLst/>
                <a:latin typeface="+mn-lt"/>
                <a:ea typeface="+mn-ea"/>
                <a:cs typeface="+mn-cs"/>
              </a:rPr>
              <a:t> prescrit </a:t>
            </a:r>
            <a:r>
              <a:rPr lang="fr-FR" sz="800" kern="1200" dirty="0">
                <a:solidFill>
                  <a:schemeClr val="tx1"/>
                </a:solidFill>
                <a:effectLst/>
                <a:latin typeface="+mn-lt"/>
                <a:ea typeface="+mn-ea"/>
                <a:cs typeface="+mn-cs"/>
              </a:rPr>
              <a:t>à dose standard. L’exemple typique est celui des antibiogrammes effectués dans le cadre des infections urinaires : les molécules pour lesquelles les paramètres pharmacocinétiques permettent l’obtention naturelle de concentrations urinaires élevées peuvent être utilisées à posologie standard pour le traitement des cystites, même lorsqu’elles sont catégorisées “sensibles à forte posologie”.</a:t>
            </a:r>
            <a:r>
              <a:rPr lang="fr-FR" sz="800" dirty="0">
                <a:solidFill>
                  <a:schemeClr val="tx1"/>
                </a:solidFill>
                <a:effectLst/>
              </a:rPr>
              <a:t> Pour « compenser » le fait que la formulation « sensible à forte posologie » n’intègre pas la totalité de la définition « sensible à forte exposition », </a:t>
            </a:r>
            <a:r>
              <a:rPr lang="fr-FR" sz="800" kern="1200" dirty="0">
                <a:solidFill>
                  <a:schemeClr val="tx1"/>
                </a:solidFill>
                <a:effectLst/>
                <a:latin typeface="+mn-lt"/>
                <a:ea typeface="+mn-ea"/>
                <a:cs typeface="+mn-cs"/>
              </a:rPr>
              <a:t>un commentaire approprié devra accompagner le résultat, au moins</a:t>
            </a:r>
            <a:r>
              <a:rPr lang="fr-FR" sz="800" kern="1200" baseline="0" dirty="0">
                <a:solidFill>
                  <a:schemeClr val="tx1"/>
                </a:solidFill>
                <a:effectLst/>
                <a:latin typeface="+mn-lt"/>
                <a:ea typeface="+mn-ea"/>
                <a:cs typeface="+mn-cs"/>
              </a:rPr>
              <a:t> pour les antibiogrammes réalisés sur des souches isolées à partir d’échantillons urinaires </a:t>
            </a:r>
            <a:r>
              <a:rPr lang="fr-FR" sz="800" b="0" kern="1200" dirty="0">
                <a:solidFill>
                  <a:schemeClr val="tx1"/>
                </a:solidFill>
                <a:effectLst/>
                <a:latin typeface="+mn-lt"/>
                <a:ea typeface="+mn-ea"/>
                <a:cs typeface="+mn-cs"/>
              </a:rPr>
              <a:t>(</a:t>
            </a:r>
            <a:r>
              <a:rPr lang="fr-FR" sz="800" b="1" kern="1200" dirty="0">
                <a:solidFill>
                  <a:schemeClr val="tx1"/>
                </a:solidFill>
                <a:effectLst/>
                <a:latin typeface="+mn-lt"/>
                <a:ea typeface="+mn-ea"/>
                <a:cs typeface="+mn-cs"/>
              </a:rPr>
              <a:t>exemple</a:t>
            </a:r>
            <a:r>
              <a:rPr lang="fr-FR" sz="800" b="1" kern="1200" baseline="0" dirty="0">
                <a:solidFill>
                  <a:schemeClr val="tx1"/>
                </a:solidFill>
                <a:effectLst/>
                <a:latin typeface="+mn-lt"/>
                <a:ea typeface="+mn-ea"/>
                <a:cs typeface="+mn-cs"/>
              </a:rPr>
              <a:t> : </a:t>
            </a:r>
            <a:r>
              <a:rPr lang="fr-FR" sz="800" b="1" dirty="0">
                <a:solidFill>
                  <a:schemeClr val="tx1"/>
                </a:solidFill>
              </a:rPr>
              <a:t>En cas de cystite, les molécules à élimination urinaire prédominante catégorisées « sensibles à forte posologie » peuvent être utilisées à posologie standard</a:t>
            </a:r>
            <a:r>
              <a:rPr lang="fr-FR" sz="800" dirty="0">
                <a:solidFill>
                  <a:schemeClr val="tx1"/>
                </a:solidFill>
              </a:rPr>
              <a:t>.)</a:t>
            </a:r>
          </a:p>
          <a:p>
            <a:r>
              <a:rPr lang="fr-FR" sz="8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solidFill>
                  <a:schemeClr val="tx1"/>
                </a:solidFill>
              </a:rPr>
              <a:t>La catégorie S implique une forte probabilité de succès thérapeutique à posologie standard.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solidFill>
                  <a:schemeClr val="tx1"/>
                </a:solidFill>
              </a:rPr>
              <a:t>La catégorie S</a:t>
            </a:r>
            <a:r>
              <a:rPr lang="fr-FR" sz="800" b="0" dirty="0">
                <a:solidFill>
                  <a:schemeClr val="tx1"/>
                </a:solidFill>
              </a:rPr>
              <a:t>FP implique</a:t>
            </a:r>
            <a:r>
              <a:rPr lang="fr-FR" sz="800" b="0" baseline="0" dirty="0">
                <a:solidFill>
                  <a:schemeClr val="tx1"/>
                </a:solidFill>
              </a:rPr>
              <a:t> également une fort probabilité de succès thérapeutique, mais avec la </a:t>
            </a:r>
            <a:r>
              <a:rPr lang="fr-FR" sz="800" baseline="0" dirty="0">
                <a:solidFill>
                  <a:schemeClr val="tx1"/>
                </a:solidFill>
              </a:rPr>
              <a:t>nécessité </a:t>
            </a:r>
            <a:r>
              <a:rPr lang="fr-FR" sz="800" dirty="0">
                <a:solidFill>
                  <a:schemeClr val="tx1"/>
                </a:solidFill>
              </a:rPr>
              <a:t>d’une forte exposition obtenue soit par l’utilisation de la forte posologie de l’antibiotique, soit par la forte concentration “naturelle” de l’antibiotique sur le site infectieux.</a:t>
            </a:r>
          </a:p>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6</a:t>
            </a:fld>
            <a:endParaRPr lang="fr-FR"/>
          </a:p>
        </p:txBody>
      </p:sp>
    </p:spTree>
    <p:extLst>
      <p:ext uri="{BB962C8B-B14F-4D97-AF65-F5344CB8AC3E}">
        <p14:creationId xmlns:p14="http://schemas.microsoft.com/office/powerpoint/2010/main" val="181884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solidFill>
                  <a:schemeClr val="tx1"/>
                </a:solidFill>
              </a:rPr>
              <a:t>Voici quelques exemples de changement de catégorisations pour </a:t>
            </a:r>
            <a:r>
              <a:rPr lang="fr-FR" sz="800" i="1" dirty="0">
                <a:solidFill>
                  <a:schemeClr val="tx1"/>
                </a:solidFill>
              </a:rPr>
              <a:t>Escherichia coli</a:t>
            </a:r>
            <a:r>
              <a:rPr lang="fr-FR" sz="800" dirty="0">
                <a:solidFill>
                  <a:schemeClr val="tx1"/>
                </a:solidFill>
              </a:rPr>
              <a:t>.</a:t>
            </a:r>
          </a:p>
          <a:p>
            <a:endParaRPr lang="fr-FR"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7</a:t>
            </a:fld>
            <a:endParaRPr lang="fr-FR"/>
          </a:p>
        </p:txBody>
      </p:sp>
    </p:spTree>
    <p:extLst>
      <p:ext uri="{BB962C8B-B14F-4D97-AF65-F5344CB8AC3E}">
        <p14:creationId xmlns:p14="http://schemas.microsoft.com/office/powerpoint/2010/main" val="414018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solidFill>
                  <a:schemeClr val="tx1"/>
                </a:solidFill>
              </a:rPr>
              <a:t>Beaucoup de couples antibiotique/bactérie disposent à la fois d’une concentration critique basse et d’une concentration critique haute, autorisant ainsi l’attribution possible de l’une ou l’autre des 3 catégories cliniques (S, SFP ou R) en fonction du niveau de résistance de la souche.</a:t>
            </a:r>
          </a:p>
          <a:p>
            <a:endParaRPr lang="fr-FR" sz="800" dirty="0">
              <a:solidFill>
                <a:schemeClr val="tx1"/>
              </a:solidFill>
            </a:endParaRPr>
          </a:p>
          <a:p>
            <a:r>
              <a:rPr lang="fr-FR" sz="800" dirty="0">
                <a:solidFill>
                  <a:schemeClr val="tx1"/>
                </a:solidFill>
              </a:rPr>
              <a:t>Mais cela n’est pas toujours le cas pour certains couples antibiotique/bactérie.</a:t>
            </a:r>
          </a:p>
          <a:p>
            <a:endParaRPr lang="fr-FR" sz="800" dirty="0">
              <a:solidFill>
                <a:schemeClr val="tx1"/>
              </a:solidFill>
            </a:endParaRPr>
          </a:p>
          <a:p>
            <a:r>
              <a:rPr lang="fr-FR" sz="800" dirty="0">
                <a:solidFill>
                  <a:schemeClr val="tx1"/>
                </a:solidFill>
              </a:rPr>
              <a:t>Soit parce que le couple antibiotique/bactérie ne dispose que d’une seule concentration critique clinique : c’est le cas pour les antibiotiques où une seule posologie est autorisée. Les bactéries sont alors catégorisées “sensibles à posologie standard” ou “résistantes” comme on peut le voir sur la figure A  pour </a:t>
            </a:r>
            <a:r>
              <a:rPr lang="fr-FR" sz="800" dirty="0" err="1">
                <a:solidFill>
                  <a:schemeClr val="tx1"/>
                </a:solidFill>
              </a:rPr>
              <a:t>ceftazidime</a:t>
            </a:r>
            <a:r>
              <a:rPr lang="fr-FR" sz="800" dirty="0">
                <a:solidFill>
                  <a:schemeClr val="tx1"/>
                </a:solidFill>
              </a:rPr>
              <a:t>/</a:t>
            </a:r>
            <a:r>
              <a:rPr lang="fr-FR" sz="800" dirty="0" err="1">
                <a:solidFill>
                  <a:schemeClr val="tx1"/>
                </a:solidFill>
              </a:rPr>
              <a:t>avibactam</a:t>
            </a:r>
            <a:r>
              <a:rPr lang="fr-FR" sz="800" dirty="0">
                <a:solidFill>
                  <a:schemeClr val="tx1"/>
                </a:solidFill>
              </a:rPr>
              <a:t> et </a:t>
            </a:r>
            <a:r>
              <a:rPr lang="fr-FR" sz="800" i="1" dirty="0">
                <a:solidFill>
                  <a:schemeClr val="tx1"/>
                </a:solidFill>
              </a:rPr>
              <a:t>P. </a:t>
            </a:r>
            <a:r>
              <a:rPr lang="fr-FR" sz="800" i="1" dirty="0" err="1">
                <a:solidFill>
                  <a:schemeClr val="tx1"/>
                </a:solidFill>
              </a:rPr>
              <a:t>aeruginosa</a:t>
            </a:r>
            <a:r>
              <a:rPr lang="fr-FR" sz="800" i="1" dirty="0">
                <a:solidFill>
                  <a:schemeClr val="tx1"/>
                </a:solidFill>
              </a:rPr>
              <a:t>. </a:t>
            </a:r>
          </a:p>
          <a:p>
            <a:endParaRPr lang="fr-FR" sz="800" i="1" kern="1200" dirty="0">
              <a:solidFill>
                <a:schemeClr val="tx1"/>
              </a:solidFill>
              <a:effectLst/>
              <a:latin typeface="+mn-lt"/>
              <a:ea typeface="+mn-ea"/>
              <a:cs typeface="+mn-cs"/>
            </a:endParaRPr>
          </a:p>
          <a:p>
            <a:r>
              <a:rPr lang="fr-FR" sz="800" kern="1200" dirty="0">
                <a:solidFill>
                  <a:schemeClr val="tx1"/>
                </a:solidFill>
                <a:effectLst/>
                <a:latin typeface="+mn-lt"/>
                <a:ea typeface="+mn-ea"/>
                <a:cs typeface="+mn-cs"/>
              </a:rPr>
              <a:t>Enfin, de rares couples antibiotique/bactérie ne peuvent jamais atteindre un niveau de sensibilité suffisant pour permettre une catégorisation “sensible à posologie standard”. Pour ces couples antibiotique/bactérie, il est nécessaire  d’utiliser systématiquement des fortes posologies.</a:t>
            </a:r>
            <a:r>
              <a:rPr lang="fr-FR" sz="800" dirty="0">
                <a:solidFill>
                  <a:schemeClr val="tx1"/>
                </a:solidFill>
                <a:effectLst/>
              </a:rPr>
              <a:t> C’est le cas comme vous pouvez le voir sur la figure B de </a:t>
            </a:r>
            <a:r>
              <a:rPr lang="fr-FR" sz="800" i="1" dirty="0">
                <a:solidFill>
                  <a:schemeClr val="tx1"/>
                </a:solidFill>
                <a:effectLst/>
              </a:rPr>
              <a:t>P. </a:t>
            </a:r>
            <a:r>
              <a:rPr lang="fr-FR" sz="800" i="1" dirty="0" err="1">
                <a:solidFill>
                  <a:schemeClr val="tx1"/>
                </a:solidFill>
                <a:effectLst/>
              </a:rPr>
              <a:t>aeruginosa</a:t>
            </a:r>
            <a:r>
              <a:rPr lang="fr-FR" sz="800" i="1" dirty="0">
                <a:solidFill>
                  <a:schemeClr val="tx1"/>
                </a:solidFill>
                <a:effectLst/>
              </a:rPr>
              <a:t> </a:t>
            </a:r>
            <a:r>
              <a:rPr lang="fr-FR" sz="800" dirty="0">
                <a:solidFill>
                  <a:schemeClr val="tx1"/>
                </a:solidFill>
                <a:effectLst/>
              </a:rPr>
              <a:t>et la </a:t>
            </a:r>
            <a:r>
              <a:rPr lang="fr-FR" sz="800" dirty="0" err="1">
                <a:solidFill>
                  <a:schemeClr val="tx1"/>
                </a:solidFill>
                <a:effectLst/>
              </a:rPr>
              <a:t>ceftazidime</a:t>
            </a:r>
            <a:r>
              <a:rPr lang="fr-FR" sz="800" dirty="0">
                <a:solidFill>
                  <a:schemeClr val="tx1"/>
                </a:solidFill>
                <a:effectLst/>
              </a:rPr>
              <a:t>. </a:t>
            </a:r>
            <a:r>
              <a:rPr lang="fr-FR" sz="800" kern="1200" dirty="0">
                <a:solidFill>
                  <a:schemeClr val="tx1"/>
                </a:solidFill>
                <a:effectLst/>
                <a:latin typeface="+mn-lt"/>
                <a:ea typeface="+mn-ea"/>
                <a:cs typeface="+mn-cs"/>
              </a:rPr>
              <a:t>Les concentrations critiques basses de ces couples antibiotique/bactérie et les diamètres critiques correspondants ont été révisés avec des valeurs arbitrairement </a:t>
            </a:r>
            <a:r>
              <a:rPr lang="fr-FR" sz="800" kern="1200" dirty="0" err="1">
                <a:solidFill>
                  <a:schemeClr val="tx1"/>
                </a:solidFill>
                <a:effectLst/>
                <a:latin typeface="+mn-lt"/>
                <a:ea typeface="+mn-ea"/>
                <a:cs typeface="+mn-cs"/>
              </a:rPr>
              <a:t>fixées</a:t>
            </a:r>
            <a:r>
              <a:rPr lang="fr-FR" sz="800" kern="1200" dirty="0">
                <a:solidFill>
                  <a:schemeClr val="tx1"/>
                </a:solidFill>
                <a:effectLst/>
                <a:latin typeface="+mn-lt"/>
                <a:ea typeface="+mn-ea"/>
                <a:cs typeface="+mn-cs"/>
              </a:rPr>
              <a:t> à un seuil inatteignable “≤ 0,001 mg/L” ou “≥ 50 mm” pour “forcer” le rendu — au minimum — d’une catégorisation “sensible à forte posologie” pour les souches sauvages.</a:t>
            </a:r>
          </a:p>
          <a:p>
            <a:endParaRPr lang="fr-FR" sz="800" kern="1200" dirty="0">
              <a:solidFill>
                <a:schemeClr val="tx1"/>
              </a:solidFill>
              <a:effectLst/>
              <a:latin typeface="+mn-lt"/>
              <a:ea typeface="+mn-ea"/>
              <a:cs typeface="+mn-cs"/>
            </a:endParaRPr>
          </a:p>
          <a:p>
            <a:r>
              <a:rPr lang="fr-FR" sz="800" i="0" kern="1200" dirty="0">
                <a:solidFill>
                  <a:schemeClr val="tx1"/>
                </a:solidFill>
                <a:effectLst/>
                <a:latin typeface="+mn-lt"/>
                <a:ea typeface="+mn-ea"/>
                <a:cs typeface="+mn-cs"/>
              </a:rPr>
              <a:t>Pour les exemples présentés sur cette diapositive, la β-lactamine utilisée est la même (la </a:t>
            </a:r>
            <a:r>
              <a:rPr lang="fr-FR" sz="800" i="0" kern="1200" dirty="0" err="1">
                <a:solidFill>
                  <a:schemeClr val="tx1"/>
                </a:solidFill>
                <a:effectLst/>
                <a:latin typeface="+mn-lt"/>
                <a:ea typeface="+mn-ea"/>
                <a:cs typeface="+mn-cs"/>
              </a:rPr>
              <a:t>ceftazidime</a:t>
            </a:r>
            <a:r>
              <a:rPr lang="fr-FR" sz="800" i="0" kern="1200" dirty="0">
                <a:solidFill>
                  <a:schemeClr val="tx1"/>
                </a:solidFill>
                <a:effectLst/>
                <a:latin typeface="+mn-lt"/>
                <a:ea typeface="+mn-ea"/>
                <a:cs typeface="+mn-cs"/>
              </a:rPr>
              <a:t>), l’inhibiteur associé (l’</a:t>
            </a:r>
            <a:r>
              <a:rPr lang="fr-FR" sz="800" i="0" kern="1200" dirty="0" err="1">
                <a:solidFill>
                  <a:schemeClr val="tx1"/>
                </a:solidFill>
                <a:effectLst/>
                <a:latin typeface="+mn-lt"/>
                <a:ea typeface="+mn-ea"/>
                <a:cs typeface="+mn-cs"/>
              </a:rPr>
              <a:t>avibactam</a:t>
            </a:r>
            <a:r>
              <a:rPr lang="fr-FR" sz="800" i="0" kern="1200" dirty="0">
                <a:solidFill>
                  <a:schemeClr val="tx1"/>
                </a:solidFill>
                <a:effectLst/>
                <a:latin typeface="+mn-lt"/>
                <a:ea typeface="+mn-ea"/>
                <a:cs typeface="+mn-cs"/>
              </a:rPr>
              <a:t>) n’a pas d’activité intrinsèque, et les modalités d’administrations sont similaires. Le fait que l’une de ces deux molécules (</a:t>
            </a:r>
            <a:r>
              <a:rPr lang="fr-FR" sz="800" i="0" kern="1200" dirty="0" err="1">
                <a:solidFill>
                  <a:schemeClr val="tx1"/>
                </a:solidFill>
                <a:effectLst/>
                <a:latin typeface="+mn-lt"/>
                <a:ea typeface="+mn-ea"/>
                <a:cs typeface="+mn-cs"/>
              </a:rPr>
              <a:t>ceftazidime-avibactam</a:t>
            </a:r>
            <a:r>
              <a:rPr lang="fr-FR" sz="800" i="0" kern="1200" dirty="0">
                <a:solidFill>
                  <a:schemeClr val="tx1"/>
                </a:solidFill>
                <a:effectLst/>
                <a:latin typeface="+mn-lt"/>
                <a:ea typeface="+mn-ea"/>
                <a:cs typeface="+mn-cs"/>
              </a:rPr>
              <a:t>) puisse être catégorisée « sensible à posologie standard » et que l’autre molécule (</a:t>
            </a:r>
            <a:r>
              <a:rPr lang="fr-FR" sz="800" i="0" kern="1200" dirty="0" err="1">
                <a:solidFill>
                  <a:schemeClr val="tx1"/>
                </a:solidFill>
                <a:effectLst/>
                <a:latin typeface="+mn-lt"/>
                <a:ea typeface="+mn-ea"/>
                <a:cs typeface="+mn-cs"/>
              </a:rPr>
              <a:t>ceftazidime</a:t>
            </a:r>
            <a:r>
              <a:rPr lang="fr-FR" sz="800" i="0" kern="1200" dirty="0">
                <a:solidFill>
                  <a:schemeClr val="tx1"/>
                </a:solidFill>
                <a:effectLst/>
                <a:latin typeface="+mn-lt"/>
                <a:ea typeface="+mn-ea"/>
                <a:cs typeface="+mn-cs"/>
              </a:rPr>
              <a:t>) ne puisse être catégorisée à minima que « sensible à forte posologie » est lié au fait qu’</a:t>
            </a:r>
            <a:r>
              <a:rPr lang="fr-FR" sz="800" i="0" dirty="0">
                <a:solidFill>
                  <a:schemeClr val="tx1"/>
                </a:solidFill>
              </a:rPr>
              <a:t>il n’existe qu’une seule posologie pour l’association </a:t>
            </a:r>
            <a:r>
              <a:rPr lang="fr-FR" sz="800" i="0" dirty="0" err="1">
                <a:solidFill>
                  <a:schemeClr val="tx1"/>
                </a:solidFill>
              </a:rPr>
              <a:t>ceftazidime-avibactam</a:t>
            </a:r>
            <a:r>
              <a:rPr lang="fr-FR" sz="800" i="0" dirty="0">
                <a:solidFill>
                  <a:schemeClr val="tx1"/>
                </a:solidFill>
              </a:rPr>
              <a:t>, et celle-ci correspond à la forte posologie de </a:t>
            </a:r>
            <a:r>
              <a:rPr lang="fr-FR" sz="800" i="0" dirty="0" err="1">
                <a:solidFill>
                  <a:schemeClr val="tx1"/>
                </a:solidFill>
              </a:rPr>
              <a:t>ceftazidime</a:t>
            </a:r>
            <a:r>
              <a:rPr lang="fr-FR" sz="800" i="0" dirty="0">
                <a:solidFill>
                  <a:schemeClr val="tx1"/>
                </a:solidFill>
              </a:rPr>
              <a:t>. </a:t>
            </a:r>
            <a:r>
              <a:rPr lang="fr-FR" sz="800" i="0" kern="1200" dirty="0">
                <a:solidFill>
                  <a:schemeClr val="tx1"/>
                </a:solidFill>
                <a:effectLst/>
                <a:latin typeface="+mn-lt"/>
                <a:ea typeface="+mn-ea"/>
                <a:cs typeface="+mn-cs"/>
              </a:rPr>
              <a:t>Lorsque la </a:t>
            </a:r>
            <a:r>
              <a:rPr lang="fr-FR" sz="800" i="0" kern="1200" dirty="0" err="1">
                <a:solidFill>
                  <a:schemeClr val="tx1"/>
                </a:solidFill>
                <a:effectLst/>
                <a:latin typeface="+mn-lt"/>
                <a:ea typeface="+mn-ea"/>
                <a:cs typeface="+mn-cs"/>
              </a:rPr>
              <a:t>ceftazidime</a:t>
            </a:r>
            <a:r>
              <a:rPr lang="fr-FR" sz="800" i="0" kern="1200" dirty="0">
                <a:solidFill>
                  <a:schemeClr val="tx1"/>
                </a:solidFill>
                <a:effectLst/>
                <a:latin typeface="+mn-lt"/>
                <a:ea typeface="+mn-ea"/>
                <a:cs typeface="+mn-cs"/>
              </a:rPr>
              <a:t> est rendue « sensible à forte posologie » et l’association </a:t>
            </a:r>
            <a:r>
              <a:rPr lang="fr-FR" sz="800" i="0" kern="1200" dirty="0" err="1">
                <a:solidFill>
                  <a:schemeClr val="tx1"/>
                </a:solidFill>
                <a:effectLst/>
                <a:latin typeface="+mn-lt"/>
                <a:ea typeface="+mn-ea"/>
                <a:cs typeface="+mn-cs"/>
              </a:rPr>
              <a:t>ceftazidime-avibactam</a:t>
            </a:r>
            <a:r>
              <a:rPr lang="fr-FR" sz="800" i="0" kern="1200" dirty="0">
                <a:solidFill>
                  <a:schemeClr val="tx1"/>
                </a:solidFill>
                <a:effectLst/>
                <a:latin typeface="+mn-lt"/>
                <a:ea typeface="+mn-ea"/>
                <a:cs typeface="+mn-cs"/>
              </a:rPr>
              <a:t> est rendue « sensible à posologie standard », </a:t>
            </a:r>
            <a:r>
              <a:rPr lang="fr-FR" sz="800" i="0" dirty="0">
                <a:solidFill>
                  <a:schemeClr val="tx1"/>
                </a:solidFill>
              </a:rPr>
              <a:t>l’activité des deux antibiotiques est alors identique.</a:t>
            </a:r>
            <a:r>
              <a:rPr lang="fr-FR" sz="800" i="0" kern="1200" dirty="0">
                <a:solidFill>
                  <a:schemeClr val="tx1"/>
                </a:solidFill>
                <a:effectLst/>
                <a:latin typeface="+mn-lt"/>
                <a:ea typeface="+mn-ea"/>
                <a:cs typeface="+mn-cs"/>
              </a:rPr>
              <a:t> P</a:t>
            </a:r>
            <a:r>
              <a:rPr lang="fr-FR" sz="800" i="0" dirty="0">
                <a:solidFill>
                  <a:schemeClr val="tx1"/>
                </a:solidFill>
              </a:rPr>
              <a:t>rivilégier l’association </a:t>
            </a:r>
            <a:r>
              <a:rPr lang="fr-FR" sz="800" i="0" dirty="0" err="1">
                <a:solidFill>
                  <a:schemeClr val="tx1"/>
                </a:solidFill>
              </a:rPr>
              <a:t>ceftazidime-avibactam</a:t>
            </a:r>
            <a:r>
              <a:rPr lang="fr-FR" sz="800" i="0" dirty="0">
                <a:solidFill>
                  <a:schemeClr val="tx1"/>
                </a:solidFill>
              </a:rPr>
              <a:t> plutôt que la </a:t>
            </a:r>
            <a:r>
              <a:rPr lang="fr-FR" sz="800" i="0" dirty="0" err="1">
                <a:solidFill>
                  <a:schemeClr val="tx1"/>
                </a:solidFill>
              </a:rPr>
              <a:t>ceftazidime</a:t>
            </a:r>
            <a:r>
              <a:rPr lang="fr-FR" sz="800" i="0" dirty="0">
                <a:solidFill>
                  <a:schemeClr val="tx1"/>
                </a:solidFill>
              </a:rPr>
              <a:t> “seule” correspond donc à une mauvaise interprétation des résultats de l’antibiogramme.</a:t>
            </a:r>
          </a:p>
          <a:p>
            <a:endParaRPr lang="fr-FR" i="1" dirty="0"/>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8</a:t>
            </a:fld>
            <a:endParaRPr lang="fr-FR"/>
          </a:p>
        </p:txBody>
      </p:sp>
    </p:spTree>
    <p:extLst>
      <p:ext uri="{BB962C8B-B14F-4D97-AF65-F5344CB8AC3E}">
        <p14:creationId xmlns:p14="http://schemas.microsoft.com/office/powerpoint/2010/main" val="426460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i="0" dirty="0">
                <a:solidFill>
                  <a:schemeClr val="tx1"/>
                </a:solidFill>
              </a:rPr>
              <a:t>Il en va de même si le </a:t>
            </a:r>
            <a:r>
              <a:rPr lang="fr-FR" sz="800" i="0" dirty="0" err="1">
                <a:solidFill>
                  <a:schemeClr val="tx1"/>
                </a:solidFill>
              </a:rPr>
              <a:t>méropénème</a:t>
            </a:r>
            <a:r>
              <a:rPr lang="fr-FR" sz="800" i="0" dirty="0">
                <a:solidFill>
                  <a:schemeClr val="tx1"/>
                </a:solidFill>
              </a:rPr>
              <a:t> rendu “S” est privilégié par rapport à toute autre β-lactamine rendue “sensible à forte posologie” ou si l’association </a:t>
            </a:r>
            <a:r>
              <a:rPr lang="fr-FR" sz="800" i="0" dirty="0" err="1">
                <a:solidFill>
                  <a:schemeClr val="tx1"/>
                </a:solidFill>
              </a:rPr>
              <a:t>imipénème-relebactam</a:t>
            </a:r>
            <a:r>
              <a:rPr lang="fr-FR" sz="800" i="0" dirty="0">
                <a:solidFill>
                  <a:schemeClr val="tx1"/>
                </a:solidFill>
              </a:rPr>
              <a:t> est privilégiée par rapport à l’</a:t>
            </a:r>
            <a:r>
              <a:rPr lang="fr-FR" sz="800" i="0" dirty="0" err="1">
                <a:solidFill>
                  <a:schemeClr val="tx1"/>
                </a:solidFill>
              </a:rPr>
              <a:t>imipénème</a:t>
            </a:r>
            <a:r>
              <a:rPr lang="fr-FR" sz="800" i="0" dirty="0">
                <a:solidFill>
                  <a:schemeClr val="tx1"/>
                </a:solidFill>
              </a:rPr>
              <a:t> “seul”.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i="0" dirty="0">
              <a:solidFill>
                <a:schemeClr val="tx1"/>
              </a:solidFill>
            </a:endParaRPr>
          </a:p>
          <a:p>
            <a:r>
              <a:rPr lang="fr-FR" sz="800" kern="1200" dirty="0">
                <a:solidFill>
                  <a:schemeClr val="tx1"/>
                </a:solidFill>
                <a:effectLst/>
                <a:latin typeface="+mn-lt"/>
                <a:ea typeface="+mn-ea"/>
                <a:cs typeface="+mn-cs"/>
              </a:rPr>
              <a:t>En effet, une grande majorité des molécules utilisées en traitement des infections à </a:t>
            </a:r>
            <a:r>
              <a:rPr lang="fr-FR" sz="800" i="1" kern="1200" dirty="0">
                <a:solidFill>
                  <a:schemeClr val="tx1"/>
                </a:solidFill>
                <a:effectLst/>
                <a:latin typeface="+mn-lt"/>
                <a:ea typeface="+mn-ea"/>
                <a:cs typeface="+mn-cs"/>
              </a:rPr>
              <a:t>Pseudomonas</a:t>
            </a:r>
            <a:r>
              <a:rPr lang="fr-FR" sz="800" dirty="0">
                <a:solidFill>
                  <a:schemeClr val="tx1"/>
                </a:solidFill>
                <a:effectLst/>
              </a:rPr>
              <a:t> correspond à des molécules utilisées obligatoirement « à forte posologie» </a:t>
            </a:r>
            <a:r>
              <a:rPr lang="fr-FR" sz="800" kern="1200" dirty="0">
                <a:solidFill>
                  <a:schemeClr val="tx1"/>
                </a:solidFill>
                <a:effectLst/>
                <a:latin typeface="+mn-lt"/>
                <a:ea typeface="+mn-ea"/>
                <a:cs typeface="+mn-cs"/>
              </a:rPr>
              <a:t>à l’exception du </a:t>
            </a:r>
            <a:r>
              <a:rPr lang="fr-FR" sz="800" kern="1200" dirty="0" err="1">
                <a:solidFill>
                  <a:schemeClr val="tx1"/>
                </a:solidFill>
                <a:effectLst/>
                <a:latin typeface="+mn-lt"/>
                <a:ea typeface="+mn-ea"/>
                <a:cs typeface="+mn-cs"/>
              </a:rPr>
              <a:t>méropénème</a:t>
            </a:r>
            <a:r>
              <a:rPr lang="fr-FR" sz="800" kern="1200" dirty="0">
                <a:solidFill>
                  <a:schemeClr val="tx1"/>
                </a:solidFill>
                <a:effectLst/>
                <a:latin typeface="+mn-lt"/>
                <a:ea typeface="+mn-ea"/>
                <a:cs typeface="+mn-cs"/>
              </a:rPr>
              <a:t> et des nouvelles associations β-lactamines-inhibiteurs (</a:t>
            </a:r>
            <a:r>
              <a:rPr lang="fr-FR" sz="800" kern="1200" dirty="0" err="1">
                <a:solidFill>
                  <a:schemeClr val="tx1"/>
                </a:solidFill>
                <a:effectLst/>
                <a:latin typeface="+mn-lt"/>
                <a:ea typeface="+mn-ea"/>
                <a:cs typeface="+mn-cs"/>
              </a:rPr>
              <a:t>ceftolozane-tazobactam</a:t>
            </a:r>
            <a:r>
              <a:rPr lang="fr-FR" sz="800" kern="1200" dirty="0">
                <a:solidFill>
                  <a:schemeClr val="tx1"/>
                </a:solidFill>
                <a:effectLst/>
                <a:latin typeface="+mn-lt"/>
                <a:ea typeface="+mn-ea"/>
                <a:cs typeface="+mn-cs"/>
              </a:rPr>
              <a:t>, </a:t>
            </a:r>
            <a:r>
              <a:rPr lang="fr-FR" sz="800" kern="1200" dirty="0" err="1">
                <a:solidFill>
                  <a:schemeClr val="tx1"/>
                </a:solidFill>
                <a:effectLst/>
                <a:latin typeface="+mn-lt"/>
                <a:ea typeface="+mn-ea"/>
                <a:cs typeface="+mn-cs"/>
              </a:rPr>
              <a:t>ceftazidime-avibactam</a:t>
            </a:r>
            <a:r>
              <a:rPr lang="fr-FR" sz="800" kern="1200" dirty="0">
                <a:solidFill>
                  <a:schemeClr val="tx1"/>
                </a:solidFill>
                <a:effectLst/>
                <a:latin typeface="+mn-lt"/>
                <a:ea typeface="+mn-ea"/>
                <a:cs typeface="+mn-cs"/>
              </a:rPr>
              <a:t>, </a:t>
            </a:r>
            <a:r>
              <a:rPr lang="fr-FR" sz="800" kern="1200" dirty="0" err="1">
                <a:solidFill>
                  <a:schemeClr val="tx1"/>
                </a:solidFill>
                <a:effectLst/>
                <a:latin typeface="+mn-lt"/>
                <a:ea typeface="+mn-ea"/>
                <a:cs typeface="+mn-cs"/>
              </a:rPr>
              <a:t>imipénème-relebactam</a:t>
            </a:r>
            <a:r>
              <a:rPr lang="fr-FR" sz="800" kern="1200" dirty="0">
                <a:solidFill>
                  <a:schemeClr val="tx1"/>
                </a:solidFill>
                <a:effectLst/>
                <a:latin typeface="+mn-lt"/>
                <a:ea typeface="+mn-ea"/>
                <a:cs typeface="+mn-cs"/>
              </a:rPr>
              <a:t> ou </a:t>
            </a:r>
            <a:r>
              <a:rPr lang="fr-FR" sz="800" kern="1200" dirty="0" err="1">
                <a:solidFill>
                  <a:schemeClr val="tx1"/>
                </a:solidFill>
                <a:effectLst/>
                <a:latin typeface="+mn-lt"/>
                <a:ea typeface="+mn-ea"/>
                <a:cs typeface="+mn-cs"/>
              </a:rPr>
              <a:t>méropénème-vaborbactam</a:t>
            </a:r>
            <a:r>
              <a:rPr lang="fr-FR" sz="800" kern="1200" dirty="0">
                <a:solidFill>
                  <a:schemeClr val="tx1"/>
                </a:solidFill>
                <a:effectLst/>
                <a:latin typeface="+mn-lt"/>
                <a:ea typeface="+mn-ea"/>
                <a:cs typeface="+mn-cs"/>
              </a:rPr>
              <a:t>) qui sont rendues </a:t>
            </a:r>
            <a:r>
              <a:rPr lang="fr-FR" sz="800" dirty="0">
                <a:solidFill>
                  <a:schemeClr val="tx1"/>
                </a:solidFill>
                <a:effectLst/>
              </a:rPr>
              <a:t>« </a:t>
            </a:r>
            <a:r>
              <a:rPr lang="fr-FR" sz="800" kern="1200" dirty="0">
                <a:solidFill>
                  <a:schemeClr val="tx1"/>
                </a:solidFill>
                <a:effectLst/>
                <a:latin typeface="+mn-lt"/>
                <a:ea typeface="+mn-ea"/>
                <a:cs typeface="+mn-cs"/>
              </a:rPr>
              <a:t>sensible à posologie standard » en l’absence de résistance. Suite à ces nouvelles recommandations du CASFM-EUCAST, des prescriptions inappropriées ont été observées avec ces molécules (et notamment le </a:t>
            </a:r>
            <a:r>
              <a:rPr lang="fr-FR" sz="800" kern="1200" dirty="0" err="1">
                <a:solidFill>
                  <a:schemeClr val="tx1"/>
                </a:solidFill>
                <a:effectLst/>
                <a:latin typeface="+mn-lt"/>
                <a:ea typeface="+mn-ea"/>
                <a:cs typeface="+mn-cs"/>
              </a:rPr>
              <a:t>méropénème</a:t>
            </a:r>
            <a:r>
              <a:rPr lang="fr-FR" sz="800" kern="1200" dirty="0">
                <a:solidFill>
                  <a:schemeClr val="tx1"/>
                </a:solidFill>
                <a:effectLst/>
                <a:latin typeface="+mn-lt"/>
                <a:ea typeface="+mn-ea"/>
                <a:cs typeface="+mn-cs"/>
              </a:rPr>
              <a:t>) dans plusieurs établissements pour traiter des infections à </a:t>
            </a:r>
            <a:r>
              <a:rPr lang="fr-FR" sz="800" i="1" kern="1200" dirty="0">
                <a:solidFill>
                  <a:schemeClr val="tx1"/>
                </a:solidFill>
                <a:effectLst/>
                <a:latin typeface="+mn-lt"/>
                <a:ea typeface="+mn-ea"/>
                <a:cs typeface="+mn-cs"/>
              </a:rPr>
              <a:t>Pseudomonas </a:t>
            </a:r>
            <a:r>
              <a:rPr lang="fr-FR" sz="800" i="1" kern="1200" dirty="0" err="1">
                <a:solidFill>
                  <a:schemeClr val="tx1"/>
                </a:solidFill>
                <a:effectLst/>
                <a:latin typeface="+mn-lt"/>
                <a:ea typeface="+mn-ea"/>
                <a:cs typeface="+mn-cs"/>
              </a:rPr>
              <a:t>aeruginosa</a:t>
            </a:r>
            <a:r>
              <a:rPr lang="fr-FR" sz="800" kern="1200" dirty="0">
                <a:solidFill>
                  <a:schemeClr val="tx1"/>
                </a:solidFill>
                <a:effectLst/>
                <a:latin typeface="+mn-lt"/>
                <a:ea typeface="+mn-ea"/>
                <a:cs typeface="+mn-cs"/>
              </a:rPr>
              <a:t>, dont le profil correspondait pourtant à des souches sauvages. Ces prescriptions inappropriées peuvent résulter d’un défaut d’information ou d’une mauvaise compréhension des nouvelles catégories cliniques par les cliniciens, mais aussi de l’utilisation persistante de la lettre “I” ou du terme “intermédiaire” sur les comptes rendus de résultats. </a:t>
            </a:r>
          </a:p>
          <a:p>
            <a:endParaRPr lang="fr-FR" sz="800" kern="1200" dirty="0">
              <a:solidFill>
                <a:schemeClr val="tx1"/>
              </a:solidFill>
              <a:effectLst/>
              <a:latin typeface="+mn-lt"/>
              <a:ea typeface="+mn-ea"/>
              <a:cs typeface="+mn-cs"/>
            </a:endParaRPr>
          </a:p>
          <a:p>
            <a:r>
              <a:rPr lang="fr-FR" sz="800" kern="1200" dirty="0">
                <a:solidFill>
                  <a:schemeClr val="tx1"/>
                </a:solidFill>
                <a:effectLst/>
                <a:latin typeface="+mn-lt"/>
                <a:ea typeface="+mn-ea"/>
                <a:cs typeface="+mn-cs"/>
              </a:rPr>
              <a:t>Encore une fois, il est important de comprendre que les molécules catégorisées “sensibles à forte posologie” ne sont pas moins efficaces que les molécules catégorisées “sensibles à posologie standard”.</a:t>
            </a:r>
          </a:p>
          <a:p>
            <a:endParaRPr lang="fr-FR" sz="800" b="1" kern="1200" dirty="0">
              <a:solidFill>
                <a:schemeClr val="tx1"/>
              </a:solidFill>
              <a:effectLst/>
              <a:latin typeface="+mn-lt"/>
              <a:ea typeface="+mn-ea"/>
              <a:cs typeface="+mn-cs"/>
            </a:endParaRPr>
          </a:p>
          <a:p>
            <a:r>
              <a:rPr lang="fr-FR" sz="800" b="1" kern="1200" dirty="0">
                <a:solidFill>
                  <a:schemeClr val="tx1"/>
                </a:solidFill>
                <a:effectLst/>
                <a:latin typeface="+mn-lt"/>
                <a:ea typeface="+mn-ea"/>
                <a:cs typeface="+mn-cs"/>
              </a:rPr>
              <a:t>Au niveau du compte-rendu,</a:t>
            </a:r>
            <a:r>
              <a:rPr lang="fr-FR" sz="800" b="1" kern="1200" baseline="0" dirty="0">
                <a:solidFill>
                  <a:schemeClr val="tx1"/>
                </a:solidFill>
                <a:effectLst/>
                <a:latin typeface="+mn-lt"/>
                <a:ea typeface="+mn-ea"/>
                <a:cs typeface="+mn-cs"/>
              </a:rPr>
              <a:t> différentes solutions sont possibles. La première consiste à masquer les résultat de </a:t>
            </a:r>
            <a:r>
              <a:rPr lang="fr-FR" sz="800" b="1" kern="1200" dirty="0" err="1">
                <a:solidFill>
                  <a:schemeClr val="tx1"/>
                </a:solidFill>
                <a:effectLst/>
                <a:latin typeface="+mn-lt"/>
                <a:ea typeface="+mn-ea"/>
                <a:cs typeface="+mn-cs"/>
              </a:rPr>
              <a:t>ceftazidime-avibactam</a:t>
            </a:r>
            <a:r>
              <a:rPr lang="fr-FR" sz="800" b="1" kern="1200" dirty="0">
                <a:solidFill>
                  <a:schemeClr val="tx1"/>
                </a:solidFill>
                <a:effectLst/>
                <a:latin typeface="+mn-lt"/>
                <a:ea typeface="+mn-ea"/>
                <a:cs typeface="+mn-cs"/>
              </a:rPr>
              <a:t> (lorsque </a:t>
            </a:r>
            <a:r>
              <a:rPr lang="fr-FR" sz="800" b="1" kern="1200" dirty="0" err="1">
                <a:solidFill>
                  <a:schemeClr val="tx1"/>
                </a:solidFill>
                <a:effectLst/>
                <a:latin typeface="+mn-lt"/>
                <a:ea typeface="+mn-ea"/>
                <a:cs typeface="+mn-cs"/>
              </a:rPr>
              <a:t>ceftazidime</a:t>
            </a:r>
            <a:r>
              <a:rPr lang="fr-FR" sz="800" b="1" kern="1200" dirty="0">
                <a:solidFill>
                  <a:schemeClr val="tx1"/>
                </a:solidFill>
                <a:effectLst/>
                <a:latin typeface="+mn-lt"/>
                <a:ea typeface="+mn-ea"/>
                <a:cs typeface="+mn-cs"/>
              </a:rPr>
              <a:t> n’est pas résistant),</a:t>
            </a:r>
            <a:r>
              <a:rPr lang="fr-FR" sz="800" b="1" kern="1200" baseline="0" dirty="0">
                <a:solidFill>
                  <a:schemeClr val="tx1"/>
                </a:solidFill>
                <a:effectLst/>
                <a:latin typeface="+mn-lt"/>
                <a:ea typeface="+mn-ea"/>
                <a:cs typeface="+mn-cs"/>
              </a:rPr>
              <a:t> de masquer le </a:t>
            </a:r>
            <a:r>
              <a:rPr lang="fr-FR" sz="800" b="1" kern="1200" baseline="0" dirty="0" err="1">
                <a:solidFill>
                  <a:schemeClr val="tx1"/>
                </a:solidFill>
                <a:effectLst/>
                <a:latin typeface="+mn-lt"/>
                <a:ea typeface="+mn-ea"/>
                <a:cs typeface="+mn-cs"/>
              </a:rPr>
              <a:t>méropénème</a:t>
            </a:r>
            <a:r>
              <a:rPr lang="fr-FR" sz="800" b="1" kern="1200" baseline="0" dirty="0">
                <a:solidFill>
                  <a:schemeClr val="tx1"/>
                </a:solidFill>
                <a:effectLst/>
                <a:latin typeface="+mn-lt"/>
                <a:ea typeface="+mn-ea"/>
                <a:cs typeface="+mn-cs"/>
              </a:rPr>
              <a:t> lorsque d’autres β-lactamines de spectre plus étroit restent actives. Une autre solution peut consister</a:t>
            </a:r>
            <a:r>
              <a:rPr lang="fr-FR" sz="800" b="1" kern="1200" dirty="0">
                <a:solidFill>
                  <a:schemeClr val="tx1"/>
                </a:solidFill>
                <a:effectLst/>
                <a:latin typeface="+mn-lt"/>
                <a:ea typeface="+mn-ea"/>
                <a:cs typeface="+mn-cs"/>
              </a:rPr>
              <a:t> à rajouter un commentaire du type : « L’utilisation de </a:t>
            </a:r>
            <a:r>
              <a:rPr lang="fr-FR" sz="800" b="1" kern="1200" dirty="0" err="1">
                <a:solidFill>
                  <a:schemeClr val="tx1"/>
                </a:solidFill>
                <a:effectLst/>
                <a:latin typeface="+mn-lt"/>
                <a:ea typeface="+mn-ea"/>
                <a:cs typeface="+mn-cs"/>
              </a:rPr>
              <a:t>ceftazidime</a:t>
            </a:r>
            <a:r>
              <a:rPr lang="fr-FR" sz="800" b="1" kern="1200" dirty="0">
                <a:solidFill>
                  <a:schemeClr val="tx1"/>
                </a:solidFill>
                <a:effectLst/>
                <a:latin typeface="+mn-lt"/>
                <a:ea typeface="+mn-ea"/>
                <a:cs typeface="+mn-cs"/>
              </a:rPr>
              <a:t> à forte posologie est à privilégier dans un souci d’épargne et d’écologie » ou « L’utilisation d’une β-lactamine à spectre étroit est à privilégier ».</a:t>
            </a:r>
            <a:endParaRPr lang="fr-FR" sz="800" b="1" dirty="0">
              <a:solidFill>
                <a:schemeClr val="tx1"/>
              </a:solidFill>
            </a:endParaRPr>
          </a:p>
        </p:txBody>
      </p:sp>
      <p:sp>
        <p:nvSpPr>
          <p:cNvPr id="4" name="Espace réservé du numéro de diapositive 3"/>
          <p:cNvSpPr>
            <a:spLocks noGrp="1"/>
          </p:cNvSpPr>
          <p:nvPr>
            <p:ph type="sldNum" sz="quarter" idx="5"/>
          </p:nvPr>
        </p:nvSpPr>
        <p:spPr/>
        <p:txBody>
          <a:bodyPr/>
          <a:lstStyle/>
          <a:p>
            <a:fld id="{3203A1EE-4DA8-9848-A592-B3963C807A76}" type="slidenum">
              <a:rPr lang="fr-FR" smtClean="0"/>
              <a:t>9</a:t>
            </a:fld>
            <a:endParaRPr lang="fr-FR"/>
          </a:p>
        </p:txBody>
      </p:sp>
    </p:spTree>
    <p:extLst>
      <p:ext uri="{BB962C8B-B14F-4D97-AF65-F5344CB8AC3E}">
        <p14:creationId xmlns:p14="http://schemas.microsoft.com/office/powerpoint/2010/main" val="83165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0AA-C1E3-DBAE-A422-37D47C30C4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61C04C5-C2C9-FE23-E3B9-F9B3DB023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64E0EEC-48C0-6A2E-BBFC-655F36488BD3}"/>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7E441468-E1E8-F00C-AA92-B079F656AA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DD5583-65F7-A7DF-BC8C-E2C325DC29D5}"/>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6279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6C834-12AF-A2F0-A4CB-ACF3F8AFF97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DE66CA5-3025-B592-B7E1-9849D81408D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CA5440-9B71-29C9-C912-3A438E0614CB}"/>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42B29FFA-3D5E-0D73-E28B-62F4D7EEA0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EC88A2-2859-63CB-312E-61043247815E}"/>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24461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CA11AF-1E55-02BC-16DF-7A1D796B4D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248EA8A-75DD-DCC4-A4F0-25ECB26F39C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55C231-C6DA-8389-1168-89FA4279967B}"/>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807155CA-17E1-BFE1-0681-2CAB51E053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C32979-E486-A575-CF33-37CB7F14F472}"/>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312097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057292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433072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168195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05516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02094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318468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164315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389851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6D18E-F972-DA25-D0FF-7EC3E555F7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7F4E40-9DFA-7CEC-0A9F-14C9DE307A3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5B47E5-03D0-849C-6C4E-CBE589B82832}"/>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25862DE3-0DF1-E2CC-1ECD-F37DF07FE3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399A17-7037-6C18-EB33-40E44788C076}"/>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440446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226329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83713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8306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859171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719315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184367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0014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2970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3509" y="491373"/>
            <a:ext cx="9294491" cy="806996"/>
          </a:xfrm>
          <a:solidFill>
            <a:srgbClr val="F8DDCC"/>
          </a:solidFill>
        </p:spPr>
        <p:txBody>
          <a:bodyPr anchor="ctr" anchorCtr="0">
            <a:normAutofit/>
          </a:bodyPr>
          <a:lstStyle>
            <a:lvl1pPr algn="ctr">
              <a:defRPr sz="2667">
                <a:latin typeface="Raleway" panose="020B0003030101060003" pitchFamily="34" charset="0"/>
              </a:defRPr>
            </a:lvl1pPr>
          </a:lstStyle>
          <a:p>
            <a:r>
              <a:rPr lang="fr-FR" dirty="0"/>
              <a:t>Modifiez le style du titre</a:t>
            </a:r>
            <a:endParaRPr lang="en-US" dirty="0"/>
          </a:p>
        </p:txBody>
      </p:sp>
      <p:sp>
        <p:nvSpPr>
          <p:cNvPr id="7" name="Titre 1">
            <a:extLst>
              <a:ext uri="{FF2B5EF4-FFF2-40B4-BE49-F238E27FC236}">
                <a16:creationId xmlns:a16="http://schemas.microsoft.com/office/drawing/2014/main" id="{E264B110-1A91-666B-76A8-A954F09FD744}"/>
              </a:ext>
            </a:extLst>
          </p:cNvPr>
          <p:cNvSpPr txBox="1">
            <a:spLocks/>
          </p:cNvSpPr>
          <p:nvPr userDrawn="1"/>
        </p:nvSpPr>
        <p:spPr>
          <a:xfrm>
            <a:off x="1674491" y="584029"/>
            <a:ext cx="9144000" cy="2387600"/>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4400" dirty="0">
              <a:latin typeface="Raleway" panose="020B0003030101060003" pitchFamily="34" charset="0"/>
            </a:endParaRPr>
          </a:p>
        </p:txBody>
      </p:sp>
      <p:sp>
        <p:nvSpPr>
          <p:cNvPr id="16" name="Espace réservé du pied de page 15">
            <a:extLst>
              <a:ext uri="{FF2B5EF4-FFF2-40B4-BE49-F238E27FC236}">
                <a16:creationId xmlns:a16="http://schemas.microsoft.com/office/drawing/2014/main" id="{39906F43-868E-84AE-2552-EA4A794ED985}"/>
              </a:ext>
            </a:extLst>
          </p:cNvPr>
          <p:cNvSpPr>
            <a:spLocks noGrp="1"/>
          </p:cNvSpPr>
          <p:nvPr>
            <p:ph type="ftr" sz="quarter" idx="11"/>
          </p:nvPr>
        </p:nvSpPr>
        <p:spPr>
          <a:xfrm>
            <a:off x="593766" y="6582899"/>
            <a:ext cx="11511147" cy="235898"/>
          </a:xfrm>
          <a:prstGeom prst="rect">
            <a:avLst/>
          </a:prstGeom>
        </p:spPr>
        <p:txBody>
          <a:bodyPr anchor="b" anchorCtr="0">
            <a:spAutoFit/>
          </a:bodyPr>
          <a:lstStyle>
            <a:lvl1pPr>
              <a:defRPr sz="933" spc="400">
                <a:solidFill>
                  <a:schemeClr val="bg2">
                    <a:lumMod val="75000"/>
                  </a:schemeClr>
                </a:solidFill>
                <a:latin typeface="Raleway" panose="020B0003030101060003" pitchFamily="34" charset="0"/>
              </a:defRPr>
            </a:lvl1p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354992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AD40AD-D7F7-3983-4C73-1779F0877CA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272ED5D-6D38-4C13-9F20-3ECCBB47C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7BC11F2-56E2-7A69-0AD0-28ED6F3B66EE}"/>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EAE3A21B-C4B7-7634-0A06-C743757153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DF02A9-32D7-EA57-F665-AC6D65691FAD}"/>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163820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EAC2A-DE76-1D53-B0CF-372CA3AC16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6927C4-1505-28CA-7EA5-245CA4B40DA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C618AAC-C372-0944-F785-D2038360D8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8FDFB53-8D79-B78E-EA21-D9C5AD9200A4}"/>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7DD8F6C0-90AA-F2BD-2755-80037C3EB0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78ADA48-6981-FF20-3030-1C5DEE7EF1CA}"/>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50031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D34A3-FDF7-2CB2-C241-45B6B16C298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70F47EC-5620-29A0-4DE4-4065D2A2F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4E85C12-481A-74EC-3CB6-734076DE0D1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E72392-F556-AA42-87B2-69697CADA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D2B25C4-DD2F-9D83-6E71-9DF891AA33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760EA41-6D69-3D0C-4B4B-22958DFFBCAE}"/>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8" name="Espace réservé du pied de page 7">
            <a:extLst>
              <a:ext uri="{FF2B5EF4-FFF2-40B4-BE49-F238E27FC236}">
                <a16:creationId xmlns:a16="http://schemas.microsoft.com/office/drawing/2014/main" id="{46B33C58-C099-00C0-2A75-88304A46E4F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CD6AC5A-FEDC-30B8-1805-438B853E5636}"/>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9889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CC0D1-1DDA-727C-CF30-BB544966D9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514A45-6DFA-7C76-3207-795CAC09E8EA}"/>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4" name="Espace réservé du pied de page 3">
            <a:extLst>
              <a:ext uri="{FF2B5EF4-FFF2-40B4-BE49-F238E27FC236}">
                <a16:creationId xmlns:a16="http://schemas.microsoft.com/office/drawing/2014/main" id="{7E010395-8370-514B-66DE-77690490C64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416F013-908B-7D39-A30D-2A3FD689C86C}"/>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170952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EC97BD2-7595-FEA4-9089-0A49CF9D993C}"/>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3" name="Espace réservé du pied de page 2">
            <a:extLst>
              <a:ext uri="{FF2B5EF4-FFF2-40B4-BE49-F238E27FC236}">
                <a16:creationId xmlns:a16="http://schemas.microsoft.com/office/drawing/2014/main" id="{D4E6B6F2-357F-CEF5-4A61-1B55B70A26A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C743CF0-078B-54E0-402B-4EB1EBCBD6BB}"/>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399490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F7668-837D-9506-3CA0-22741113F3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748B79D-C650-24CC-0EBF-C8826D43F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64D18D-1D6D-E16E-AD55-BF60EFA66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A6E8C5-B8EA-D74F-7659-13E4D3B81A74}"/>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D02FA73B-C674-A8A2-0187-7AFB1F0994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0A1C6F4-DEE5-DBB2-EAAA-E2B9DCC7A24F}"/>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403887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6A264-632B-D2AC-9D9F-F04F8AFC96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0F8B098-3EFC-9A45-8FAD-EE6459823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7E3E46-A225-E81C-B1BE-68030B61B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CC10F0-4437-F2AF-812D-EF04DF2EB5CF}"/>
              </a:ext>
            </a:extLst>
          </p:cNvPr>
          <p:cNvSpPr>
            <a:spLocks noGrp="1"/>
          </p:cNvSpPr>
          <p:nvPr>
            <p:ph type="dt" sz="half" idx="10"/>
          </p:nvPr>
        </p:nvSpPr>
        <p:spPr/>
        <p:txBody>
          <a:bodyPr/>
          <a:lstStyle/>
          <a:p>
            <a:fld id="{79D3F678-6956-EE47-B38B-1C19D76EE19F}" type="datetimeFigureOut">
              <a:rPr lang="fr-FR" smtClean="0"/>
              <a:t>21/09/2022</a:t>
            </a:fld>
            <a:endParaRPr lang="fr-FR"/>
          </a:p>
        </p:txBody>
      </p:sp>
      <p:sp>
        <p:nvSpPr>
          <p:cNvPr id="6" name="Espace réservé du pied de page 5">
            <a:extLst>
              <a:ext uri="{FF2B5EF4-FFF2-40B4-BE49-F238E27FC236}">
                <a16:creationId xmlns:a16="http://schemas.microsoft.com/office/drawing/2014/main" id="{C38039FF-DB2D-C5F6-BCA4-7DCEBC3B42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B5DAEA-FC3F-E225-2387-705115FFA545}"/>
              </a:ext>
            </a:extLst>
          </p:cNvPr>
          <p:cNvSpPr>
            <a:spLocks noGrp="1"/>
          </p:cNvSpPr>
          <p:nvPr>
            <p:ph type="sldNum" sz="quarter" idx="12"/>
          </p:nvPr>
        </p:nvSpPr>
        <p:spPr/>
        <p:txBody>
          <a:bodyPr/>
          <a:lstStyle/>
          <a:p>
            <a:fld id="{5549F98E-2844-6E44-B450-2D4C993CE03E}" type="slidenum">
              <a:rPr lang="fr-FR" smtClean="0"/>
              <a:t>‹N°›</a:t>
            </a:fld>
            <a:endParaRPr lang="fr-FR"/>
          </a:p>
        </p:txBody>
      </p:sp>
    </p:spTree>
    <p:extLst>
      <p:ext uri="{BB962C8B-B14F-4D97-AF65-F5344CB8AC3E}">
        <p14:creationId xmlns:p14="http://schemas.microsoft.com/office/powerpoint/2010/main" val="144341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DFC105C-D194-BC83-1A0F-F2BAA82CE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EB7543F-024F-4504-C4B3-A0AA6DD4A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4728D2-BDC2-5A05-223C-EF15A7BAF3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3F678-6956-EE47-B38B-1C19D76EE19F}" type="datetimeFigureOut">
              <a:rPr lang="fr-FR" smtClean="0"/>
              <a:t>21/09/2022</a:t>
            </a:fld>
            <a:endParaRPr lang="fr-FR"/>
          </a:p>
        </p:txBody>
      </p:sp>
      <p:sp>
        <p:nvSpPr>
          <p:cNvPr id="5" name="Espace réservé du pied de page 4">
            <a:extLst>
              <a:ext uri="{FF2B5EF4-FFF2-40B4-BE49-F238E27FC236}">
                <a16:creationId xmlns:a16="http://schemas.microsoft.com/office/drawing/2014/main" id="{93233E04-C0B5-879E-F668-E26F698D4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3982CB7-C204-9564-7EE0-1D1A32415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9F98E-2844-6E44-B450-2D4C993CE03E}" type="slidenum">
              <a:rPr lang="fr-FR" smtClean="0"/>
              <a:t>‹N°›</a:t>
            </a:fld>
            <a:endParaRPr lang="fr-FR"/>
          </a:p>
        </p:txBody>
      </p:sp>
    </p:spTree>
    <p:extLst>
      <p:ext uri="{BB962C8B-B14F-4D97-AF65-F5344CB8AC3E}">
        <p14:creationId xmlns:p14="http://schemas.microsoft.com/office/powerpoint/2010/main" val="3891835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74491" y="584029"/>
            <a:ext cx="9144000" cy="2387600"/>
          </a:xfrm>
        </p:spPr>
        <p:txBody>
          <a:bodyPr>
            <a:normAutofit/>
          </a:bodyPr>
          <a:lstStyle/>
          <a:p>
            <a:r>
              <a:rPr lang="fr-FR" sz="4800" dirty="0"/>
              <a:t>Nouvelles catégorisations </a:t>
            </a:r>
            <a:br>
              <a:rPr lang="fr-FR" sz="4800" dirty="0"/>
            </a:br>
            <a:r>
              <a:rPr lang="fr-FR" sz="4800" dirty="0"/>
              <a:t>CA-SFM/EUCAST</a:t>
            </a:r>
          </a:p>
        </p:txBody>
      </p:sp>
      <p:sp>
        <p:nvSpPr>
          <p:cNvPr id="3" name="Sous-titre 2"/>
          <p:cNvSpPr>
            <a:spLocks noGrp="1"/>
          </p:cNvSpPr>
          <p:nvPr>
            <p:ph type="subTitle" idx="4294967295"/>
          </p:nvPr>
        </p:nvSpPr>
        <p:spPr>
          <a:xfrm>
            <a:off x="1614567" y="3289749"/>
            <a:ext cx="9144000" cy="1655763"/>
          </a:xfrm>
        </p:spPr>
        <p:txBody>
          <a:bodyPr>
            <a:normAutofit fontScale="92500"/>
          </a:bodyPr>
          <a:lstStyle/>
          <a:p>
            <a:pPr marL="0" indent="0" algn="ctr">
              <a:buNone/>
            </a:pPr>
            <a:r>
              <a:rPr lang="fr-FR" dirty="0">
                <a:solidFill>
                  <a:srgbClr val="956654"/>
                </a:solidFill>
                <a:latin typeface="Raleway" panose="020B0003030101060003" pitchFamily="34" charset="0"/>
              </a:rPr>
              <a:t>Diaporama « boîte à outils » à destination des biologistes</a:t>
            </a:r>
          </a:p>
          <a:p>
            <a:pPr marL="0" indent="0" algn="ctr">
              <a:buNone/>
            </a:pPr>
            <a:endParaRPr lang="fr-FR" dirty="0">
              <a:latin typeface="Raleway" panose="020B0003030101060003" pitchFamily="34" charset="0"/>
            </a:endParaRPr>
          </a:p>
          <a:p>
            <a:pPr marL="0" indent="0" algn="ctr">
              <a:buNone/>
            </a:pPr>
            <a:r>
              <a:rPr lang="fr-FR" dirty="0">
                <a:latin typeface="Raleway" panose="020B0003030101060003" pitchFamily="34" charset="0"/>
              </a:rPr>
              <a:t>Septembre 2022</a:t>
            </a:r>
          </a:p>
          <a:p>
            <a:endParaRPr lang="fr-FR" dirty="0">
              <a:latin typeface="Raleway" panose="020B0003030101060003" pitchFamily="34" charset="0"/>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5352" y="5571029"/>
            <a:ext cx="2681589" cy="110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ociété Française de Microbiolog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66" y="5221786"/>
            <a:ext cx="2679065" cy="15380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2833" y="5483466"/>
            <a:ext cx="1884363" cy="127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a:extLst>
              <a:ext uri="{FF2B5EF4-FFF2-40B4-BE49-F238E27FC236}">
                <a16:creationId xmlns:a16="http://schemas.microsoft.com/office/drawing/2014/main" id="{7FAAC86F-9AB1-65F4-09AD-99DBF98F74BA}"/>
              </a:ext>
            </a:extLst>
          </p:cNvPr>
          <p:cNvPicPr>
            <a:picLocks noChangeAspect="1"/>
          </p:cNvPicPr>
          <p:nvPr/>
        </p:nvPicPr>
        <p:blipFill>
          <a:blip r:embed="rId6"/>
          <a:stretch>
            <a:fillRect/>
          </a:stretch>
        </p:blipFill>
        <p:spPr>
          <a:xfrm>
            <a:off x="3866469" y="5483467"/>
            <a:ext cx="2400364" cy="1101224"/>
          </a:xfrm>
          <a:prstGeom prst="rect">
            <a:avLst/>
          </a:prstGeom>
        </p:spPr>
      </p:pic>
      <p:sp>
        <p:nvSpPr>
          <p:cNvPr id="6" name="Rectangle 5">
            <a:extLst>
              <a:ext uri="{FF2B5EF4-FFF2-40B4-BE49-F238E27FC236}">
                <a16:creationId xmlns:a16="http://schemas.microsoft.com/office/drawing/2014/main" id="{2B1F27FB-A1A3-607E-0375-F8C541287234}"/>
              </a:ext>
            </a:extLst>
          </p:cNvPr>
          <p:cNvSpPr/>
          <p:nvPr/>
        </p:nvSpPr>
        <p:spPr>
          <a:xfrm>
            <a:off x="0" y="4679576"/>
            <a:ext cx="12192000" cy="2178424"/>
          </a:xfrm>
          <a:prstGeom prst="rect">
            <a:avLst/>
          </a:prstGeom>
          <a:solidFill>
            <a:srgbClr val="F8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a:extLst>
              <a:ext uri="{FF2B5EF4-FFF2-40B4-BE49-F238E27FC236}">
                <a16:creationId xmlns:a16="http://schemas.microsoft.com/office/drawing/2014/main" id="{DB88AC56-51FC-D3B9-FFF9-DB99A2B717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6263" y="5150068"/>
            <a:ext cx="3890339" cy="1408897"/>
          </a:xfrm>
          <a:prstGeom prst="rect">
            <a:avLst/>
          </a:prstGeom>
        </p:spPr>
      </p:pic>
      <p:pic>
        <p:nvPicPr>
          <p:cNvPr id="12" name="Image 11">
            <a:extLst>
              <a:ext uri="{FF2B5EF4-FFF2-40B4-BE49-F238E27FC236}">
                <a16:creationId xmlns:a16="http://schemas.microsoft.com/office/drawing/2014/main" id="{62F8C8A5-3928-D362-AFE5-F93845EAEC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2901" y="5249964"/>
            <a:ext cx="2490704" cy="1137061"/>
          </a:xfrm>
          <a:prstGeom prst="rect">
            <a:avLst/>
          </a:prstGeom>
        </p:spPr>
      </p:pic>
      <p:pic>
        <p:nvPicPr>
          <p:cNvPr id="16" name="Image 15">
            <a:extLst>
              <a:ext uri="{FF2B5EF4-FFF2-40B4-BE49-F238E27FC236}">
                <a16:creationId xmlns:a16="http://schemas.microsoft.com/office/drawing/2014/main" id="{1AADFBE4-FA0A-CF2C-3FCA-F8F23772C8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9236" y="4856573"/>
            <a:ext cx="2811113" cy="1903244"/>
          </a:xfrm>
          <a:prstGeom prst="rect">
            <a:avLst/>
          </a:prstGeom>
        </p:spPr>
      </p:pic>
      <p:pic>
        <p:nvPicPr>
          <p:cNvPr id="18" name="Image 17">
            <a:extLst>
              <a:ext uri="{FF2B5EF4-FFF2-40B4-BE49-F238E27FC236}">
                <a16:creationId xmlns:a16="http://schemas.microsoft.com/office/drawing/2014/main" id="{416988D9-0AC8-259F-4858-52BF40C1A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70" y="4943920"/>
            <a:ext cx="3026825" cy="1864297"/>
          </a:xfrm>
          <a:prstGeom prst="rect">
            <a:avLst/>
          </a:prstGeom>
        </p:spPr>
      </p:pic>
    </p:spTree>
    <p:extLst>
      <p:ext uri="{BB962C8B-B14F-4D97-AF65-F5344CB8AC3E}">
        <p14:creationId xmlns:p14="http://schemas.microsoft.com/office/powerpoint/2010/main" val="341615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AC110-BAC3-A622-F6D6-AE854ECD0C37}"/>
              </a:ext>
            </a:extLst>
          </p:cNvPr>
          <p:cNvSpPr>
            <a:spLocks noGrp="1"/>
          </p:cNvSpPr>
          <p:nvPr>
            <p:ph type="ctrTitle"/>
          </p:nvPr>
        </p:nvSpPr>
        <p:spPr>
          <a:xfrm>
            <a:off x="2323535" y="338668"/>
            <a:ext cx="9294491" cy="1246061"/>
          </a:xfrm>
        </p:spPr>
        <p:txBody>
          <a:bodyPr>
            <a:normAutofit/>
          </a:bodyPr>
          <a:lstStyle/>
          <a:p>
            <a:pPr>
              <a:lnSpc>
                <a:spcPct val="100000"/>
              </a:lnSpc>
              <a:spcBef>
                <a:spcPts val="800"/>
              </a:spcBef>
              <a:spcAft>
                <a:spcPts val="800"/>
              </a:spcAft>
            </a:pPr>
            <a:r>
              <a:rPr lang="fr-FR" sz="2933" b="1" u="sng" dirty="0"/>
              <a:t>Zone d’Incertitude Technique</a:t>
            </a:r>
            <a:r>
              <a:rPr lang="fr-FR" b="1" u="sng" dirty="0"/>
              <a:t/>
            </a:r>
            <a:br>
              <a:rPr lang="fr-FR" b="1" u="sng" dirty="0"/>
            </a:br>
            <a:r>
              <a:rPr lang="fr-FR" sz="2133" dirty="0"/>
              <a:t>Incertitude sur le résultat liée à la technique : manque de reproductibilité entrainant un risque d’erreur d’interprétation</a:t>
            </a:r>
            <a:endParaRPr lang="fr-FR" dirty="0"/>
          </a:p>
        </p:txBody>
      </p:sp>
      <p:sp>
        <p:nvSpPr>
          <p:cNvPr id="12" name="Espace réservé du contenu 11"/>
          <p:cNvSpPr>
            <a:spLocks noGrp="1"/>
          </p:cNvSpPr>
          <p:nvPr>
            <p:ph idx="4294967295"/>
          </p:nvPr>
        </p:nvSpPr>
        <p:spPr>
          <a:xfrm>
            <a:off x="362842" y="2073702"/>
            <a:ext cx="11542183" cy="517988"/>
          </a:xfrm>
        </p:spPr>
        <p:txBody>
          <a:bodyPr>
            <a:normAutofit/>
          </a:bodyPr>
          <a:lstStyle/>
          <a:p>
            <a:r>
              <a:rPr lang="fr-FR" sz="2133" dirty="0">
                <a:latin typeface="Raleway" panose="020B0003030101060003" pitchFamily="34" charset="0"/>
              </a:rPr>
              <a:t>Distinct de l’incertitude de mesure (intrinsèque à toute mesure)</a:t>
            </a:r>
          </a:p>
          <a:p>
            <a:endParaRPr lang="fr-FR" sz="2133" dirty="0">
              <a:latin typeface="Raleway" panose="020B0003030101060003" pitchFamily="34" charset="0"/>
            </a:endParaRPr>
          </a:p>
          <a:p>
            <a:endParaRPr lang="fr-FR" sz="2133" dirty="0">
              <a:latin typeface="Raleway" panose="020B0003030101060003" pitchFamily="34" charset="0"/>
            </a:endParaRPr>
          </a:p>
        </p:txBody>
      </p:sp>
      <p:grpSp>
        <p:nvGrpSpPr>
          <p:cNvPr id="23" name="Groupe 22"/>
          <p:cNvGrpSpPr/>
          <p:nvPr/>
        </p:nvGrpSpPr>
        <p:grpSpPr>
          <a:xfrm>
            <a:off x="5686074" y="2600965"/>
            <a:ext cx="6153885" cy="3846399"/>
            <a:chOff x="-153253" y="1182149"/>
            <a:chExt cx="6611753" cy="4176824"/>
          </a:xfrm>
        </p:grpSpPr>
        <p:pic>
          <p:nvPicPr>
            <p:cNvPr id="16" name="Enterobacterales_v_9.0_June_2021 (glissé(e)s).pdf" descr="Enterobacterales_v_9.0_June_2021 (glissé(e)s).pdf"/>
            <p:cNvPicPr>
              <a:picLocks noChangeAspect="1"/>
            </p:cNvPicPr>
            <p:nvPr/>
          </p:nvPicPr>
          <p:blipFill>
            <a:blip r:embed="rId3"/>
            <a:srcRect b="18782"/>
            <a:stretch>
              <a:fillRect/>
            </a:stretch>
          </p:blipFill>
          <p:spPr>
            <a:xfrm>
              <a:off x="-153253" y="1331539"/>
              <a:ext cx="6611753" cy="4027434"/>
            </a:xfrm>
            <a:prstGeom prst="rect">
              <a:avLst/>
            </a:prstGeom>
            <a:ln w="12700">
              <a:miter lim="400000"/>
            </a:ln>
          </p:spPr>
        </p:pic>
        <p:sp>
          <p:nvSpPr>
            <p:cNvPr id="17" name="Ligne"/>
            <p:cNvSpPr/>
            <p:nvPr/>
          </p:nvSpPr>
          <p:spPr>
            <a:xfrm>
              <a:off x="5897319" y="3820896"/>
              <a:ext cx="299517" cy="1"/>
            </a:xfrm>
            <a:prstGeom prst="line">
              <a:avLst/>
            </a:prstGeom>
            <a:ln w="25400">
              <a:solidFill>
                <a:srgbClr val="000000"/>
              </a:solidFill>
              <a:custDash>
                <a:ds d="200000" sp="200000"/>
              </a:custDash>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sz="2200"/>
            </a:p>
          </p:txBody>
        </p:sp>
        <p:sp>
          <p:nvSpPr>
            <p:cNvPr id="18" name="Chevauchement pop sauvage &amp; R"/>
            <p:cNvSpPr txBox="1"/>
            <p:nvPr/>
          </p:nvSpPr>
          <p:spPr>
            <a:xfrm>
              <a:off x="-45469" y="1182149"/>
              <a:ext cx="5630382" cy="337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lvl="1" algn="ctr">
                <a:defRPr>
                  <a:latin typeface="Gill Sans"/>
                  <a:ea typeface="Gill Sans"/>
                  <a:cs typeface="Gill Sans"/>
                  <a:sym typeface="Gill Sans"/>
                </a:defRPr>
              </a:pPr>
              <a:r>
                <a:rPr sz="1351" dirty="0" err="1"/>
                <a:t>Chevauchement</a:t>
              </a:r>
              <a:r>
                <a:rPr sz="1351" dirty="0"/>
                <a:t> pop</a:t>
              </a:r>
              <a:r>
                <a:rPr lang="fr-FR" sz="1351" dirty="0" err="1"/>
                <a:t>ulation</a:t>
              </a:r>
              <a:r>
                <a:rPr sz="1351" dirty="0"/>
                <a:t> </a:t>
              </a:r>
              <a:r>
                <a:rPr sz="1351" dirty="0" err="1"/>
                <a:t>sauvage</a:t>
              </a:r>
              <a:r>
                <a:rPr sz="1351" dirty="0"/>
                <a:t> &amp; R</a:t>
              </a:r>
            </a:p>
          </p:txBody>
        </p:sp>
        <p:grpSp>
          <p:nvGrpSpPr>
            <p:cNvPr id="19" name="Grouper"/>
            <p:cNvGrpSpPr/>
            <p:nvPr/>
          </p:nvGrpSpPr>
          <p:grpSpPr>
            <a:xfrm>
              <a:off x="687981" y="2170988"/>
              <a:ext cx="2590758" cy="2698226"/>
              <a:chOff x="0" y="-36683"/>
              <a:chExt cx="2590756" cy="2698225"/>
            </a:xfrm>
          </p:grpSpPr>
          <p:sp>
            <p:nvSpPr>
              <p:cNvPr id="20" name="Rectangle"/>
              <p:cNvSpPr/>
              <p:nvPr/>
            </p:nvSpPr>
            <p:spPr>
              <a:xfrm>
                <a:off x="2211963" y="372888"/>
                <a:ext cx="248568" cy="2288654"/>
              </a:xfrm>
              <a:prstGeom prst="rect">
                <a:avLst/>
              </a:prstGeom>
              <a:solidFill>
                <a:srgbClr val="FF7E79">
                  <a:alpha val="79361"/>
                </a:srgbClr>
              </a:solidFill>
              <a:ln w="63500" cap="flat">
                <a:solidFill>
                  <a:srgbClr val="FF7E79">
                    <a:alpha val="79361"/>
                  </a:srgbClr>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sz="2200"/>
              </a:p>
            </p:txBody>
          </p:sp>
          <p:sp>
            <p:nvSpPr>
              <p:cNvPr id="21" name="ZIT"/>
              <p:cNvSpPr txBox="1"/>
              <p:nvPr/>
            </p:nvSpPr>
            <p:spPr>
              <a:xfrm>
                <a:off x="2081739" y="0"/>
                <a:ext cx="509017" cy="3819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2000"/>
                </a:lvl1pPr>
              </a:lstStyle>
              <a:p>
                <a:r>
                  <a:t>ZIT</a:t>
                </a:r>
              </a:p>
            </p:txBody>
          </p:sp>
          <p:sp>
            <p:nvSpPr>
              <p:cNvPr id="22" name="ZIT “⌀”…"/>
              <p:cNvSpPr txBox="1"/>
              <p:nvPr/>
            </p:nvSpPr>
            <p:spPr>
              <a:xfrm>
                <a:off x="0" y="-36683"/>
                <a:ext cx="1459224" cy="779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000">
                    <a:solidFill>
                      <a:srgbClr val="FF6834"/>
                    </a:solidFill>
                    <a:latin typeface="Gill Sans"/>
                    <a:ea typeface="Gill Sans"/>
                    <a:cs typeface="Gill Sans"/>
                    <a:sym typeface="Gill Sans"/>
                  </a:defRPr>
                </a:pPr>
                <a:r>
                  <a:rPr sz="2000" dirty="0"/>
                  <a:t>ZIT “⌀”</a:t>
                </a:r>
              </a:p>
              <a:p>
                <a:pPr>
                  <a:defRPr sz="2000">
                    <a:solidFill>
                      <a:srgbClr val="FF6834"/>
                    </a:solidFill>
                    <a:latin typeface="Gill Sans"/>
                    <a:ea typeface="Gill Sans"/>
                    <a:cs typeface="Gill Sans"/>
                    <a:sym typeface="Gill Sans"/>
                  </a:defRPr>
                </a:pPr>
                <a:r>
                  <a:rPr sz="2000" dirty="0"/>
                  <a:t>22-23 mm</a:t>
                </a:r>
              </a:p>
            </p:txBody>
          </p:sp>
        </p:grpSp>
      </p:grpSp>
      <p:sp>
        <p:nvSpPr>
          <p:cNvPr id="24" name="Espace réservé du contenu 11"/>
          <p:cNvSpPr txBox="1">
            <a:spLocks/>
          </p:cNvSpPr>
          <p:nvPr/>
        </p:nvSpPr>
        <p:spPr>
          <a:xfrm>
            <a:off x="398854" y="2660074"/>
            <a:ext cx="5104981" cy="3318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33" dirty="0">
                <a:latin typeface="Raleway" panose="020B0003030101060003" pitchFamily="34" charset="0"/>
              </a:rPr>
              <a:t>Zone grise liée à la technique : </a:t>
            </a:r>
          </a:p>
          <a:p>
            <a:pPr lvl="1"/>
            <a:r>
              <a:rPr lang="fr-FR" sz="2133" dirty="0">
                <a:latin typeface="Raleway" panose="020B0003030101060003" pitchFamily="34" charset="0"/>
              </a:rPr>
              <a:t>Plage limitée de diamètre/CMI avec manque de reproductibilité pour établir la catégorisation clinique</a:t>
            </a:r>
          </a:p>
          <a:p>
            <a:pPr marL="457189" lvl="1" indent="0">
              <a:buNone/>
            </a:pPr>
            <a:r>
              <a:rPr lang="fr-FR" sz="2133" dirty="0">
                <a:latin typeface="Raleway" panose="020B0003030101060003" pitchFamily="34" charset="0"/>
                <a:sym typeface="Wingdings" panose="05000000000000000000" pitchFamily="2" charset="2"/>
              </a:rPr>
              <a:t> </a:t>
            </a:r>
            <a:r>
              <a:rPr lang="fr-FR" sz="2133" dirty="0">
                <a:latin typeface="Raleway" panose="020B0003030101060003" pitchFamily="34" charset="0"/>
              </a:rPr>
              <a:t>risque d’erreur d’interprétation majeure ou très majeure</a:t>
            </a:r>
          </a:p>
          <a:p>
            <a:pPr lvl="1"/>
            <a:r>
              <a:rPr lang="fr-FR" sz="2133" dirty="0">
                <a:latin typeface="Raleway" panose="020B0003030101060003" pitchFamily="34" charset="0"/>
              </a:rPr>
              <a:t>Uniquement pour certains couples antibiotique/bactérie</a:t>
            </a:r>
          </a:p>
        </p:txBody>
      </p:sp>
      <p:sp>
        <p:nvSpPr>
          <p:cNvPr id="13" name="Ellipse 12">
            <a:extLst>
              <a:ext uri="{FF2B5EF4-FFF2-40B4-BE49-F238E27FC236}">
                <a16:creationId xmlns:a16="http://schemas.microsoft.com/office/drawing/2014/main" id="{A1E28308-CFB1-2C4A-9D4D-74A0B8BD7020}"/>
              </a:ext>
            </a:extLst>
          </p:cNvPr>
          <p:cNvSpPr/>
          <p:nvPr/>
        </p:nvSpPr>
        <p:spPr>
          <a:xfrm>
            <a:off x="649818" y="338669"/>
            <a:ext cx="1345237" cy="1343999"/>
          </a:xfrm>
          <a:prstGeom prst="ellipse">
            <a:avLst/>
          </a:prstGeom>
          <a:solidFill>
            <a:srgbClr val="F8DDCC"/>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67" b="1" dirty="0">
                <a:solidFill>
                  <a:srgbClr val="956654"/>
                </a:solidFill>
                <a:latin typeface="Raleway" panose="020B0003030101060003" pitchFamily="34" charset="0"/>
              </a:rPr>
              <a:t>ZIT</a:t>
            </a:r>
          </a:p>
        </p:txBody>
      </p:sp>
      <p:sp>
        <p:nvSpPr>
          <p:cNvPr id="3" name="Espace réservé du pied de page 2">
            <a:extLst>
              <a:ext uri="{FF2B5EF4-FFF2-40B4-BE49-F238E27FC236}">
                <a16:creationId xmlns:a16="http://schemas.microsoft.com/office/drawing/2014/main" id="{04CC8A12-ADA3-CFE6-A313-2D2943ECC101}"/>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69216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p:cNvGrpSpPr/>
          <p:nvPr/>
        </p:nvGrpSpPr>
        <p:grpSpPr>
          <a:xfrm>
            <a:off x="1117262" y="2237429"/>
            <a:ext cx="3288265" cy="2702775"/>
            <a:chOff x="290075" y="402355"/>
            <a:chExt cx="3407580" cy="2716364"/>
          </a:xfrm>
        </p:grpSpPr>
        <p:grpSp>
          <p:nvGrpSpPr>
            <p:cNvPr id="5" name="Groupe 4"/>
            <p:cNvGrpSpPr/>
            <p:nvPr/>
          </p:nvGrpSpPr>
          <p:grpSpPr>
            <a:xfrm>
              <a:off x="383543" y="934622"/>
              <a:ext cx="3314112" cy="1099301"/>
              <a:chOff x="5307330" y="166243"/>
              <a:chExt cx="2485583" cy="824476"/>
            </a:xfrm>
          </p:grpSpPr>
          <p:sp>
            <p:nvSpPr>
              <p:cNvPr id="6" name="ZoneTexte 5"/>
              <p:cNvSpPr txBox="1">
                <a:spLocks noChangeArrowheads="1"/>
              </p:cNvSpPr>
              <p:nvPr/>
            </p:nvSpPr>
            <p:spPr bwMode="auto">
              <a:xfrm rot="16200000">
                <a:off x="5184441" y="327365"/>
                <a:ext cx="668480" cy="42270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2018</a:t>
                </a:r>
              </a:p>
            </p:txBody>
          </p:sp>
          <p:grpSp>
            <p:nvGrpSpPr>
              <p:cNvPr id="7" name="Groupe 6"/>
              <p:cNvGrpSpPr/>
              <p:nvPr/>
            </p:nvGrpSpPr>
            <p:grpSpPr>
              <a:xfrm>
                <a:off x="5837465" y="166243"/>
                <a:ext cx="1955448" cy="824476"/>
                <a:chOff x="5837465" y="166243"/>
                <a:chExt cx="1955448" cy="824476"/>
              </a:xfrm>
            </p:grpSpPr>
            <p:grpSp>
              <p:nvGrpSpPr>
                <p:cNvPr id="8" name="Groupe 7"/>
                <p:cNvGrpSpPr/>
                <p:nvPr/>
              </p:nvGrpSpPr>
              <p:grpSpPr>
                <a:xfrm>
                  <a:off x="5837465" y="166243"/>
                  <a:ext cx="1511300" cy="715506"/>
                  <a:chOff x="5762632" y="501162"/>
                  <a:chExt cx="1511300" cy="715506"/>
                </a:xfrm>
              </p:grpSpPr>
              <p:grpSp>
                <p:nvGrpSpPr>
                  <p:cNvPr id="10" name="Groupe 28"/>
                  <p:cNvGrpSpPr>
                    <a:grpSpLocks/>
                  </p:cNvGrpSpPr>
                  <p:nvPr/>
                </p:nvGrpSpPr>
                <p:grpSpPr bwMode="auto">
                  <a:xfrm>
                    <a:off x="5762632" y="501162"/>
                    <a:ext cx="1511300" cy="715506"/>
                    <a:chOff x="4067943" y="1863218"/>
                    <a:chExt cx="1512168" cy="983440"/>
                  </a:xfrm>
                </p:grpSpPr>
                <p:grpSp>
                  <p:nvGrpSpPr>
                    <p:cNvPr id="12" name="Groupe 15"/>
                    <p:cNvGrpSpPr>
                      <a:grpSpLocks/>
                    </p:cNvGrpSpPr>
                    <p:nvPr/>
                  </p:nvGrpSpPr>
                  <p:grpSpPr bwMode="auto">
                    <a:xfrm>
                      <a:off x="4067943" y="1863218"/>
                      <a:ext cx="1512168" cy="983440"/>
                      <a:chOff x="1763688" y="1869496"/>
                      <a:chExt cx="1512168" cy="983440"/>
                    </a:xfrm>
                  </p:grpSpPr>
                  <p:grpSp>
                    <p:nvGrpSpPr>
                      <p:cNvPr id="15" name="Groupe 16"/>
                      <p:cNvGrpSpPr>
                        <a:grpSpLocks/>
                      </p:cNvGrpSpPr>
                      <p:nvPr/>
                    </p:nvGrpSpPr>
                    <p:grpSpPr bwMode="auto">
                      <a:xfrm>
                        <a:off x="1763688" y="1869496"/>
                        <a:ext cx="1512168" cy="983440"/>
                        <a:chOff x="971600" y="429336"/>
                        <a:chExt cx="1512168" cy="983440"/>
                      </a:xfrm>
                    </p:grpSpPr>
                    <p:cxnSp>
                      <p:nvCxnSpPr>
                        <p:cNvPr id="17" name="Connecteur droit avec flèche 16"/>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6" name="Connecteur droit 15"/>
                      <p:cNvCxnSpPr/>
                      <p:nvPr/>
                    </p:nvCxnSpPr>
                    <p:spPr>
                      <a:xfrm>
                        <a:off x="2843808" y="2313669"/>
                        <a:ext cx="0" cy="53926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13" name="ZoneTexte 24"/>
                    <p:cNvSpPr txBox="1">
                      <a:spLocks noChangeArrowheads="1"/>
                    </p:cNvSpPr>
                    <p:nvPr/>
                  </p:nvSpPr>
                  <p:spPr bwMode="auto">
                    <a:xfrm>
                      <a:off x="5208379" y="2298848"/>
                      <a:ext cx="288032" cy="4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14" name="ZoneTexte 26"/>
                    <p:cNvSpPr txBox="1">
                      <a:spLocks noChangeArrowheads="1"/>
                    </p:cNvSpPr>
                    <p:nvPr/>
                  </p:nvSpPr>
                  <p:spPr bwMode="auto">
                    <a:xfrm>
                      <a:off x="4498573" y="2300542"/>
                      <a:ext cx="220795" cy="4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chemeClr val="accent6"/>
                          </a:solidFill>
                        </a:rPr>
                        <a:t>S</a:t>
                      </a:r>
                    </a:p>
                  </p:txBody>
                </p:sp>
              </p:grpSp>
              <p:sp>
                <p:nvSpPr>
                  <p:cNvPr id="11" name="Ellipse 10"/>
                  <p:cNvSpPr/>
                  <p:nvPr/>
                </p:nvSpPr>
                <p:spPr>
                  <a:xfrm>
                    <a:off x="6888347" y="800401"/>
                    <a:ext cx="327355" cy="36195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9" name="ZoneTexte 8"/>
                <p:cNvSpPr txBox="1"/>
                <p:nvPr/>
              </p:nvSpPr>
              <p:spPr>
                <a:xfrm>
                  <a:off x="7316525" y="750944"/>
                  <a:ext cx="476388" cy="239775"/>
                </a:xfrm>
                <a:prstGeom prst="rect">
                  <a:avLst/>
                </a:prstGeom>
                <a:noFill/>
              </p:spPr>
              <p:txBody>
                <a:bodyPr wrap="square" rtlCol="0">
                  <a:spAutoFit/>
                </a:bodyPr>
                <a:lstStyle/>
                <a:p>
                  <a:r>
                    <a:rPr lang="fr-FR" sz="1467" dirty="0"/>
                    <a:t>CMI</a:t>
                  </a:r>
                </a:p>
              </p:txBody>
            </p:sp>
          </p:grpSp>
        </p:grpSp>
        <p:grpSp>
          <p:nvGrpSpPr>
            <p:cNvPr id="19" name="Groupe 18"/>
            <p:cNvGrpSpPr/>
            <p:nvPr/>
          </p:nvGrpSpPr>
          <p:grpSpPr>
            <a:xfrm>
              <a:off x="376009" y="2019418"/>
              <a:ext cx="3314112" cy="1099301"/>
              <a:chOff x="5307330" y="166243"/>
              <a:chExt cx="2485583" cy="824475"/>
            </a:xfrm>
          </p:grpSpPr>
          <p:sp>
            <p:nvSpPr>
              <p:cNvPr id="20" name="ZoneTexte 19"/>
              <p:cNvSpPr txBox="1">
                <a:spLocks noChangeArrowheads="1"/>
              </p:cNvSpPr>
              <p:nvPr/>
            </p:nvSpPr>
            <p:spPr bwMode="auto">
              <a:xfrm rot="16200000">
                <a:off x="5184441" y="327365"/>
                <a:ext cx="668480" cy="42270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grpSp>
            <p:nvGrpSpPr>
              <p:cNvPr id="21" name="Groupe 20"/>
              <p:cNvGrpSpPr/>
              <p:nvPr/>
            </p:nvGrpSpPr>
            <p:grpSpPr>
              <a:xfrm>
                <a:off x="5837465" y="166243"/>
                <a:ext cx="1955448" cy="824475"/>
                <a:chOff x="5837465" y="166243"/>
                <a:chExt cx="1955448" cy="824475"/>
              </a:xfrm>
            </p:grpSpPr>
            <p:grpSp>
              <p:nvGrpSpPr>
                <p:cNvPr id="22" name="Groupe 21"/>
                <p:cNvGrpSpPr/>
                <p:nvPr/>
              </p:nvGrpSpPr>
              <p:grpSpPr>
                <a:xfrm>
                  <a:off x="5837465" y="166243"/>
                  <a:ext cx="1511300" cy="715506"/>
                  <a:chOff x="5762632" y="501162"/>
                  <a:chExt cx="1511300" cy="715506"/>
                </a:xfrm>
              </p:grpSpPr>
              <p:grpSp>
                <p:nvGrpSpPr>
                  <p:cNvPr id="24" name="Groupe 28"/>
                  <p:cNvGrpSpPr>
                    <a:grpSpLocks/>
                  </p:cNvGrpSpPr>
                  <p:nvPr/>
                </p:nvGrpSpPr>
                <p:grpSpPr bwMode="auto">
                  <a:xfrm>
                    <a:off x="5762632" y="501162"/>
                    <a:ext cx="1511300" cy="715506"/>
                    <a:chOff x="4067943" y="1863218"/>
                    <a:chExt cx="1512168" cy="983440"/>
                  </a:xfrm>
                </p:grpSpPr>
                <p:grpSp>
                  <p:nvGrpSpPr>
                    <p:cNvPr id="26" name="Groupe 15"/>
                    <p:cNvGrpSpPr>
                      <a:grpSpLocks/>
                    </p:cNvGrpSpPr>
                    <p:nvPr/>
                  </p:nvGrpSpPr>
                  <p:grpSpPr bwMode="auto">
                    <a:xfrm>
                      <a:off x="4067943" y="1863218"/>
                      <a:ext cx="1512168" cy="983440"/>
                      <a:chOff x="1763688" y="1869496"/>
                      <a:chExt cx="1512168" cy="983440"/>
                    </a:xfrm>
                  </p:grpSpPr>
                  <p:grpSp>
                    <p:nvGrpSpPr>
                      <p:cNvPr id="29" name="Groupe 16"/>
                      <p:cNvGrpSpPr>
                        <a:grpSpLocks/>
                      </p:cNvGrpSpPr>
                      <p:nvPr/>
                    </p:nvGrpSpPr>
                    <p:grpSpPr bwMode="auto">
                      <a:xfrm>
                        <a:off x="1763688" y="1869496"/>
                        <a:ext cx="1512168" cy="983440"/>
                        <a:chOff x="971600" y="429336"/>
                        <a:chExt cx="1512168" cy="983440"/>
                      </a:xfrm>
                    </p:grpSpPr>
                    <p:cxnSp>
                      <p:nvCxnSpPr>
                        <p:cNvPr id="31" name="Connecteur droit avec flèche 30"/>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0" name="Connecteur droit 29"/>
                      <p:cNvCxnSpPr/>
                      <p:nvPr/>
                    </p:nvCxnSpPr>
                    <p:spPr>
                      <a:xfrm>
                        <a:off x="2843808" y="2313669"/>
                        <a:ext cx="0" cy="53926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27" name="ZoneTexte 24"/>
                    <p:cNvSpPr txBox="1">
                      <a:spLocks noChangeArrowheads="1"/>
                    </p:cNvSpPr>
                    <p:nvPr/>
                  </p:nvSpPr>
                  <p:spPr bwMode="auto">
                    <a:xfrm>
                      <a:off x="5214031" y="2288719"/>
                      <a:ext cx="288032" cy="43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28" name="ZoneTexte 27"/>
                    <p:cNvSpPr txBox="1"/>
                    <p:nvPr/>
                  </p:nvSpPr>
                  <p:spPr>
                    <a:xfrm>
                      <a:off x="4365913" y="2292625"/>
                      <a:ext cx="545407" cy="435718"/>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chemeClr val="accent6">
                              <a:lumMod val="75000"/>
                            </a:schemeClr>
                          </a:solidFill>
                          <a:latin typeface="Calibri" panose="020F0502020204030204" pitchFamily="34" charset="0"/>
                          <a:cs typeface="Arial" panose="020B0604020202020204" pitchFamily="34" charset="0"/>
                        </a:rPr>
                        <a:t>SFP</a:t>
                      </a:r>
                    </a:p>
                  </p:txBody>
                </p:sp>
              </p:grpSp>
              <p:sp>
                <p:nvSpPr>
                  <p:cNvPr id="25" name="Ellipse 24"/>
                  <p:cNvSpPr/>
                  <p:nvPr/>
                </p:nvSpPr>
                <p:spPr>
                  <a:xfrm>
                    <a:off x="6893997" y="809391"/>
                    <a:ext cx="321705" cy="35296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23" name="ZoneTexte 22"/>
                <p:cNvSpPr txBox="1"/>
                <p:nvPr/>
              </p:nvSpPr>
              <p:spPr>
                <a:xfrm>
                  <a:off x="7316525" y="750944"/>
                  <a:ext cx="476388" cy="239774"/>
                </a:xfrm>
                <a:prstGeom prst="rect">
                  <a:avLst/>
                </a:prstGeom>
                <a:noFill/>
              </p:spPr>
              <p:txBody>
                <a:bodyPr wrap="square" rtlCol="0">
                  <a:spAutoFit/>
                </a:bodyPr>
                <a:lstStyle/>
                <a:p>
                  <a:r>
                    <a:rPr lang="fr-FR" sz="1467" dirty="0"/>
                    <a:t>CMI</a:t>
                  </a:r>
                </a:p>
              </p:txBody>
            </p:sp>
          </p:grpSp>
        </p:grpSp>
        <p:grpSp>
          <p:nvGrpSpPr>
            <p:cNvPr id="33" name="Groupe 32"/>
            <p:cNvGrpSpPr/>
            <p:nvPr/>
          </p:nvGrpSpPr>
          <p:grpSpPr>
            <a:xfrm>
              <a:off x="290075" y="402355"/>
              <a:ext cx="1668380" cy="422005"/>
              <a:chOff x="8971547" y="68833"/>
              <a:chExt cx="1251285" cy="316504"/>
            </a:xfrm>
            <a:noFill/>
          </p:grpSpPr>
          <p:sp>
            <p:nvSpPr>
              <p:cNvPr id="34" name="Ellipse 33"/>
              <p:cNvSpPr/>
              <p:nvPr/>
            </p:nvSpPr>
            <p:spPr>
              <a:xfrm>
                <a:off x="89715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35" name="Ellipse 34"/>
              <p:cNvSpPr/>
              <p:nvPr/>
            </p:nvSpPr>
            <p:spPr>
              <a:xfrm>
                <a:off x="94287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36" name="Ellipse 35"/>
              <p:cNvSpPr/>
              <p:nvPr/>
            </p:nvSpPr>
            <p:spPr>
              <a:xfrm>
                <a:off x="9885948" y="68833"/>
                <a:ext cx="336884" cy="316504"/>
              </a:xfrm>
              <a:prstGeom prst="ellipse">
                <a:avLst/>
              </a:prstGeom>
              <a:solidFill>
                <a:srgbClr val="F0C2DC"/>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grpSp>
      <p:grpSp>
        <p:nvGrpSpPr>
          <p:cNvPr id="71" name="Groupe 70"/>
          <p:cNvGrpSpPr/>
          <p:nvPr/>
        </p:nvGrpSpPr>
        <p:grpSpPr>
          <a:xfrm>
            <a:off x="8116407" y="2221595"/>
            <a:ext cx="3315572" cy="2876700"/>
            <a:chOff x="8730627" y="273459"/>
            <a:chExt cx="3311439" cy="2708012"/>
          </a:xfrm>
        </p:grpSpPr>
        <p:grpSp>
          <p:nvGrpSpPr>
            <p:cNvPr id="38" name="Groupe 37"/>
            <p:cNvGrpSpPr/>
            <p:nvPr/>
          </p:nvGrpSpPr>
          <p:grpSpPr>
            <a:xfrm>
              <a:off x="8738161" y="817627"/>
              <a:ext cx="3303905" cy="1079048"/>
              <a:chOff x="5314985" y="166243"/>
              <a:chExt cx="2477928" cy="809286"/>
            </a:xfrm>
          </p:grpSpPr>
          <p:sp>
            <p:nvSpPr>
              <p:cNvPr id="39" name="ZoneTexte 38"/>
              <p:cNvSpPr txBox="1">
                <a:spLocks noChangeArrowheads="1"/>
              </p:cNvSpPr>
              <p:nvPr/>
            </p:nvSpPr>
            <p:spPr bwMode="auto">
              <a:xfrm rot="16200000">
                <a:off x="5184441" y="335018"/>
                <a:ext cx="668480" cy="40739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2018</a:t>
                </a:r>
              </a:p>
            </p:txBody>
          </p:sp>
          <p:grpSp>
            <p:nvGrpSpPr>
              <p:cNvPr id="40" name="Groupe 39"/>
              <p:cNvGrpSpPr/>
              <p:nvPr/>
            </p:nvGrpSpPr>
            <p:grpSpPr>
              <a:xfrm>
                <a:off x="5837465" y="166243"/>
                <a:ext cx="1955448" cy="809286"/>
                <a:chOff x="5837465" y="166243"/>
                <a:chExt cx="1955448" cy="809286"/>
              </a:xfrm>
            </p:grpSpPr>
            <p:grpSp>
              <p:nvGrpSpPr>
                <p:cNvPr id="41" name="Groupe 40"/>
                <p:cNvGrpSpPr/>
                <p:nvPr/>
              </p:nvGrpSpPr>
              <p:grpSpPr>
                <a:xfrm>
                  <a:off x="5837465" y="166243"/>
                  <a:ext cx="1511300" cy="715506"/>
                  <a:chOff x="5762632" y="501162"/>
                  <a:chExt cx="1511300" cy="715506"/>
                </a:xfrm>
              </p:grpSpPr>
              <p:cxnSp>
                <p:nvCxnSpPr>
                  <p:cNvPr id="43" name="Connecteur droit 42"/>
                  <p:cNvCxnSpPr/>
                  <p:nvPr/>
                </p:nvCxnSpPr>
                <p:spPr bwMode="auto">
                  <a:xfrm>
                    <a:off x="6338696" y="824322"/>
                    <a:ext cx="0" cy="39234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44" name="Groupe 28"/>
                  <p:cNvGrpSpPr>
                    <a:grpSpLocks/>
                  </p:cNvGrpSpPr>
                  <p:nvPr/>
                </p:nvGrpSpPr>
                <p:grpSpPr bwMode="auto">
                  <a:xfrm>
                    <a:off x="5762632" y="501162"/>
                    <a:ext cx="1511300" cy="715506"/>
                    <a:chOff x="4067943" y="1863218"/>
                    <a:chExt cx="1512168" cy="983440"/>
                  </a:xfrm>
                </p:grpSpPr>
                <p:grpSp>
                  <p:nvGrpSpPr>
                    <p:cNvPr id="46" name="Groupe 15"/>
                    <p:cNvGrpSpPr>
                      <a:grpSpLocks/>
                    </p:cNvGrpSpPr>
                    <p:nvPr/>
                  </p:nvGrpSpPr>
                  <p:grpSpPr bwMode="auto">
                    <a:xfrm>
                      <a:off x="4067943" y="1863218"/>
                      <a:ext cx="1512168" cy="983440"/>
                      <a:chOff x="1763688" y="1869496"/>
                      <a:chExt cx="1512168" cy="983440"/>
                    </a:xfrm>
                  </p:grpSpPr>
                  <p:grpSp>
                    <p:nvGrpSpPr>
                      <p:cNvPr id="50" name="Groupe 16"/>
                      <p:cNvGrpSpPr>
                        <a:grpSpLocks/>
                      </p:cNvGrpSpPr>
                      <p:nvPr/>
                    </p:nvGrpSpPr>
                    <p:grpSpPr bwMode="auto">
                      <a:xfrm>
                        <a:off x="1763688" y="1869496"/>
                        <a:ext cx="1512168" cy="983440"/>
                        <a:chOff x="971600" y="429336"/>
                        <a:chExt cx="1512168" cy="983440"/>
                      </a:xfrm>
                    </p:grpSpPr>
                    <p:cxnSp>
                      <p:nvCxnSpPr>
                        <p:cNvPr id="52" name="Connecteur droit avec flèche 51"/>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1" name="Connecteur droit 50"/>
                      <p:cNvCxnSpPr/>
                      <p:nvPr/>
                    </p:nvCxnSpPr>
                    <p:spPr>
                      <a:xfrm>
                        <a:off x="2843808" y="2313669"/>
                        <a:ext cx="0" cy="53926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47" name="ZoneTexte 24"/>
                    <p:cNvSpPr txBox="1">
                      <a:spLocks noChangeArrowheads="1"/>
                    </p:cNvSpPr>
                    <p:nvPr/>
                  </p:nvSpPr>
                  <p:spPr bwMode="auto">
                    <a:xfrm>
                      <a:off x="5220072" y="2306680"/>
                      <a:ext cx="288032"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a:solidFill>
                            <a:srgbClr val="FF0000"/>
                          </a:solidFill>
                        </a:rPr>
                        <a:t>R</a:t>
                      </a:r>
                    </a:p>
                  </p:txBody>
                </p:sp>
                <p:sp>
                  <p:nvSpPr>
                    <p:cNvPr id="48" name="ZoneTexte 47"/>
                    <p:cNvSpPr txBox="1"/>
                    <p:nvPr/>
                  </p:nvSpPr>
                  <p:spPr>
                    <a:xfrm>
                      <a:off x="4693917" y="2291469"/>
                      <a:ext cx="466293" cy="408116"/>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F79646">
                              <a:lumMod val="75000"/>
                            </a:srgbClr>
                          </a:solidFill>
                          <a:latin typeface="Calibri" panose="020F0502020204030204" pitchFamily="34" charset="0"/>
                          <a:cs typeface="Arial" panose="020B0604020202020204" pitchFamily="34" charset="0"/>
                        </a:rPr>
                        <a:t>I</a:t>
                      </a:r>
                    </a:p>
                  </p:txBody>
                </p:sp>
                <p:sp>
                  <p:nvSpPr>
                    <p:cNvPr id="49" name="ZoneTexte 26"/>
                    <p:cNvSpPr txBox="1">
                      <a:spLocks noChangeArrowheads="1"/>
                    </p:cNvSpPr>
                    <p:nvPr/>
                  </p:nvSpPr>
                  <p:spPr bwMode="auto">
                    <a:xfrm>
                      <a:off x="4190047" y="2300542"/>
                      <a:ext cx="220795"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00B050"/>
                          </a:solidFill>
                        </a:rPr>
                        <a:t>S</a:t>
                      </a:r>
                    </a:p>
                  </p:txBody>
                </p:sp>
              </p:grpSp>
              <p:sp>
                <p:nvSpPr>
                  <p:cNvPr id="45" name="Ellipse 44"/>
                  <p:cNvSpPr/>
                  <p:nvPr/>
                </p:nvSpPr>
                <p:spPr>
                  <a:xfrm>
                    <a:off x="6471137" y="747986"/>
                    <a:ext cx="744565" cy="41437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42" name="ZoneTexte 41"/>
                <p:cNvSpPr txBox="1"/>
                <p:nvPr/>
              </p:nvSpPr>
              <p:spPr>
                <a:xfrm>
                  <a:off x="7316524" y="750944"/>
                  <a:ext cx="476389" cy="224585"/>
                </a:xfrm>
                <a:prstGeom prst="rect">
                  <a:avLst/>
                </a:prstGeom>
                <a:noFill/>
              </p:spPr>
              <p:txBody>
                <a:bodyPr wrap="square" rtlCol="0">
                  <a:spAutoFit/>
                </a:bodyPr>
                <a:lstStyle/>
                <a:p>
                  <a:r>
                    <a:rPr lang="fr-FR" sz="1467" dirty="0"/>
                    <a:t>CMI</a:t>
                  </a:r>
                </a:p>
              </p:txBody>
            </p:sp>
          </p:grpSp>
        </p:grpSp>
        <p:grpSp>
          <p:nvGrpSpPr>
            <p:cNvPr id="54" name="Groupe 53"/>
            <p:cNvGrpSpPr/>
            <p:nvPr/>
          </p:nvGrpSpPr>
          <p:grpSpPr>
            <a:xfrm>
              <a:off x="8730627" y="1902422"/>
              <a:ext cx="3303905" cy="1079049"/>
              <a:chOff x="5314985" y="166242"/>
              <a:chExt cx="2477928" cy="809287"/>
            </a:xfrm>
          </p:grpSpPr>
          <p:sp>
            <p:nvSpPr>
              <p:cNvPr id="55" name="ZoneTexte 54"/>
              <p:cNvSpPr txBox="1">
                <a:spLocks noChangeArrowheads="1"/>
              </p:cNvSpPr>
              <p:nvPr/>
            </p:nvSpPr>
            <p:spPr bwMode="auto">
              <a:xfrm rot="16200000">
                <a:off x="5184441" y="335018"/>
                <a:ext cx="668480" cy="40739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grpSp>
            <p:nvGrpSpPr>
              <p:cNvPr id="56" name="Groupe 55"/>
              <p:cNvGrpSpPr/>
              <p:nvPr/>
            </p:nvGrpSpPr>
            <p:grpSpPr>
              <a:xfrm>
                <a:off x="5837465" y="166242"/>
                <a:ext cx="1955448" cy="809287"/>
                <a:chOff x="5837465" y="166242"/>
                <a:chExt cx="1955448" cy="809287"/>
              </a:xfrm>
            </p:grpSpPr>
            <p:grpSp>
              <p:nvGrpSpPr>
                <p:cNvPr id="57" name="Groupe 56"/>
                <p:cNvGrpSpPr/>
                <p:nvPr/>
              </p:nvGrpSpPr>
              <p:grpSpPr>
                <a:xfrm>
                  <a:off x="5837465" y="166242"/>
                  <a:ext cx="1511300" cy="715507"/>
                  <a:chOff x="5762632" y="501161"/>
                  <a:chExt cx="1511300" cy="715507"/>
                </a:xfrm>
              </p:grpSpPr>
              <p:cxnSp>
                <p:nvCxnSpPr>
                  <p:cNvPr id="59" name="Connecteur droit 58"/>
                  <p:cNvCxnSpPr/>
                  <p:nvPr/>
                </p:nvCxnSpPr>
                <p:spPr bwMode="auto">
                  <a:xfrm>
                    <a:off x="6338696" y="824322"/>
                    <a:ext cx="0" cy="39234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60" name="Groupe 28"/>
                  <p:cNvGrpSpPr>
                    <a:grpSpLocks/>
                  </p:cNvGrpSpPr>
                  <p:nvPr/>
                </p:nvGrpSpPr>
                <p:grpSpPr bwMode="auto">
                  <a:xfrm>
                    <a:off x="5762632" y="501161"/>
                    <a:ext cx="1511300" cy="715506"/>
                    <a:chOff x="4067943" y="1863218"/>
                    <a:chExt cx="1512168" cy="983440"/>
                  </a:xfrm>
                </p:grpSpPr>
                <p:grpSp>
                  <p:nvGrpSpPr>
                    <p:cNvPr id="62" name="Groupe 16"/>
                    <p:cNvGrpSpPr>
                      <a:grpSpLocks/>
                    </p:cNvGrpSpPr>
                    <p:nvPr/>
                  </p:nvGrpSpPr>
                  <p:grpSpPr bwMode="auto">
                    <a:xfrm>
                      <a:off x="4067943" y="1863218"/>
                      <a:ext cx="1512168" cy="983440"/>
                      <a:chOff x="971600" y="429336"/>
                      <a:chExt cx="1512168" cy="983440"/>
                    </a:xfrm>
                  </p:grpSpPr>
                  <p:cxnSp>
                    <p:nvCxnSpPr>
                      <p:cNvPr id="65" name="Connecteur droit avec flèche 64"/>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3" name="ZoneTexte 24"/>
                    <p:cNvSpPr txBox="1">
                      <a:spLocks noChangeArrowheads="1"/>
                    </p:cNvSpPr>
                    <p:nvPr/>
                  </p:nvSpPr>
                  <p:spPr bwMode="auto">
                    <a:xfrm>
                      <a:off x="4824028" y="2281677"/>
                      <a:ext cx="288032"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64" name="ZoneTexte 26"/>
                    <p:cNvSpPr txBox="1">
                      <a:spLocks noChangeArrowheads="1"/>
                    </p:cNvSpPr>
                    <p:nvPr/>
                  </p:nvSpPr>
                  <p:spPr bwMode="auto">
                    <a:xfrm>
                      <a:off x="4190047" y="2300542"/>
                      <a:ext cx="220795"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00B050"/>
                          </a:solidFill>
                        </a:rPr>
                        <a:t>S</a:t>
                      </a:r>
                    </a:p>
                  </p:txBody>
                </p:sp>
              </p:grpSp>
              <p:sp>
                <p:nvSpPr>
                  <p:cNvPr id="61" name="Ellipse 60"/>
                  <p:cNvSpPr/>
                  <p:nvPr/>
                </p:nvSpPr>
                <p:spPr>
                  <a:xfrm>
                    <a:off x="6503472" y="809391"/>
                    <a:ext cx="321705" cy="35296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58" name="ZoneTexte 57"/>
                <p:cNvSpPr txBox="1"/>
                <p:nvPr/>
              </p:nvSpPr>
              <p:spPr>
                <a:xfrm>
                  <a:off x="7316524" y="750944"/>
                  <a:ext cx="476389" cy="224585"/>
                </a:xfrm>
                <a:prstGeom prst="rect">
                  <a:avLst/>
                </a:prstGeom>
                <a:noFill/>
              </p:spPr>
              <p:txBody>
                <a:bodyPr wrap="square" rtlCol="0">
                  <a:spAutoFit/>
                </a:bodyPr>
                <a:lstStyle/>
                <a:p>
                  <a:r>
                    <a:rPr lang="fr-FR" sz="1467" dirty="0"/>
                    <a:t>CMI</a:t>
                  </a:r>
                </a:p>
              </p:txBody>
            </p:sp>
          </p:grpSp>
        </p:grpSp>
        <p:grpSp>
          <p:nvGrpSpPr>
            <p:cNvPr id="67" name="Groupe 66"/>
            <p:cNvGrpSpPr/>
            <p:nvPr/>
          </p:nvGrpSpPr>
          <p:grpSpPr>
            <a:xfrm>
              <a:off x="8766419" y="273459"/>
              <a:ext cx="1668380" cy="422005"/>
              <a:chOff x="8971547" y="68833"/>
              <a:chExt cx="1251285" cy="316504"/>
            </a:xfrm>
            <a:noFill/>
          </p:grpSpPr>
          <p:sp>
            <p:nvSpPr>
              <p:cNvPr id="68" name="Ellipse 67"/>
              <p:cNvSpPr/>
              <p:nvPr/>
            </p:nvSpPr>
            <p:spPr>
              <a:xfrm>
                <a:off x="89715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69" name="Ellipse 68"/>
              <p:cNvSpPr/>
              <p:nvPr/>
            </p:nvSpPr>
            <p:spPr>
              <a:xfrm>
                <a:off x="94287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70" name="Ellipse 69"/>
              <p:cNvSpPr/>
              <p:nvPr/>
            </p:nvSpPr>
            <p:spPr>
              <a:xfrm>
                <a:off x="9885948"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grpSp>
      <p:sp>
        <p:nvSpPr>
          <p:cNvPr id="106" name="Rectangle à coins arrondis 105"/>
          <p:cNvSpPr/>
          <p:nvPr/>
        </p:nvSpPr>
        <p:spPr>
          <a:xfrm>
            <a:off x="290524" y="5157521"/>
            <a:ext cx="4651187" cy="943800"/>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Impact thérapeutique </a:t>
            </a:r>
          </a:p>
          <a:p>
            <a:pPr algn="ctr"/>
            <a:r>
              <a:rPr lang="fr-FR" sz="1467" dirty="0">
                <a:latin typeface="Raleway" panose="020B0003030101060003" pitchFamily="34" charset="0"/>
                <a:sym typeface="Wingdings" panose="05000000000000000000" pitchFamily="2" charset="2"/>
              </a:rPr>
              <a:t></a:t>
            </a:r>
            <a:r>
              <a:rPr lang="fr-FR" sz="1467" dirty="0">
                <a:latin typeface="Raleway" panose="020B0003030101060003" pitchFamily="34" charset="0"/>
              </a:rPr>
              <a:t> traitement d’emblée à forte posologie</a:t>
            </a:r>
          </a:p>
          <a:p>
            <a:pPr algn="ctr"/>
            <a:r>
              <a:rPr lang="fr-FR" sz="1467" dirty="0">
                <a:latin typeface="Raleway" panose="020B0003030101060003" pitchFamily="34" charset="0"/>
                <a:sym typeface="Wingdings" panose="05000000000000000000" pitchFamily="2" charset="2"/>
              </a:rPr>
              <a:t> Ex : </a:t>
            </a:r>
            <a:r>
              <a:rPr lang="fr-FR" sz="1467" i="1" dirty="0">
                <a:latin typeface="Raleway" panose="020B0003030101060003" pitchFamily="34" charset="0"/>
                <a:sym typeface="Wingdings" panose="05000000000000000000" pitchFamily="2" charset="2"/>
              </a:rPr>
              <a:t>Staphylococcus aureus </a:t>
            </a:r>
            <a:r>
              <a:rPr lang="fr-FR" sz="1467" dirty="0">
                <a:latin typeface="Raleway" panose="020B0003030101060003" pitchFamily="34" charset="0"/>
                <a:sym typeface="Wingdings" panose="05000000000000000000" pitchFamily="2" charset="2"/>
              </a:rPr>
              <a:t>et fluoroquinolones</a:t>
            </a:r>
          </a:p>
          <a:p>
            <a:pPr algn="ctr"/>
            <a:r>
              <a:rPr lang="fr-FR" sz="1467" i="1" dirty="0">
                <a:latin typeface="Raleway" panose="020B0003030101060003" pitchFamily="34" charset="0"/>
                <a:sym typeface="Wingdings" panose="05000000000000000000" pitchFamily="2" charset="2"/>
              </a:rPr>
              <a:t>Pseudomonas </a:t>
            </a:r>
            <a:r>
              <a:rPr lang="fr-FR" sz="1467" i="1" dirty="0" err="1">
                <a:latin typeface="Raleway" panose="020B0003030101060003" pitchFamily="34" charset="0"/>
                <a:sym typeface="Wingdings" panose="05000000000000000000" pitchFamily="2" charset="2"/>
              </a:rPr>
              <a:t>aeruginosa</a:t>
            </a:r>
            <a:r>
              <a:rPr lang="fr-FR" sz="1467" i="1" dirty="0">
                <a:latin typeface="Raleway" panose="020B0003030101060003" pitchFamily="34" charset="0"/>
                <a:sym typeface="Wingdings" panose="05000000000000000000" pitchFamily="2" charset="2"/>
              </a:rPr>
              <a:t> </a:t>
            </a:r>
            <a:r>
              <a:rPr lang="fr-FR" sz="1467" dirty="0">
                <a:latin typeface="Raleway" panose="020B0003030101060003" pitchFamily="34" charset="0"/>
                <a:sym typeface="Wingdings" panose="05000000000000000000" pitchFamily="2" charset="2"/>
              </a:rPr>
              <a:t>et </a:t>
            </a:r>
            <a:r>
              <a:rPr lang="fr-FR" sz="1467" dirty="0" err="1">
                <a:latin typeface="Raleway" panose="020B0003030101060003" pitchFamily="34" charset="0"/>
                <a:sym typeface="Wingdings" panose="05000000000000000000" pitchFamily="2" charset="2"/>
              </a:rPr>
              <a:t>ceftazidime</a:t>
            </a:r>
            <a:endParaRPr lang="fr-FR" sz="1467" dirty="0">
              <a:latin typeface="Raleway" panose="020B0003030101060003" pitchFamily="34" charset="0"/>
            </a:endParaRPr>
          </a:p>
        </p:txBody>
      </p:sp>
      <p:sp>
        <p:nvSpPr>
          <p:cNvPr id="2" name="Titre 1">
            <a:extLst>
              <a:ext uri="{FF2B5EF4-FFF2-40B4-BE49-F238E27FC236}">
                <a16:creationId xmlns:a16="http://schemas.microsoft.com/office/drawing/2014/main" id="{A823D3A1-C3EC-529C-F687-30C52DC6F714}"/>
              </a:ext>
            </a:extLst>
          </p:cNvPr>
          <p:cNvSpPr>
            <a:spLocks noGrp="1"/>
          </p:cNvSpPr>
          <p:nvPr>
            <p:ph type="ctrTitle"/>
          </p:nvPr>
        </p:nvSpPr>
        <p:spPr/>
        <p:txBody>
          <a:bodyPr>
            <a:normAutofit/>
          </a:bodyPr>
          <a:lstStyle/>
          <a:p>
            <a:r>
              <a:rPr lang="fr-FR" dirty="0"/>
              <a:t>IMPACT SUR LES DONNÉES</a:t>
            </a:r>
          </a:p>
        </p:txBody>
      </p:sp>
      <p:sp>
        <p:nvSpPr>
          <p:cNvPr id="74" name="Espace réservé du pied de page 73">
            <a:extLst>
              <a:ext uri="{FF2B5EF4-FFF2-40B4-BE49-F238E27FC236}">
                <a16:creationId xmlns:a16="http://schemas.microsoft.com/office/drawing/2014/main" id="{108914A1-0ADF-6AAC-78FD-4BC04AD377E1}"/>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
        <p:nvSpPr>
          <p:cNvPr id="80" name="Rectangle à coins arrondis 105">
            <a:extLst>
              <a:ext uri="{FF2B5EF4-FFF2-40B4-BE49-F238E27FC236}">
                <a16:creationId xmlns:a16="http://schemas.microsoft.com/office/drawing/2014/main" id="{5CC7220C-1473-CAC1-6A8F-12F01C3396A8}"/>
              </a:ext>
            </a:extLst>
          </p:cNvPr>
          <p:cNvSpPr/>
          <p:nvPr/>
        </p:nvSpPr>
        <p:spPr>
          <a:xfrm>
            <a:off x="7250289" y="5157521"/>
            <a:ext cx="4651187" cy="943800"/>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Aucun impact </a:t>
            </a:r>
          </a:p>
          <a:p>
            <a:pPr algn="ctr"/>
            <a:r>
              <a:rPr lang="fr-FR" sz="1467" dirty="0">
                <a:latin typeface="Raleway" panose="020B0003030101060003" pitchFamily="34" charset="0"/>
                <a:sym typeface="Wingdings" panose="05000000000000000000" pitchFamily="2" charset="2"/>
              </a:rPr>
              <a:t>Ex : </a:t>
            </a:r>
            <a:r>
              <a:rPr lang="fr-FR" sz="1467" i="1" dirty="0" err="1">
                <a:latin typeface="Raleway" panose="020B0003030101060003" pitchFamily="34" charset="0"/>
                <a:sym typeface="Wingdings" panose="05000000000000000000" pitchFamily="2" charset="2"/>
              </a:rPr>
              <a:t>Enterobacterales</a:t>
            </a:r>
            <a:r>
              <a:rPr lang="fr-FR" sz="1467" i="1" dirty="0">
                <a:latin typeface="Raleway" panose="020B0003030101060003" pitchFamily="34" charset="0"/>
                <a:sym typeface="Wingdings" panose="05000000000000000000" pitchFamily="2" charset="2"/>
              </a:rPr>
              <a:t> </a:t>
            </a:r>
            <a:r>
              <a:rPr lang="fr-FR" sz="1467" dirty="0">
                <a:latin typeface="Raleway" panose="020B0003030101060003" pitchFamily="34" charset="0"/>
                <a:sym typeface="Wingdings" panose="05000000000000000000" pitchFamily="2" charset="2"/>
              </a:rPr>
              <a:t>et aminosides</a:t>
            </a:r>
          </a:p>
          <a:p>
            <a:pPr algn="ctr"/>
            <a:endParaRPr lang="fr-FR" sz="1467" dirty="0">
              <a:latin typeface="Raleway" panose="020B0003030101060003" pitchFamily="34" charset="0"/>
            </a:endParaRPr>
          </a:p>
        </p:txBody>
      </p:sp>
      <p:pic>
        <p:nvPicPr>
          <p:cNvPr id="78" name="Image 77">
            <a:extLst>
              <a:ext uri="{FF2B5EF4-FFF2-40B4-BE49-F238E27FC236}">
                <a16:creationId xmlns:a16="http://schemas.microsoft.com/office/drawing/2014/main" id="{74ACD84A-762A-BA49-B32E-C8D4A89C87CC}"/>
              </a:ext>
            </a:extLst>
          </p:cNvPr>
          <p:cNvPicPr>
            <a:picLocks noChangeAspect="1"/>
          </p:cNvPicPr>
          <p:nvPr/>
        </p:nvPicPr>
        <p:blipFill>
          <a:blip r:embed="rId3"/>
          <a:stretch>
            <a:fillRect/>
          </a:stretch>
        </p:blipFill>
        <p:spPr>
          <a:xfrm>
            <a:off x="535693" y="1375901"/>
            <a:ext cx="10537717" cy="679146"/>
          </a:xfrm>
          <a:prstGeom prst="rect">
            <a:avLst/>
          </a:prstGeom>
        </p:spPr>
      </p:pic>
    </p:spTree>
    <p:extLst>
      <p:ext uri="{BB962C8B-B14F-4D97-AF65-F5344CB8AC3E}">
        <p14:creationId xmlns:p14="http://schemas.microsoft.com/office/powerpoint/2010/main" val="234863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C620B80B-EC20-D235-4BFE-3859B332BA92}"/>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
        <p:nvSpPr>
          <p:cNvPr id="14" name="Ellipse 13">
            <a:extLst>
              <a:ext uri="{FF2B5EF4-FFF2-40B4-BE49-F238E27FC236}">
                <a16:creationId xmlns:a16="http://schemas.microsoft.com/office/drawing/2014/main" id="{03AF330C-450A-698A-CA95-1DB82220055C}"/>
              </a:ext>
            </a:extLst>
          </p:cNvPr>
          <p:cNvSpPr/>
          <p:nvPr/>
        </p:nvSpPr>
        <p:spPr>
          <a:xfrm>
            <a:off x="1117261" y="2237428"/>
            <a:ext cx="433451" cy="419893"/>
          </a:xfrm>
          <a:prstGeom prst="ellipse">
            <a:avLst/>
          </a:prstGeom>
          <a:solidFill>
            <a:srgbClr val="F0C3DD"/>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15" name="Ellipse 14">
            <a:extLst>
              <a:ext uri="{FF2B5EF4-FFF2-40B4-BE49-F238E27FC236}">
                <a16:creationId xmlns:a16="http://schemas.microsoft.com/office/drawing/2014/main" id="{237D0795-6E6A-5272-D3C4-E76038C21BBA}"/>
              </a:ext>
            </a:extLst>
          </p:cNvPr>
          <p:cNvSpPr/>
          <p:nvPr/>
        </p:nvSpPr>
        <p:spPr>
          <a:xfrm>
            <a:off x="1705516" y="2237428"/>
            <a:ext cx="433451" cy="419893"/>
          </a:xfrm>
          <a:prstGeom prst="ellipse">
            <a:avLst/>
          </a:prstGeom>
          <a:no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16" name="Ellipse 15">
            <a:extLst>
              <a:ext uri="{FF2B5EF4-FFF2-40B4-BE49-F238E27FC236}">
                <a16:creationId xmlns:a16="http://schemas.microsoft.com/office/drawing/2014/main" id="{71B3067D-83D7-019D-39B3-D7D37B4B2D65}"/>
              </a:ext>
            </a:extLst>
          </p:cNvPr>
          <p:cNvSpPr/>
          <p:nvPr/>
        </p:nvSpPr>
        <p:spPr>
          <a:xfrm>
            <a:off x="2293773" y="2237428"/>
            <a:ext cx="433451" cy="419893"/>
          </a:xfrm>
          <a:prstGeom prst="ellipse">
            <a:avLst/>
          </a:prstGeom>
          <a:no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sp>
        <p:nvSpPr>
          <p:cNvPr id="17" name="ZoneTexte 16">
            <a:extLst>
              <a:ext uri="{FF2B5EF4-FFF2-40B4-BE49-F238E27FC236}">
                <a16:creationId xmlns:a16="http://schemas.microsoft.com/office/drawing/2014/main" id="{32038F32-5E22-2445-37FC-F6F0F63181A2}"/>
              </a:ext>
            </a:extLst>
          </p:cNvPr>
          <p:cNvSpPr txBox="1">
            <a:spLocks noChangeArrowheads="1"/>
          </p:cNvSpPr>
          <p:nvPr/>
        </p:nvSpPr>
        <p:spPr bwMode="auto">
          <a:xfrm rot="16200000">
            <a:off x="1035967" y="2989244"/>
            <a:ext cx="886848" cy="54386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2018</a:t>
            </a:r>
          </a:p>
        </p:txBody>
      </p:sp>
      <p:sp>
        <p:nvSpPr>
          <p:cNvPr id="18" name="ZoneTexte 17">
            <a:extLst>
              <a:ext uri="{FF2B5EF4-FFF2-40B4-BE49-F238E27FC236}">
                <a16:creationId xmlns:a16="http://schemas.microsoft.com/office/drawing/2014/main" id="{D5192359-A212-3538-6F1A-37EED61087A2}"/>
              </a:ext>
            </a:extLst>
          </p:cNvPr>
          <p:cNvSpPr txBox="1">
            <a:spLocks noChangeArrowheads="1"/>
          </p:cNvSpPr>
          <p:nvPr/>
        </p:nvSpPr>
        <p:spPr bwMode="auto">
          <a:xfrm rot="16200000">
            <a:off x="1028697" y="4068613"/>
            <a:ext cx="886848" cy="54386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cxnSp>
        <p:nvCxnSpPr>
          <p:cNvPr id="20" name="Connecteur droit avec flèche 19">
            <a:extLst>
              <a:ext uri="{FF2B5EF4-FFF2-40B4-BE49-F238E27FC236}">
                <a16:creationId xmlns:a16="http://schemas.microsoft.com/office/drawing/2014/main" id="{30A25BB9-FE02-DAC6-FFF5-76E4394B1162}"/>
              </a:ext>
            </a:extLst>
          </p:cNvPr>
          <p:cNvCxnSpPr/>
          <p:nvPr/>
        </p:nvCxnSpPr>
        <p:spPr bwMode="auto">
          <a:xfrm>
            <a:off x="1889553" y="3716267"/>
            <a:ext cx="19445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C1A4117-B438-CBB3-6C85-E610AC5D7A55}"/>
              </a:ext>
            </a:extLst>
          </p:cNvPr>
          <p:cNvCxnSpPr/>
          <p:nvPr/>
        </p:nvCxnSpPr>
        <p:spPr bwMode="auto">
          <a:xfrm flipV="1">
            <a:off x="1889552" y="2767032"/>
            <a:ext cx="0" cy="94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646FB76D-AC7E-09F0-FE6A-D19C6F621BD8}"/>
              </a:ext>
            </a:extLst>
          </p:cNvPr>
          <p:cNvCxnSpPr/>
          <p:nvPr/>
        </p:nvCxnSpPr>
        <p:spPr bwMode="auto">
          <a:xfrm>
            <a:off x="3278488" y="3195757"/>
            <a:ext cx="0" cy="52051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23" name="ZoneTexte 26">
            <a:extLst>
              <a:ext uri="{FF2B5EF4-FFF2-40B4-BE49-F238E27FC236}">
                <a16:creationId xmlns:a16="http://schemas.microsoft.com/office/drawing/2014/main" id="{18320FB6-E74E-94AF-C703-BEA20514889B}"/>
              </a:ext>
            </a:extLst>
          </p:cNvPr>
          <p:cNvSpPr txBox="1">
            <a:spLocks noChangeArrowheads="1"/>
          </p:cNvSpPr>
          <p:nvPr/>
        </p:nvSpPr>
        <p:spPr bwMode="auto">
          <a:xfrm>
            <a:off x="2034283" y="3189145"/>
            <a:ext cx="28392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chemeClr val="accent6"/>
                </a:solidFill>
              </a:rPr>
              <a:t>S</a:t>
            </a:r>
          </a:p>
        </p:txBody>
      </p:sp>
      <p:sp>
        <p:nvSpPr>
          <p:cNvPr id="24" name="Ellipse 23">
            <a:extLst>
              <a:ext uri="{FF2B5EF4-FFF2-40B4-BE49-F238E27FC236}">
                <a16:creationId xmlns:a16="http://schemas.microsoft.com/office/drawing/2014/main" id="{7B4E506C-A865-DCCC-50FD-2C0830C06150}"/>
              </a:ext>
            </a:extLst>
          </p:cNvPr>
          <p:cNvSpPr/>
          <p:nvPr/>
        </p:nvSpPr>
        <p:spPr>
          <a:xfrm>
            <a:off x="2534322" y="3164022"/>
            <a:ext cx="1224820" cy="48019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sp>
        <p:nvSpPr>
          <p:cNvPr id="25" name="ZoneTexte 24">
            <a:extLst>
              <a:ext uri="{FF2B5EF4-FFF2-40B4-BE49-F238E27FC236}">
                <a16:creationId xmlns:a16="http://schemas.microsoft.com/office/drawing/2014/main" id="{492BD2DE-EE58-A2DC-4E1A-4D870681A2C3}"/>
              </a:ext>
            </a:extLst>
          </p:cNvPr>
          <p:cNvSpPr txBox="1"/>
          <p:nvPr/>
        </p:nvSpPr>
        <p:spPr>
          <a:xfrm>
            <a:off x="3792581" y="3542734"/>
            <a:ext cx="612945" cy="318100"/>
          </a:xfrm>
          <a:prstGeom prst="rect">
            <a:avLst/>
          </a:prstGeom>
          <a:noFill/>
        </p:spPr>
        <p:txBody>
          <a:bodyPr wrap="square" rtlCol="0">
            <a:spAutoFit/>
          </a:bodyPr>
          <a:lstStyle/>
          <a:p>
            <a:r>
              <a:rPr lang="fr-FR" sz="1467" dirty="0"/>
              <a:t>CMI</a:t>
            </a:r>
          </a:p>
        </p:txBody>
      </p:sp>
      <p:cxnSp>
        <p:nvCxnSpPr>
          <p:cNvPr id="26" name="Connecteur droit avec flèche 25">
            <a:extLst>
              <a:ext uri="{FF2B5EF4-FFF2-40B4-BE49-F238E27FC236}">
                <a16:creationId xmlns:a16="http://schemas.microsoft.com/office/drawing/2014/main" id="{98A8D736-8DA1-4B11-6C57-FB8C4FF692F4}"/>
              </a:ext>
            </a:extLst>
          </p:cNvPr>
          <p:cNvCxnSpPr/>
          <p:nvPr/>
        </p:nvCxnSpPr>
        <p:spPr bwMode="auto">
          <a:xfrm>
            <a:off x="1882283" y="4795636"/>
            <a:ext cx="19445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7FF00148-8C74-8AAF-B925-2BB90010C013}"/>
              </a:ext>
            </a:extLst>
          </p:cNvPr>
          <p:cNvCxnSpPr/>
          <p:nvPr/>
        </p:nvCxnSpPr>
        <p:spPr bwMode="auto">
          <a:xfrm flipV="1">
            <a:off x="1882283" y="3846401"/>
            <a:ext cx="0" cy="94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20F18955-0C86-7DB7-85D1-CAAB7A236F3D}"/>
              </a:ext>
            </a:extLst>
          </p:cNvPr>
          <p:cNvCxnSpPr/>
          <p:nvPr/>
        </p:nvCxnSpPr>
        <p:spPr bwMode="auto">
          <a:xfrm>
            <a:off x="3271219" y="4275126"/>
            <a:ext cx="0" cy="520511"/>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30" name="Ellipse 29">
            <a:extLst>
              <a:ext uri="{FF2B5EF4-FFF2-40B4-BE49-F238E27FC236}">
                <a16:creationId xmlns:a16="http://schemas.microsoft.com/office/drawing/2014/main" id="{90B73DED-09A6-E456-7FED-50907EF19F13}"/>
              </a:ext>
            </a:extLst>
          </p:cNvPr>
          <p:cNvSpPr/>
          <p:nvPr/>
        </p:nvSpPr>
        <p:spPr>
          <a:xfrm>
            <a:off x="3337952" y="4255318"/>
            <a:ext cx="413921" cy="468269"/>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sp>
        <p:nvSpPr>
          <p:cNvPr id="31" name="ZoneTexte 30">
            <a:extLst>
              <a:ext uri="{FF2B5EF4-FFF2-40B4-BE49-F238E27FC236}">
                <a16:creationId xmlns:a16="http://schemas.microsoft.com/office/drawing/2014/main" id="{A1C90DE8-A3DE-82B4-AEB9-C96209549A03}"/>
              </a:ext>
            </a:extLst>
          </p:cNvPr>
          <p:cNvSpPr txBox="1"/>
          <p:nvPr/>
        </p:nvSpPr>
        <p:spPr>
          <a:xfrm>
            <a:off x="3785312" y="4622103"/>
            <a:ext cx="612945" cy="318100"/>
          </a:xfrm>
          <a:prstGeom prst="rect">
            <a:avLst/>
          </a:prstGeom>
          <a:noFill/>
        </p:spPr>
        <p:txBody>
          <a:bodyPr wrap="square" rtlCol="0">
            <a:spAutoFit/>
          </a:bodyPr>
          <a:lstStyle/>
          <a:p>
            <a:r>
              <a:rPr lang="fr-FR" sz="1467" dirty="0"/>
              <a:t>CMI</a:t>
            </a:r>
          </a:p>
        </p:txBody>
      </p:sp>
      <p:sp>
        <p:nvSpPr>
          <p:cNvPr id="33" name="ZoneTexte 32">
            <a:extLst>
              <a:ext uri="{FF2B5EF4-FFF2-40B4-BE49-F238E27FC236}">
                <a16:creationId xmlns:a16="http://schemas.microsoft.com/office/drawing/2014/main" id="{DE0D8682-F132-A994-02E4-BDFC157A057E}"/>
              </a:ext>
            </a:extLst>
          </p:cNvPr>
          <p:cNvSpPr txBox="1"/>
          <p:nvPr/>
        </p:nvSpPr>
        <p:spPr bwMode="auto">
          <a:xfrm>
            <a:off x="2474629" y="3179224"/>
            <a:ext cx="587551" cy="420564"/>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F79646">
                    <a:lumMod val="75000"/>
                  </a:srgbClr>
                </a:solidFill>
                <a:latin typeface="Calibri" panose="020F0502020204030204" pitchFamily="34" charset="0"/>
                <a:cs typeface="Arial" panose="020B0604020202020204" pitchFamily="34" charset="0"/>
              </a:rPr>
              <a:t>I</a:t>
            </a:r>
          </a:p>
        </p:txBody>
      </p:sp>
      <p:sp>
        <p:nvSpPr>
          <p:cNvPr id="34" name="ZoneTexte 24">
            <a:extLst>
              <a:ext uri="{FF2B5EF4-FFF2-40B4-BE49-F238E27FC236}">
                <a16:creationId xmlns:a16="http://schemas.microsoft.com/office/drawing/2014/main" id="{3E5160B3-712A-119A-9408-9FC1B2C91D89}"/>
              </a:ext>
            </a:extLst>
          </p:cNvPr>
          <p:cNvSpPr txBox="1">
            <a:spLocks noChangeArrowheads="1"/>
          </p:cNvSpPr>
          <p:nvPr/>
        </p:nvSpPr>
        <p:spPr bwMode="auto">
          <a:xfrm>
            <a:off x="3356050" y="3187511"/>
            <a:ext cx="3703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cxnSp>
        <p:nvCxnSpPr>
          <p:cNvPr id="35" name="Connecteur droit 34">
            <a:extLst>
              <a:ext uri="{FF2B5EF4-FFF2-40B4-BE49-F238E27FC236}">
                <a16:creationId xmlns:a16="http://schemas.microsoft.com/office/drawing/2014/main" id="{9997E46A-4366-C5AF-72A9-01442454833F}"/>
              </a:ext>
            </a:extLst>
          </p:cNvPr>
          <p:cNvCxnSpPr/>
          <p:nvPr/>
        </p:nvCxnSpPr>
        <p:spPr bwMode="auto">
          <a:xfrm>
            <a:off x="2448189" y="3200387"/>
            <a:ext cx="0" cy="505939"/>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36" name="ZoneTexte 24">
            <a:extLst>
              <a:ext uri="{FF2B5EF4-FFF2-40B4-BE49-F238E27FC236}">
                <a16:creationId xmlns:a16="http://schemas.microsoft.com/office/drawing/2014/main" id="{FE3AFAA0-A2DE-B636-C1B2-C3CEE73DE0DF}"/>
              </a:ext>
            </a:extLst>
          </p:cNvPr>
          <p:cNvSpPr txBox="1">
            <a:spLocks noChangeArrowheads="1"/>
          </p:cNvSpPr>
          <p:nvPr/>
        </p:nvSpPr>
        <p:spPr bwMode="auto">
          <a:xfrm>
            <a:off x="3356049" y="4257103"/>
            <a:ext cx="37038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37" name="ZoneTexte 36">
            <a:extLst>
              <a:ext uri="{FF2B5EF4-FFF2-40B4-BE49-F238E27FC236}">
                <a16:creationId xmlns:a16="http://schemas.microsoft.com/office/drawing/2014/main" id="{142EE821-D34E-EC31-46E6-81CEC62DC23F}"/>
              </a:ext>
            </a:extLst>
          </p:cNvPr>
          <p:cNvSpPr txBox="1"/>
          <p:nvPr/>
        </p:nvSpPr>
        <p:spPr bwMode="auto">
          <a:xfrm>
            <a:off x="2265445" y="4260873"/>
            <a:ext cx="701344" cy="420564"/>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70AD47"/>
                </a:solidFill>
                <a:latin typeface="Calibri" panose="020F0502020204030204" pitchFamily="34" charset="0"/>
                <a:cs typeface="Arial" panose="020B0604020202020204" pitchFamily="34" charset="0"/>
              </a:rPr>
              <a:t>S</a:t>
            </a:r>
          </a:p>
        </p:txBody>
      </p:sp>
      <p:sp>
        <p:nvSpPr>
          <p:cNvPr id="38" name="Ellipse 37">
            <a:extLst>
              <a:ext uri="{FF2B5EF4-FFF2-40B4-BE49-F238E27FC236}">
                <a16:creationId xmlns:a16="http://schemas.microsoft.com/office/drawing/2014/main" id="{D96660EA-0BF7-0B49-9A88-2EA62A0C57F3}"/>
              </a:ext>
            </a:extLst>
          </p:cNvPr>
          <p:cNvSpPr/>
          <p:nvPr/>
        </p:nvSpPr>
        <p:spPr>
          <a:xfrm>
            <a:off x="8152240" y="2221595"/>
            <a:ext cx="449739" cy="448293"/>
          </a:xfrm>
          <a:prstGeom prst="ellipse">
            <a:avLst/>
          </a:prstGeom>
          <a:solidFill>
            <a:srgbClr val="F0C3DD"/>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39" name="Ellipse 38">
            <a:extLst>
              <a:ext uri="{FF2B5EF4-FFF2-40B4-BE49-F238E27FC236}">
                <a16:creationId xmlns:a16="http://schemas.microsoft.com/office/drawing/2014/main" id="{92BDD6D5-EA33-745D-544A-F6503ED952D9}"/>
              </a:ext>
            </a:extLst>
          </p:cNvPr>
          <p:cNvSpPr/>
          <p:nvPr/>
        </p:nvSpPr>
        <p:spPr>
          <a:xfrm>
            <a:off x="8762600" y="2221595"/>
            <a:ext cx="449739" cy="448293"/>
          </a:xfrm>
          <a:prstGeom prst="ellipse">
            <a:avLst/>
          </a:prstGeom>
          <a:no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40" name="Ellipse 39">
            <a:extLst>
              <a:ext uri="{FF2B5EF4-FFF2-40B4-BE49-F238E27FC236}">
                <a16:creationId xmlns:a16="http://schemas.microsoft.com/office/drawing/2014/main" id="{6BAC737F-8B58-04BB-FE72-69BEB436B0E4}"/>
              </a:ext>
            </a:extLst>
          </p:cNvPr>
          <p:cNvSpPr/>
          <p:nvPr/>
        </p:nvSpPr>
        <p:spPr>
          <a:xfrm>
            <a:off x="9372963" y="2221595"/>
            <a:ext cx="449739" cy="448293"/>
          </a:xfrm>
          <a:prstGeom prst="ellipse">
            <a:avLst/>
          </a:prstGeom>
          <a:solidFill>
            <a:srgbClr val="F0C3DD"/>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nvGrpSpPr>
          <p:cNvPr id="41" name="Groupe 40">
            <a:extLst>
              <a:ext uri="{FF2B5EF4-FFF2-40B4-BE49-F238E27FC236}">
                <a16:creationId xmlns:a16="http://schemas.microsoft.com/office/drawing/2014/main" id="{639CE8C7-BCB2-49F1-DD62-D226EA0217B4}"/>
              </a:ext>
            </a:extLst>
          </p:cNvPr>
          <p:cNvGrpSpPr/>
          <p:nvPr/>
        </p:nvGrpSpPr>
        <p:grpSpPr>
          <a:xfrm>
            <a:off x="8116403" y="2221595"/>
            <a:ext cx="3315571" cy="2876702"/>
            <a:chOff x="8730627" y="273459"/>
            <a:chExt cx="3311439" cy="2708012"/>
          </a:xfrm>
        </p:grpSpPr>
        <p:grpSp>
          <p:nvGrpSpPr>
            <p:cNvPr id="42" name="Groupe 41">
              <a:extLst>
                <a:ext uri="{FF2B5EF4-FFF2-40B4-BE49-F238E27FC236}">
                  <a16:creationId xmlns:a16="http://schemas.microsoft.com/office/drawing/2014/main" id="{5C618D70-ACC9-A640-D425-FB6DC7D24B7C}"/>
                </a:ext>
              </a:extLst>
            </p:cNvPr>
            <p:cNvGrpSpPr/>
            <p:nvPr/>
          </p:nvGrpSpPr>
          <p:grpSpPr>
            <a:xfrm>
              <a:off x="8738161" y="817627"/>
              <a:ext cx="3303905" cy="1079048"/>
              <a:chOff x="5314985" y="166243"/>
              <a:chExt cx="2477928" cy="809286"/>
            </a:xfrm>
          </p:grpSpPr>
          <p:sp>
            <p:nvSpPr>
              <p:cNvPr id="60" name="ZoneTexte 59">
                <a:extLst>
                  <a:ext uri="{FF2B5EF4-FFF2-40B4-BE49-F238E27FC236}">
                    <a16:creationId xmlns:a16="http://schemas.microsoft.com/office/drawing/2014/main" id="{8EB41B98-DEA3-0D8F-A1B1-27A1C7972938}"/>
                  </a:ext>
                </a:extLst>
              </p:cNvPr>
              <p:cNvSpPr txBox="1">
                <a:spLocks noChangeArrowheads="1"/>
              </p:cNvSpPr>
              <p:nvPr/>
            </p:nvSpPr>
            <p:spPr bwMode="auto">
              <a:xfrm rot="16200000">
                <a:off x="5184441" y="335020"/>
                <a:ext cx="668480" cy="40739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2018</a:t>
                </a:r>
              </a:p>
            </p:txBody>
          </p:sp>
          <p:grpSp>
            <p:nvGrpSpPr>
              <p:cNvPr id="61" name="Groupe 60">
                <a:extLst>
                  <a:ext uri="{FF2B5EF4-FFF2-40B4-BE49-F238E27FC236}">
                    <a16:creationId xmlns:a16="http://schemas.microsoft.com/office/drawing/2014/main" id="{CF0808D0-9055-7F9C-B0D8-49B18BC35D81}"/>
                  </a:ext>
                </a:extLst>
              </p:cNvPr>
              <p:cNvGrpSpPr/>
              <p:nvPr/>
            </p:nvGrpSpPr>
            <p:grpSpPr>
              <a:xfrm>
                <a:off x="5837465" y="166243"/>
                <a:ext cx="1955448" cy="809286"/>
                <a:chOff x="5837465" y="166243"/>
                <a:chExt cx="1955448" cy="809286"/>
              </a:xfrm>
            </p:grpSpPr>
            <p:grpSp>
              <p:nvGrpSpPr>
                <p:cNvPr id="62" name="Groupe 61">
                  <a:extLst>
                    <a:ext uri="{FF2B5EF4-FFF2-40B4-BE49-F238E27FC236}">
                      <a16:creationId xmlns:a16="http://schemas.microsoft.com/office/drawing/2014/main" id="{9D626AD0-3578-F51B-E935-A6B9B7BF954D}"/>
                    </a:ext>
                  </a:extLst>
                </p:cNvPr>
                <p:cNvGrpSpPr/>
                <p:nvPr/>
              </p:nvGrpSpPr>
              <p:grpSpPr>
                <a:xfrm>
                  <a:off x="5837465" y="166243"/>
                  <a:ext cx="1511300" cy="715506"/>
                  <a:chOff x="5762632" y="501162"/>
                  <a:chExt cx="1511300" cy="715506"/>
                </a:xfrm>
              </p:grpSpPr>
              <p:cxnSp>
                <p:nvCxnSpPr>
                  <p:cNvPr id="64" name="Connecteur droit 63">
                    <a:extLst>
                      <a:ext uri="{FF2B5EF4-FFF2-40B4-BE49-F238E27FC236}">
                        <a16:creationId xmlns:a16="http://schemas.microsoft.com/office/drawing/2014/main" id="{B94B44FE-59CA-C110-364E-D40B57B62087}"/>
                      </a:ext>
                    </a:extLst>
                  </p:cNvPr>
                  <p:cNvCxnSpPr/>
                  <p:nvPr/>
                </p:nvCxnSpPr>
                <p:spPr bwMode="auto">
                  <a:xfrm>
                    <a:off x="6338696" y="824322"/>
                    <a:ext cx="0" cy="39234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65" name="Groupe 28">
                    <a:extLst>
                      <a:ext uri="{FF2B5EF4-FFF2-40B4-BE49-F238E27FC236}">
                        <a16:creationId xmlns:a16="http://schemas.microsoft.com/office/drawing/2014/main" id="{CB3EFC12-0C45-9F0A-554A-54693930FCBD}"/>
                      </a:ext>
                    </a:extLst>
                  </p:cNvPr>
                  <p:cNvGrpSpPr>
                    <a:grpSpLocks/>
                  </p:cNvGrpSpPr>
                  <p:nvPr/>
                </p:nvGrpSpPr>
                <p:grpSpPr bwMode="auto">
                  <a:xfrm>
                    <a:off x="5762632" y="501162"/>
                    <a:ext cx="1511300" cy="715506"/>
                    <a:chOff x="4067943" y="1863218"/>
                    <a:chExt cx="1512168" cy="983440"/>
                  </a:xfrm>
                </p:grpSpPr>
                <p:grpSp>
                  <p:nvGrpSpPr>
                    <p:cNvPr id="67" name="Groupe 15">
                      <a:extLst>
                        <a:ext uri="{FF2B5EF4-FFF2-40B4-BE49-F238E27FC236}">
                          <a16:creationId xmlns:a16="http://schemas.microsoft.com/office/drawing/2014/main" id="{AF5EE6CC-03E1-1BF0-FD40-02017C2FC9C7}"/>
                        </a:ext>
                      </a:extLst>
                    </p:cNvPr>
                    <p:cNvGrpSpPr>
                      <a:grpSpLocks/>
                    </p:cNvGrpSpPr>
                    <p:nvPr/>
                  </p:nvGrpSpPr>
                  <p:grpSpPr bwMode="auto">
                    <a:xfrm>
                      <a:off x="4067943" y="1863218"/>
                      <a:ext cx="1512168" cy="983440"/>
                      <a:chOff x="1763688" y="1869496"/>
                      <a:chExt cx="1512168" cy="983440"/>
                    </a:xfrm>
                  </p:grpSpPr>
                  <p:grpSp>
                    <p:nvGrpSpPr>
                      <p:cNvPr id="71" name="Groupe 16">
                        <a:extLst>
                          <a:ext uri="{FF2B5EF4-FFF2-40B4-BE49-F238E27FC236}">
                            <a16:creationId xmlns:a16="http://schemas.microsoft.com/office/drawing/2014/main" id="{11DDE035-65D7-F999-1987-EEB2D262FB40}"/>
                          </a:ext>
                        </a:extLst>
                      </p:cNvPr>
                      <p:cNvGrpSpPr>
                        <a:grpSpLocks/>
                      </p:cNvGrpSpPr>
                      <p:nvPr/>
                    </p:nvGrpSpPr>
                    <p:grpSpPr bwMode="auto">
                      <a:xfrm>
                        <a:off x="1763688" y="1869496"/>
                        <a:ext cx="1512168" cy="983440"/>
                        <a:chOff x="971600" y="429336"/>
                        <a:chExt cx="1512168" cy="983440"/>
                      </a:xfrm>
                    </p:grpSpPr>
                    <p:cxnSp>
                      <p:nvCxnSpPr>
                        <p:cNvPr id="74" name="Connecteur droit avec flèche 73">
                          <a:extLst>
                            <a:ext uri="{FF2B5EF4-FFF2-40B4-BE49-F238E27FC236}">
                              <a16:creationId xmlns:a16="http://schemas.microsoft.com/office/drawing/2014/main" id="{9C72A7EC-0B8D-09E6-254F-C4720B558A9F}"/>
                            </a:ext>
                          </a:extLst>
                        </p:cNvPr>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C03166A4-B500-C350-6BED-9552BDA10BEB}"/>
                            </a:ext>
                          </a:extLst>
                        </p:cNvPr>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73" name="Connecteur droit 72">
                        <a:extLst>
                          <a:ext uri="{FF2B5EF4-FFF2-40B4-BE49-F238E27FC236}">
                            <a16:creationId xmlns:a16="http://schemas.microsoft.com/office/drawing/2014/main" id="{1E31CA27-ED2D-90F2-FF13-DB8F087B6320}"/>
                          </a:ext>
                        </a:extLst>
                      </p:cNvPr>
                      <p:cNvCxnSpPr/>
                      <p:nvPr/>
                    </p:nvCxnSpPr>
                    <p:spPr>
                      <a:xfrm>
                        <a:off x="2843808" y="2313669"/>
                        <a:ext cx="0" cy="539267"/>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68" name="ZoneTexte 24">
                      <a:extLst>
                        <a:ext uri="{FF2B5EF4-FFF2-40B4-BE49-F238E27FC236}">
                          <a16:creationId xmlns:a16="http://schemas.microsoft.com/office/drawing/2014/main" id="{AC6F0E47-529F-859F-302F-C5E742B1A7E9}"/>
                        </a:ext>
                      </a:extLst>
                    </p:cNvPr>
                    <p:cNvSpPr txBox="1">
                      <a:spLocks noChangeArrowheads="1"/>
                    </p:cNvSpPr>
                    <p:nvPr/>
                  </p:nvSpPr>
                  <p:spPr bwMode="auto">
                    <a:xfrm>
                      <a:off x="5220072" y="2306680"/>
                      <a:ext cx="288032"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a:solidFill>
                            <a:srgbClr val="FF0000"/>
                          </a:solidFill>
                        </a:rPr>
                        <a:t>R</a:t>
                      </a:r>
                    </a:p>
                  </p:txBody>
                </p:sp>
                <p:sp>
                  <p:nvSpPr>
                    <p:cNvPr id="69" name="ZoneTexte 68">
                      <a:extLst>
                        <a:ext uri="{FF2B5EF4-FFF2-40B4-BE49-F238E27FC236}">
                          <a16:creationId xmlns:a16="http://schemas.microsoft.com/office/drawing/2014/main" id="{8E4E6147-3650-ABF7-C0C6-6BD636F97CBC}"/>
                        </a:ext>
                      </a:extLst>
                    </p:cNvPr>
                    <p:cNvSpPr txBox="1"/>
                    <p:nvPr/>
                  </p:nvSpPr>
                  <p:spPr>
                    <a:xfrm>
                      <a:off x="4693917" y="2291469"/>
                      <a:ext cx="466293" cy="408116"/>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F79646">
                              <a:lumMod val="75000"/>
                            </a:srgbClr>
                          </a:solidFill>
                          <a:latin typeface="Calibri" panose="020F0502020204030204" pitchFamily="34" charset="0"/>
                          <a:cs typeface="Arial" panose="020B0604020202020204" pitchFamily="34" charset="0"/>
                        </a:rPr>
                        <a:t>I</a:t>
                      </a:r>
                    </a:p>
                  </p:txBody>
                </p:sp>
                <p:sp>
                  <p:nvSpPr>
                    <p:cNvPr id="70" name="ZoneTexte 26">
                      <a:extLst>
                        <a:ext uri="{FF2B5EF4-FFF2-40B4-BE49-F238E27FC236}">
                          <a16:creationId xmlns:a16="http://schemas.microsoft.com/office/drawing/2014/main" id="{9642BCC0-6CE5-999F-1386-B0DE1A697AFF}"/>
                        </a:ext>
                      </a:extLst>
                    </p:cNvPr>
                    <p:cNvSpPr txBox="1">
                      <a:spLocks noChangeArrowheads="1"/>
                    </p:cNvSpPr>
                    <p:nvPr/>
                  </p:nvSpPr>
                  <p:spPr bwMode="auto">
                    <a:xfrm>
                      <a:off x="4190047" y="2300542"/>
                      <a:ext cx="220795"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00B050"/>
                          </a:solidFill>
                        </a:rPr>
                        <a:t>S</a:t>
                      </a:r>
                    </a:p>
                  </p:txBody>
                </p:sp>
              </p:grpSp>
              <p:sp>
                <p:nvSpPr>
                  <p:cNvPr id="66" name="Ellipse 65">
                    <a:extLst>
                      <a:ext uri="{FF2B5EF4-FFF2-40B4-BE49-F238E27FC236}">
                        <a16:creationId xmlns:a16="http://schemas.microsoft.com/office/drawing/2014/main" id="{62552A6C-47A6-3637-2440-864F0E9D7771}"/>
                      </a:ext>
                    </a:extLst>
                  </p:cNvPr>
                  <p:cNvSpPr/>
                  <p:nvPr/>
                </p:nvSpPr>
                <p:spPr>
                  <a:xfrm>
                    <a:off x="6471137" y="747986"/>
                    <a:ext cx="744565" cy="41437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63" name="ZoneTexte 62">
                  <a:extLst>
                    <a:ext uri="{FF2B5EF4-FFF2-40B4-BE49-F238E27FC236}">
                      <a16:creationId xmlns:a16="http://schemas.microsoft.com/office/drawing/2014/main" id="{50786ACC-F654-FBA0-F50C-E707E3EE5464}"/>
                    </a:ext>
                  </a:extLst>
                </p:cNvPr>
                <p:cNvSpPr txBox="1"/>
                <p:nvPr/>
              </p:nvSpPr>
              <p:spPr>
                <a:xfrm>
                  <a:off x="7316524" y="750944"/>
                  <a:ext cx="476389" cy="224585"/>
                </a:xfrm>
                <a:prstGeom prst="rect">
                  <a:avLst/>
                </a:prstGeom>
                <a:noFill/>
              </p:spPr>
              <p:txBody>
                <a:bodyPr wrap="square" rtlCol="0">
                  <a:spAutoFit/>
                </a:bodyPr>
                <a:lstStyle/>
                <a:p>
                  <a:r>
                    <a:rPr lang="fr-FR" sz="1467" dirty="0"/>
                    <a:t>CMI</a:t>
                  </a:r>
                </a:p>
              </p:txBody>
            </p:sp>
          </p:grpSp>
        </p:grpSp>
        <p:grpSp>
          <p:nvGrpSpPr>
            <p:cNvPr id="43" name="Groupe 42">
              <a:extLst>
                <a:ext uri="{FF2B5EF4-FFF2-40B4-BE49-F238E27FC236}">
                  <a16:creationId xmlns:a16="http://schemas.microsoft.com/office/drawing/2014/main" id="{39C5E049-87E4-F4E0-F10A-0A159C88610B}"/>
                </a:ext>
              </a:extLst>
            </p:cNvPr>
            <p:cNvGrpSpPr/>
            <p:nvPr/>
          </p:nvGrpSpPr>
          <p:grpSpPr>
            <a:xfrm>
              <a:off x="8730627" y="1902422"/>
              <a:ext cx="3303905" cy="1079049"/>
              <a:chOff x="5314985" y="166242"/>
              <a:chExt cx="2477928" cy="809287"/>
            </a:xfrm>
          </p:grpSpPr>
          <p:sp>
            <p:nvSpPr>
              <p:cNvPr id="48" name="ZoneTexte 47">
                <a:extLst>
                  <a:ext uri="{FF2B5EF4-FFF2-40B4-BE49-F238E27FC236}">
                    <a16:creationId xmlns:a16="http://schemas.microsoft.com/office/drawing/2014/main" id="{67193D0D-CC7B-844B-0264-CBEAFE1A2E0F}"/>
                  </a:ext>
                </a:extLst>
              </p:cNvPr>
              <p:cNvSpPr txBox="1">
                <a:spLocks noChangeArrowheads="1"/>
              </p:cNvSpPr>
              <p:nvPr/>
            </p:nvSpPr>
            <p:spPr bwMode="auto">
              <a:xfrm rot="16200000">
                <a:off x="5184441" y="335019"/>
                <a:ext cx="668480" cy="40739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grpSp>
            <p:nvGrpSpPr>
              <p:cNvPr id="49" name="Groupe 48">
                <a:extLst>
                  <a:ext uri="{FF2B5EF4-FFF2-40B4-BE49-F238E27FC236}">
                    <a16:creationId xmlns:a16="http://schemas.microsoft.com/office/drawing/2014/main" id="{84DA9361-4F25-E486-05A5-78E31BD46015}"/>
                  </a:ext>
                </a:extLst>
              </p:cNvPr>
              <p:cNvGrpSpPr/>
              <p:nvPr/>
            </p:nvGrpSpPr>
            <p:grpSpPr>
              <a:xfrm>
                <a:off x="5837465" y="166242"/>
                <a:ext cx="1955448" cy="809287"/>
                <a:chOff x="5837465" y="166242"/>
                <a:chExt cx="1955448" cy="809287"/>
              </a:xfrm>
            </p:grpSpPr>
            <p:grpSp>
              <p:nvGrpSpPr>
                <p:cNvPr id="50" name="Groupe 49">
                  <a:extLst>
                    <a:ext uri="{FF2B5EF4-FFF2-40B4-BE49-F238E27FC236}">
                      <a16:creationId xmlns:a16="http://schemas.microsoft.com/office/drawing/2014/main" id="{4DCD382B-9A86-565E-C4CA-02E8E89FF8D9}"/>
                    </a:ext>
                  </a:extLst>
                </p:cNvPr>
                <p:cNvGrpSpPr/>
                <p:nvPr/>
              </p:nvGrpSpPr>
              <p:grpSpPr>
                <a:xfrm>
                  <a:off x="5837465" y="166242"/>
                  <a:ext cx="1511300" cy="715507"/>
                  <a:chOff x="5762632" y="501161"/>
                  <a:chExt cx="1511300" cy="715507"/>
                </a:xfrm>
              </p:grpSpPr>
              <p:cxnSp>
                <p:nvCxnSpPr>
                  <p:cNvPr id="52" name="Connecteur droit 51">
                    <a:extLst>
                      <a:ext uri="{FF2B5EF4-FFF2-40B4-BE49-F238E27FC236}">
                        <a16:creationId xmlns:a16="http://schemas.microsoft.com/office/drawing/2014/main" id="{83FE35E4-25DD-31FD-43B4-CC211EDC3834}"/>
                      </a:ext>
                    </a:extLst>
                  </p:cNvPr>
                  <p:cNvCxnSpPr/>
                  <p:nvPr/>
                </p:nvCxnSpPr>
                <p:spPr bwMode="auto">
                  <a:xfrm>
                    <a:off x="6338696" y="824322"/>
                    <a:ext cx="0" cy="39234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53" name="Groupe 28">
                    <a:extLst>
                      <a:ext uri="{FF2B5EF4-FFF2-40B4-BE49-F238E27FC236}">
                        <a16:creationId xmlns:a16="http://schemas.microsoft.com/office/drawing/2014/main" id="{460F5DDA-14A1-31BD-EC65-0CC0AE154289}"/>
                      </a:ext>
                    </a:extLst>
                  </p:cNvPr>
                  <p:cNvGrpSpPr>
                    <a:grpSpLocks/>
                  </p:cNvGrpSpPr>
                  <p:nvPr/>
                </p:nvGrpSpPr>
                <p:grpSpPr bwMode="auto">
                  <a:xfrm>
                    <a:off x="5762632" y="501161"/>
                    <a:ext cx="1511300" cy="715506"/>
                    <a:chOff x="4067943" y="1863218"/>
                    <a:chExt cx="1512168" cy="983440"/>
                  </a:xfrm>
                </p:grpSpPr>
                <p:grpSp>
                  <p:nvGrpSpPr>
                    <p:cNvPr id="55" name="Groupe 16">
                      <a:extLst>
                        <a:ext uri="{FF2B5EF4-FFF2-40B4-BE49-F238E27FC236}">
                          <a16:creationId xmlns:a16="http://schemas.microsoft.com/office/drawing/2014/main" id="{B726CAAF-132A-C113-9ABA-71B4E093625D}"/>
                        </a:ext>
                      </a:extLst>
                    </p:cNvPr>
                    <p:cNvGrpSpPr>
                      <a:grpSpLocks/>
                    </p:cNvGrpSpPr>
                    <p:nvPr/>
                  </p:nvGrpSpPr>
                  <p:grpSpPr bwMode="auto">
                    <a:xfrm>
                      <a:off x="4067943" y="1863218"/>
                      <a:ext cx="1512168" cy="983440"/>
                      <a:chOff x="971600" y="429336"/>
                      <a:chExt cx="1512168" cy="983440"/>
                    </a:xfrm>
                  </p:grpSpPr>
                  <p:cxnSp>
                    <p:nvCxnSpPr>
                      <p:cNvPr id="58" name="Connecteur droit avec flèche 57">
                        <a:extLst>
                          <a:ext uri="{FF2B5EF4-FFF2-40B4-BE49-F238E27FC236}">
                            <a16:creationId xmlns:a16="http://schemas.microsoft.com/office/drawing/2014/main" id="{0C7B6CFA-B3EA-8949-1C4F-C359231294AD}"/>
                          </a:ext>
                        </a:extLst>
                      </p:cNvPr>
                      <p:cNvCxnSpPr/>
                      <p:nvPr/>
                    </p:nvCxnSpPr>
                    <p:spPr>
                      <a:xfrm>
                        <a:off x="971600" y="1412776"/>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F2499D86-805F-514B-7813-041D4B5E8C6F}"/>
                          </a:ext>
                        </a:extLst>
                      </p:cNvPr>
                      <p:cNvCxnSpPr/>
                      <p:nvPr/>
                    </p:nvCxnSpPr>
                    <p:spPr>
                      <a:xfrm flipV="1">
                        <a:off x="971600" y="429336"/>
                        <a:ext cx="0" cy="98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6" name="ZoneTexte 24">
                      <a:extLst>
                        <a:ext uri="{FF2B5EF4-FFF2-40B4-BE49-F238E27FC236}">
                          <a16:creationId xmlns:a16="http://schemas.microsoft.com/office/drawing/2014/main" id="{3BA901EF-1277-6431-1CA1-EFBE4431EC3A}"/>
                        </a:ext>
                      </a:extLst>
                    </p:cNvPr>
                    <p:cNvSpPr txBox="1">
                      <a:spLocks noChangeArrowheads="1"/>
                    </p:cNvSpPr>
                    <p:nvPr/>
                  </p:nvSpPr>
                  <p:spPr bwMode="auto">
                    <a:xfrm>
                      <a:off x="5229220" y="2305281"/>
                      <a:ext cx="288032" cy="4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grpSp>
              <p:sp>
                <p:nvSpPr>
                  <p:cNvPr id="54" name="Ellipse 53">
                    <a:extLst>
                      <a:ext uri="{FF2B5EF4-FFF2-40B4-BE49-F238E27FC236}">
                        <a16:creationId xmlns:a16="http://schemas.microsoft.com/office/drawing/2014/main" id="{BAA4F7BD-2E49-278B-D018-07804309D9E6}"/>
                      </a:ext>
                    </a:extLst>
                  </p:cNvPr>
                  <p:cNvSpPr/>
                  <p:nvPr/>
                </p:nvSpPr>
                <p:spPr>
                  <a:xfrm>
                    <a:off x="6902832" y="797761"/>
                    <a:ext cx="321705" cy="35296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grpSp>
            <p:sp>
              <p:nvSpPr>
                <p:cNvPr id="51" name="ZoneTexte 50">
                  <a:extLst>
                    <a:ext uri="{FF2B5EF4-FFF2-40B4-BE49-F238E27FC236}">
                      <a16:creationId xmlns:a16="http://schemas.microsoft.com/office/drawing/2014/main" id="{7AD51B73-5F5B-165A-3737-9D808F4CBB49}"/>
                    </a:ext>
                  </a:extLst>
                </p:cNvPr>
                <p:cNvSpPr txBox="1"/>
                <p:nvPr/>
              </p:nvSpPr>
              <p:spPr>
                <a:xfrm>
                  <a:off x="7316524" y="750944"/>
                  <a:ext cx="476389" cy="224585"/>
                </a:xfrm>
                <a:prstGeom prst="rect">
                  <a:avLst/>
                </a:prstGeom>
                <a:noFill/>
              </p:spPr>
              <p:txBody>
                <a:bodyPr wrap="square" rtlCol="0">
                  <a:spAutoFit/>
                </a:bodyPr>
                <a:lstStyle/>
                <a:p>
                  <a:r>
                    <a:rPr lang="fr-FR" sz="1467" dirty="0"/>
                    <a:t>CMI</a:t>
                  </a:r>
                </a:p>
              </p:txBody>
            </p:sp>
          </p:grpSp>
        </p:grpSp>
        <p:grpSp>
          <p:nvGrpSpPr>
            <p:cNvPr id="44" name="Groupe 43">
              <a:extLst>
                <a:ext uri="{FF2B5EF4-FFF2-40B4-BE49-F238E27FC236}">
                  <a16:creationId xmlns:a16="http://schemas.microsoft.com/office/drawing/2014/main" id="{5387EF60-E5D7-127A-FC84-24650924CC0E}"/>
                </a:ext>
              </a:extLst>
            </p:cNvPr>
            <p:cNvGrpSpPr/>
            <p:nvPr/>
          </p:nvGrpSpPr>
          <p:grpSpPr>
            <a:xfrm>
              <a:off x="8766419" y="273459"/>
              <a:ext cx="1668380" cy="422005"/>
              <a:chOff x="8971547" y="68833"/>
              <a:chExt cx="1251285" cy="316504"/>
            </a:xfrm>
            <a:noFill/>
          </p:grpSpPr>
          <p:sp>
            <p:nvSpPr>
              <p:cNvPr id="45" name="Ellipse 44">
                <a:extLst>
                  <a:ext uri="{FF2B5EF4-FFF2-40B4-BE49-F238E27FC236}">
                    <a16:creationId xmlns:a16="http://schemas.microsoft.com/office/drawing/2014/main" id="{637E03C2-F112-2F9D-7B1B-BE9081173F4A}"/>
                  </a:ext>
                </a:extLst>
              </p:cNvPr>
              <p:cNvSpPr/>
              <p:nvPr/>
            </p:nvSpPr>
            <p:spPr>
              <a:xfrm>
                <a:off x="89715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46" name="Ellipse 45">
                <a:extLst>
                  <a:ext uri="{FF2B5EF4-FFF2-40B4-BE49-F238E27FC236}">
                    <a16:creationId xmlns:a16="http://schemas.microsoft.com/office/drawing/2014/main" id="{0B92120C-42FF-3215-5C39-6ACDA7A45DED}"/>
                  </a:ext>
                </a:extLst>
              </p:cNvPr>
              <p:cNvSpPr/>
              <p:nvPr/>
            </p:nvSpPr>
            <p:spPr>
              <a:xfrm>
                <a:off x="9428747"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47" name="Ellipse 46">
                <a:extLst>
                  <a:ext uri="{FF2B5EF4-FFF2-40B4-BE49-F238E27FC236}">
                    <a16:creationId xmlns:a16="http://schemas.microsoft.com/office/drawing/2014/main" id="{829C2E88-0368-3F09-A6C0-0D8018F828FE}"/>
                  </a:ext>
                </a:extLst>
              </p:cNvPr>
              <p:cNvSpPr/>
              <p:nvPr/>
            </p:nvSpPr>
            <p:spPr>
              <a:xfrm>
                <a:off x="9885948" y="68833"/>
                <a:ext cx="336884" cy="316504"/>
              </a:xfrm>
              <a:prstGeom prst="ellipse">
                <a:avLst/>
              </a:prstGeom>
              <a:grp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grpSp>
      <p:cxnSp>
        <p:nvCxnSpPr>
          <p:cNvPr id="107" name="Connecteur droit 106">
            <a:extLst>
              <a:ext uri="{FF2B5EF4-FFF2-40B4-BE49-F238E27FC236}">
                <a16:creationId xmlns:a16="http://schemas.microsoft.com/office/drawing/2014/main" id="{C1570D94-B0E6-D41A-D06E-7E452BAAB131}"/>
              </a:ext>
            </a:extLst>
          </p:cNvPr>
          <p:cNvCxnSpPr/>
          <p:nvPr/>
        </p:nvCxnSpPr>
        <p:spPr bwMode="auto">
          <a:xfrm>
            <a:off x="10278793" y="4407577"/>
            <a:ext cx="0" cy="555715"/>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108" name="ZoneTexte 26">
            <a:extLst>
              <a:ext uri="{FF2B5EF4-FFF2-40B4-BE49-F238E27FC236}">
                <a16:creationId xmlns:a16="http://schemas.microsoft.com/office/drawing/2014/main" id="{C00C7E05-70A2-777D-C7FA-CE1C5675FF9C}"/>
              </a:ext>
            </a:extLst>
          </p:cNvPr>
          <p:cNvSpPr txBox="1">
            <a:spLocks noChangeArrowheads="1"/>
          </p:cNvSpPr>
          <p:nvPr/>
        </p:nvSpPr>
        <p:spPr bwMode="auto">
          <a:xfrm>
            <a:off x="9605860" y="4407578"/>
            <a:ext cx="641832"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2133" b="1" dirty="0">
                <a:solidFill>
                  <a:srgbClr val="00B050"/>
                </a:solidFill>
              </a:rPr>
              <a:t>SFP</a:t>
            </a:r>
          </a:p>
        </p:txBody>
      </p:sp>
      <p:sp>
        <p:nvSpPr>
          <p:cNvPr id="109" name="ZoneTexte 26">
            <a:extLst>
              <a:ext uri="{FF2B5EF4-FFF2-40B4-BE49-F238E27FC236}">
                <a16:creationId xmlns:a16="http://schemas.microsoft.com/office/drawing/2014/main" id="{0FA3CDE3-9A78-4294-FA08-E6CF4A73EC51}"/>
              </a:ext>
            </a:extLst>
          </p:cNvPr>
          <p:cNvSpPr txBox="1">
            <a:spLocks noChangeArrowheads="1"/>
          </p:cNvSpPr>
          <p:nvPr/>
        </p:nvSpPr>
        <p:spPr bwMode="auto">
          <a:xfrm>
            <a:off x="8976828" y="4402693"/>
            <a:ext cx="294592"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00B050"/>
                </a:solidFill>
              </a:rPr>
              <a:t>S</a:t>
            </a:r>
          </a:p>
        </p:txBody>
      </p:sp>
      <p:sp>
        <p:nvSpPr>
          <p:cNvPr id="110" name="Rectangle à coins arrondis 105">
            <a:extLst>
              <a:ext uri="{FF2B5EF4-FFF2-40B4-BE49-F238E27FC236}">
                <a16:creationId xmlns:a16="http://schemas.microsoft.com/office/drawing/2014/main" id="{1CC2309D-64A6-61DC-92FA-CFA796510BB0}"/>
              </a:ext>
            </a:extLst>
          </p:cNvPr>
          <p:cNvSpPr/>
          <p:nvPr/>
        </p:nvSpPr>
        <p:spPr>
          <a:xfrm>
            <a:off x="290524" y="5157521"/>
            <a:ext cx="4651187" cy="943800"/>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Impact épidémiologique </a:t>
            </a:r>
          </a:p>
          <a:p>
            <a:pPr algn="ctr"/>
            <a:r>
              <a:rPr lang="fr-FR" sz="1467" dirty="0">
                <a:latin typeface="Raleway" panose="020B0003030101060003" pitchFamily="34" charset="0"/>
                <a:sym typeface="Wingdings" panose="05000000000000000000" pitchFamily="2" charset="2"/>
              </a:rPr>
              <a:t></a:t>
            </a:r>
            <a:r>
              <a:rPr lang="fr-FR" sz="1467" dirty="0">
                <a:latin typeface="Raleway" panose="020B0003030101060003" pitchFamily="34" charset="0"/>
              </a:rPr>
              <a:t> Diminution des pourcentages de résistance</a:t>
            </a:r>
          </a:p>
          <a:p>
            <a:pPr algn="ctr"/>
            <a:r>
              <a:rPr lang="fr-FR" sz="1467" dirty="0">
                <a:latin typeface="Raleway" panose="020B0003030101060003" pitchFamily="34" charset="0"/>
                <a:sym typeface="Wingdings" panose="05000000000000000000" pitchFamily="2" charset="2"/>
              </a:rPr>
              <a:t> Ex : </a:t>
            </a:r>
            <a:r>
              <a:rPr lang="fr-FR" sz="1467" i="1" dirty="0">
                <a:latin typeface="Raleway" panose="020B0003030101060003" pitchFamily="34" charset="0"/>
                <a:sym typeface="Wingdings" panose="05000000000000000000" pitchFamily="2" charset="2"/>
              </a:rPr>
              <a:t>Pseudomonas </a:t>
            </a:r>
            <a:r>
              <a:rPr lang="fr-FR" sz="1467" i="1" dirty="0" err="1">
                <a:latin typeface="Raleway" panose="020B0003030101060003" pitchFamily="34" charset="0"/>
                <a:sym typeface="Wingdings" panose="05000000000000000000" pitchFamily="2" charset="2"/>
              </a:rPr>
              <a:t>aeruginosa</a:t>
            </a:r>
            <a:r>
              <a:rPr lang="fr-FR" sz="1467" i="1" dirty="0">
                <a:latin typeface="Raleway" panose="020B0003030101060003" pitchFamily="34" charset="0"/>
                <a:sym typeface="Wingdings" panose="05000000000000000000" pitchFamily="2" charset="2"/>
              </a:rPr>
              <a:t> </a:t>
            </a:r>
            <a:r>
              <a:rPr lang="fr-FR" sz="1467" dirty="0">
                <a:latin typeface="Raleway" panose="020B0003030101060003" pitchFamily="34" charset="0"/>
                <a:sym typeface="Wingdings" panose="05000000000000000000" pitchFamily="2" charset="2"/>
              </a:rPr>
              <a:t>et amikacine</a:t>
            </a:r>
          </a:p>
        </p:txBody>
      </p:sp>
      <p:sp>
        <p:nvSpPr>
          <p:cNvPr id="151" name="Rectangle à coins arrondis 105">
            <a:extLst>
              <a:ext uri="{FF2B5EF4-FFF2-40B4-BE49-F238E27FC236}">
                <a16:creationId xmlns:a16="http://schemas.microsoft.com/office/drawing/2014/main" id="{D1F16C0C-51B9-08A4-448D-EBBA2CA5A543}"/>
              </a:ext>
            </a:extLst>
          </p:cNvPr>
          <p:cNvSpPr/>
          <p:nvPr/>
        </p:nvSpPr>
        <p:spPr>
          <a:xfrm>
            <a:off x="7250289" y="5157521"/>
            <a:ext cx="4651187" cy="943800"/>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Impact épidémiologique et thérapeutique</a:t>
            </a:r>
          </a:p>
          <a:p>
            <a:pPr algn="ctr"/>
            <a:r>
              <a:rPr lang="fr-FR" sz="1467" dirty="0">
                <a:latin typeface="Raleway" panose="020B0003030101060003" pitchFamily="34" charset="0"/>
                <a:sym typeface="Wingdings" panose="05000000000000000000" pitchFamily="2" charset="2"/>
              </a:rPr>
              <a:t>Ex : </a:t>
            </a:r>
            <a:r>
              <a:rPr lang="fr-FR" sz="1467" i="1" dirty="0" err="1">
                <a:latin typeface="Raleway" panose="020B0003030101060003" pitchFamily="34" charset="0"/>
                <a:sym typeface="Wingdings" panose="05000000000000000000" pitchFamily="2" charset="2"/>
              </a:rPr>
              <a:t>Enterobacterales</a:t>
            </a:r>
            <a:r>
              <a:rPr lang="fr-FR" sz="1467" dirty="0">
                <a:latin typeface="Raleway" panose="020B0003030101060003" pitchFamily="34" charset="0"/>
                <a:sym typeface="Wingdings" panose="05000000000000000000" pitchFamily="2" charset="2"/>
              </a:rPr>
              <a:t> et </a:t>
            </a:r>
            <a:r>
              <a:rPr lang="fr-FR" sz="1467" dirty="0" err="1">
                <a:latin typeface="Raleway" panose="020B0003030101060003" pitchFamily="34" charset="0"/>
                <a:sym typeface="Wingdings" panose="05000000000000000000" pitchFamily="2" charset="2"/>
              </a:rPr>
              <a:t>céfotaxime</a:t>
            </a:r>
            <a:r>
              <a:rPr lang="fr-FR" sz="1467" dirty="0">
                <a:latin typeface="Raleway" panose="020B0003030101060003" pitchFamily="34" charset="0"/>
                <a:sym typeface="Wingdings" panose="05000000000000000000" pitchFamily="2" charset="2"/>
              </a:rPr>
              <a:t>, </a:t>
            </a:r>
            <a:r>
              <a:rPr lang="fr-FR" sz="1467" dirty="0" err="1">
                <a:latin typeface="Raleway" panose="020B0003030101060003" pitchFamily="34" charset="0"/>
                <a:sym typeface="Wingdings" panose="05000000000000000000" pitchFamily="2" charset="2"/>
              </a:rPr>
              <a:t>ceftazidime</a:t>
            </a:r>
            <a:r>
              <a:rPr lang="fr-FR" sz="1467" dirty="0">
                <a:latin typeface="Raleway" panose="020B0003030101060003" pitchFamily="34" charset="0"/>
                <a:sym typeface="Wingdings" panose="05000000000000000000" pitchFamily="2" charset="2"/>
              </a:rPr>
              <a:t>, ceftriaxone, céfépime</a:t>
            </a:r>
            <a:endParaRPr lang="fr-FR" sz="1467" dirty="0">
              <a:latin typeface="Raleway" panose="020B0003030101060003" pitchFamily="34" charset="0"/>
            </a:endParaRPr>
          </a:p>
        </p:txBody>
      </p:sp>
      <p:sp>
        <p:nvSpPr>
          <p:cNvPr id="76" name="Titre 1">
            <a:extLst>
              <a:ext uri="{FF2B5EF4-FFF2-40B4-BE49-F238E27FC236}">
                <a16:creationId xmlns:a16="http://schemas.microsoft.com/office/drawing/2014/main" id="{E5E4C8B7-8957-211D-448D-CCDE56BD7042}"/>
              </a:ext>
            </a:extLst>
          </p:cNvPr>
          <p:cNvSpPr>
            <a:spLocks noGrp="1"/>
          </p:cNvSpPr>
          <p:nvPr>
            <p:ph type="ctrTitle"/>
          </p:nvPr>
        </p:nvSpPr>
        <p:spPr>
          <a:xfrm>
            <a:off x="1373509" y="491373"/>
            <a:ext cx="9294491" cy="806996"/>
          </a:xfrm>
        </p:spPr>
        <p:txBody>
          <a:bodyPr>
            <a:normAutofit/>
          </a:bodyPr>
          <a:lstStyle/>
          <a:p>
            <a:r>
              <a:rPr lang="fr-FR" dirty="0"/>
              <a:t>IMPACT SUR LES DONNÉES</a:t>
            </a:r>
          </a:p>
        </p:txBody>
      </p:sp>
      <p:pic>
        <p:nvPicPr>
          <p:cNvPr id="2" name="Image 1">
            <a:extLst>
              <a:ext uri="{FF2B5EF4-FFF2-40B4-BE49-F238E27FC236}">
                <a16:creationId xmlns:a16="http://schemas.microsoft.com/office/drawing/2014/main" id="{4648072F-CA6B-6B40-A87D-5A054027E444}"/>
              </a:ext>
            </a:extLst>
          </p:cNvPr>
          <p:cNvPicPr>
            <a:picLocks noChangeAspect="1"/>
          </p:cNvPicPr>
          <p:nvPr/>
        </p:nvPicPr>
        <p:blipFill>
          <a:blip r:embed="rId3"/>
          <a:stretch>
            <a:fillRect/>
          </a:stretch>
        </p:blipFill>
        <p:spPr>
          <a:xfrm>
            <a:off x="535693" y="1375901"/>
            <a:ext cx="10537717" cy="679146"/>
          </a:xfrm>
          <a:prstGeom prst="rect">
            <a:avLst/>
          </a:prstGeom>
        </p:spPr>
      </p:pic>
    </p:spTree>
    <p:extLst>
      <p:ext uri="{BB962C8B-B14F-4D97-AF65-F5344CB8AC3E}">
        <p14:creationId xmlns:p14="http://schemas.microsoft.com/office/powerpoint/2010/main" val="77933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à coins arrondis 105"/>
          <p:cNvSpPr/>
          <p:nvPr/>
        </p:nvSpPr>
        <p:spPr>
          <a:xfrm>
            <a:off x="2092823" y="5141367"/>
            <a:ext cx="7770500" cy="964504"/>
          </a:xfrm>
          <a:prstGeom prst="roundRect">
            <a:avLst/>
          </a:prstGeom>
          <a:solidFill>
            <a:srgbClr val="956654"/>
          </a:solidFill>
          <a:ln>
            <a:solidFill>
              <a:srgbClr val="956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7" b="1" u="sng" dirty="0">
                <a:latin typeface="Raleway" panose="020B0003030101060003" pitchFamily="34" charset="0"/>
              </a:rPr>
              <a:t>Impact épidémiologique et analytique</a:t>
            </a:r>
          </a:p>
          <a:p>
            <a:pPr algn="ctr"/>
            <a:r>
              <a:rPr lang="fr-FR" sz="1467" dirty="0">
                <a:latin typeface="Raleway" panose="020B0003030101060003" pitchFamily="34" charset="0"/>
                <a:sym typeface="Wingdings" panose="05000000000000000000" pitchFamily="2" charset="2"/>
              </a:rPr>
              <a:t></a:t>
            </a:r>
            <a:r>
              <a:rPr lang="fr-FR" sz="1467" dirty="0">
                <a:latin typeface="Raleway" panose="020B0003030101060003" pitchFamily="34" charset="0"/>
              </a:rPr>
              <a:t> Diminution des pourcentages de résistance et zone grise sans interprétation</a:t>
            </a:r>
          </a:p>
          <a:p>
            <a:pPr algn="ctr"/>
            <a:r>
              <a:rPr lang="fr-FR" sz="1467" dirty="0">
                <a:latin typeface="Raleway" panose="020B0003030101060003" pitchFamily="34" charset="0"/>
                <a:sym typeface="Wingdings" panose="05000000000000000000" pitchFamily="2" charset="2"/>
              </a:rPr>
              <a:t> Ex : </a:t>
            </a:r>
            <a:r>
              <a:rPr lang="fr-FR" sz="1467" i="1" dirty="0" err="1">
                <a:latin typeface="Raleway" panose="020B0003030101060003" pitchFamily="34" charset="0"/>
                <a:sym typeface="Wingdings" panose="05000000000000000000" pitchFamily="2" charset="2"/>
              </a:rPr>
              <a:t>Enterobacterales</a:t>
            </a:r>
            <a:r>
              <a:rPr lang="fr-FR" sz="1467" i="1" dirty="0">
                <a:latin typeface="Raleway" panose="020B0003030101060003" pitchFamily="34" charset="0"/>
                <a:sym typeface="Wingdings" panose="05000000000000000000" pitchFamily="2" charset="2"/>
              </a:rPr>
              <a:t> </a:t>
            </a:r>
            <a:r>
              <a:rPr lang="fr-FR" sz="1467" dirty="0">
                <a:latin typeface="Raleway" panose="020B0003030101060003" pitchFamily="34" charset="0"/>
                <a:sym typeface="Wingdings" panose="05000000000000000000" pitchFamily="2" charset="2"/>
              </a:rPr>
              <a:t>et </a:t>
            </a:r>
            <a:r>
              <a:rPr lang="fr-FR" sz="1467" dirty="0" err="1">
                <a:latin typeface="Raleway" panose="020B0003030101060003" pitchFamily="34" charset="0"/>
                <a:sym typeface="Wingdings" panose="05000000000000000000" pitchFamily="2" charset="2"/>
              </a:rPr>
              <a:t>pipéracilline-tazobactam</a:t>
            </a:r>
            <a:r>
              <a:rPr lang="fr-FR" sz="1467" dirty="0">
                <a:latin typeface="Raleway" panose="020B0003030101060003" pitchFamily="34" charset="0"/>
                <a:sym typeface="Wingdings" panose="05000000000000000000" pitchFamily="2" charset="2"/>
              </a:rPr>
              <a:t> ou ciprofloxacine</a:t>
            </a:r>
            <a:endParaRPr lang="fr-FR" sz="1467" dirty="0">
              <a:latin typeface="Raleway" panose="020B0003030101060003" pitchFamily="34" charset="0"/>
            </a:endParaRPr>
          </a:p>
        </p:txBody>
      </p:sp>
      <p:sp>
        <p:nvSpPr>
          <p:cNvPr id="9" name="Espace réservé du pied de page 8">
            <a:extLst>
              <a:ext uri="{FF2B5EF4-FFF2-40B4-BE49-F238E27FC236}">
                <a16:creationId xmlns:a16="http://schemas.microsoft.com/office/drawing/2014/main" id="{8657D7C6-32C8-4C58-E0CF-51F8D8BFA1FB}"/>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
        <p:nvSpPr>
          <p:cNvPr id="25" name="ZoneTexte 24">
            <a:extLst>
              <a:ext uri="{FF2B5EF4-FFF2-40B4-BE49-F238E27FC236}">
                <a16:creationId xmlns:a16="http://schemas.microsoft.com/office/drawing/2014/main" id="{5E3472A8-052D-318B-BFA6-D95580BC7288}"/>
              </a:ext>
            </a:extLst>
          </p:cNvPr>
          <p:cNvSpPr txBox="1"/>
          <p:nvPr/>
        </p:nvSpPr>
        <p:spPr>
          <a:xfrm>
            <a:off x="7098078" y="4581341"/>
            <a:ext cx="612945" cy="318100"/>
          </a:xfrm>
          <a:prstGeom prst="rect">
            <a:avLst/>
          </a:prstGeom>
          <a:noFill/>
        </p:spPr>
        <p:txBody>
          <a:bodyPr wrap="square" rtlCol="0">
            <a:spAutoFit/>
          </a:bodyPr>
          <a:lstStyle/>
          <a:p>
            <a:r>
              <a:rPr lang="fr-FR" sz="1467" dirty="0"/>
              <a:t>CMI</a:t>
            </a:r>
          </a:p>
        </p:txBody>
      </p:sp>
      <p:grpSp>
        <p:nvGrpSpPr>
          <p:cNvPr id="42" name="Groupe 41">
            <a:extLst>
              <a:ext uri="{FF2B5EF4-FFF2-40B4-BE49-F238E27FC236}">
                <a16:creationId xmlns:a16="http://schemas.microsoft.com/office/drawing/2014/main" id="{5D6FAF6B-E004-C724-7684-2AADE78849CE}"/>
              </a:ext>
            </a:extLst>
          </p:cNvPr>
          <p:cNvGrpSpPr/>
          <p:nvPr/>
        </p:nvGrpSpPr>
        <p:grpSpPr>
          <a:xfrm>
            <a:off x="4343240" y="2260988"/>
            <a:ext cx="1853729" cy="435337"/>
            <a:chOff x="6405797" y="1694444"/>
            <a:chExt cx="1390297" cy="326503"/>
          </a:xfrm>
        </p:grpSpPr>
        <p:sp>
          <p:nvSpPr>
            <p:cNvPr id="43" name="Ellipse 42">
              <a:extLst>
                <a:ext uri="{FF2B5EF4-FFF2-40B4-BE49-F238E27FC236}">
                  <a16:creationId xmlns:a16="http://schemas.microsoft.com/office/drawing/2014/main" id="{B47A9173-58BC-9B7D-590D-0B195A32CC4C}"/>
                </a:ext>
              </a:extLst>
            </p:cNvPr>
            <p:cNvSpPr/>
            <p:nvPr/>
          </p:nvSpPr>
          <p:spPr>
            <a:xfrm>
              <a:off x="6405797" y="1694444"/>
              <a:ext cx="374310" cy="326503"/>
            </a:xfrm>
            <a:prstGeom prst="ellipse">
              <a:avLst/>
            </a:prstGeom>
            <a:solidFill>
              <a:srgbClr val="F0C2DC"/>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E</a:t>
              </a:r>
            </a:p>
          </p:txBody>
        </p:sp>
        <p:sp>
          <p:nvSpPr>
            <p:cNvPr id="44" name="Ellipse 43">
              <a:extLst>
                <a:ext uri="{FF2B5EF4-FFF2-40B4-BE49-F238E27FC236}">
                  <a16:creationId xmlns:a16="http://schemas.microsoft.com/office/drawing/2014/main" id="{3F8E6631-A71D-DF3B-3267-541ED1F0FF32}"/>
                </a:ext>
              </a:extLst>
            </p:cNvPr>
            <p:cNvSpPr/>
            <p:nvPr/>
          </p:nvSpPr>
          <p:spPr>
            <a:xfrm>
              <a:off x="6913790" y="1694444"/>
              <a:ext cx="374310" cy="326503"/>
            </a:xfrm>
            <a:prstGeom prst="ellipse">
              <a:avLst/>
            </a:prstGeom>
            <a:solidFill>
              <a:srgbClr val="F0C2DC"/>
            </a:solid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A</a:t>
              </a:r>
            </a:p>
          </p:txBody>
        </p:sp>
        <p:sp>
          <p:nvSpPr>
            <p:cNvPr id="45" name="Ellipse 44">
              <a:extLst>
                <a:ext uri="{FF2B5EF4-FFF2-40B4-BE49-F238E27FC236}">
                  <a16:creationId xmlns:a16="http://schemas.microsoft.com/office/drawing/2014/main" id="{90A66AC0-A3E8-0B5D-D4E4-DC4F87955FDE}"/>
                </a:ext>
              </a:extLst>
            </p:cNvPr>
            <p:cNvSpPr/>
            <p:nvPr/>
          </p:nvSpPr>
          <p:spPr>
            <a:xfrm>
              <a:off x="7421784" y="1694444"/>
              <a:ext cx="374310" cy="326503"/>
            </a:xfrm>
            <a:prstGeom prst="ellipse">
              <a:avLst/>
            </a:prstGeom>
            <a:noFill/>
            <a:ln w="25400" cap="flat" cmpd="sng" algn="ctr">
              <a:solidFill>
                <a:srgbClr val="C00000"/>
              </a:solidFill>
              <a:prstDash val="solid"/>
            </a:ln>
            <a:effectLst/>
          </p:spPr>
          <p:txBody>
            <a:bodyPr rtlCol="0" anchor="ctr"/>
            <a:lstStyle/>
            <a:p>
              <a:pPr algn="ctr" defTabSz="1219140">
                <a:defRPr/>
              </a:pPr>
              <a:r>
                <a:rPr lang="fr-FR" sz="2400" kern="0" dirty="0">
                  <a:solidFill>
                    <a:prstClr val="black"/>
                  </a:solidFill>
                  <a:latin typeface="Calibri"/>
                </a:rPr>
                <a:t>T</a:t>
              </a:r>
            </a:p>
          </p:txBody>
        </p:sp>
      </p:grpSp>
      <p:grpSp>
        <p:nvGrpSpPr>
          <p:cNvPr id="47" name="Groupe 46">
            <a:extLst>
              <a:ext uri="{FF2B5EF4-FFF2-40B4-BE49-F238E27FC236}">
                <a16:creationId xmlns:a16="http://schemas.microsoft.com/office/drawing/2014/main" id="{8F96D1D8-2E2C-0239-371D-452FA1540226}"/>
              </a:ext>
            </a:extLst>
          </p:cNvPr>
          <p:cNvGrpSpPr/>
          <p:nvPr/>
        </p:nvGrpSpPr>
        <p:grpSpPr>
          <a:xfrm>
            <a:off x="4500158" y="2765028"/>
            <a:ext cx="3205337" cy="2028604"/>
            <a:chOff x="900141" y="2075274"/>
            <a:chExt cx="2404003" cy="1521453"/>
          </a:xfrm>
        </p:grpSpPr>
        <p:sp>
          <p:nvSpPr>
            <p:cNvPr id="48" name="ZoneTexte 47">
              <a:extLst>
                <a:ext uri="{FF2B5EF4-FFF2-40B4-BE49-F238E27FC236}">
                  <a16:creationId xmlns:a16="http://schemas.microsoft.com/office/drawing/2014/main" id="{2C13D5A4-B1A7-6253-1776-9FA9C0F492D8}"/>
                </a:ext>
              </a:extLst>
            </p:cNvPr>
            <p:cNvSpPr txBox="1">
              <a:spLocks noChangeArrowheads="1"/>
            </p:cNvSpPr>
            <p:nvPr/>
          </p:nvSpPr>
          <p:spPr bwMode="auto">
            <a:xfrm rot="16200000">
              <a:off x="771523" y="3051460"/>
              <a:ext cx="665136" cy="4079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2020</a:t>
              </a:r>
            </a:p>
          </p:txBody>
        </p:sp>
        <p:cxnSp>
          <p:nvCxnSpPr>
            <p:cNvPr id="49" name="Connecteur droit avec flèche 48">
              <a:extLst>
                <a:ext uri="{FF2B5EF4-FFF2-40B4-BE49-F238E27FC236}">
                  <a16:creationId xmlns:a16="http://schemas.microsoft.com/office/drawing/2014/main" id="{D19BF739-579B-E118-A87C-D34C23D40AFA}"/>
                </a:ext>
              </a:extLst>
            </p:cNvPr>
            <p:cNvCxnSpPr/>
            <p:nvPr/>
          </p:nvCxnSpPr>
          <p:spPr bwMode="auto">
            <a:xfrm>
              <a:off x="1417164" y="2787200"/>
              <a:ext cx="14583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385DE311-88C0-A78C-AC74-6DD446FE1474}"/>
                </a:ext>
              </a:extLst>
            </p:cNvPr>
            <p:cNvCxnSpPr/>
            <p:nvPr/>
          </p:nvCxnSpPr>
          <p:spPr bwMode="auto">
            <a:xfrm>
              <a:off x="2458866" y="2396817"/>
              <a:ext cx="0" cy="390383"/>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51" name="ZoneTexte 26">
              <a:extLst>
                <a:ext uri="{FF2B5EF4-FFF2-40B4-BE49-F238E27FC236}">
                  <a16:creationId xmlns:a16="http://schemas.microsoft.com/office/drawing/2014/main" id="{B1ECFA69-4392-7B07-60EC-7328EABCA39F}"/>
                </a:ext>
              </a:extLst>
            </p:cNvPr>
            <p:cNvSpPr txBox="1">
              <a:spLocks noChangeArrowheads="1"/>
            </p:cNvSpPr>
            <p:nvPr/>
          </p:nvSpPr>
          <p:spPr bwMode="auto">
            <a:xfrm>
              <a:off x="1484419" y="2391859"/>
              <a:ext cx="212942"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chemeClr val="accent6"/>
                  </a:solidFill>
                </a:rPr>
                <a:t>S</a:t>
              </a:r>
            </a:p>
          </p:txBody>
        </p:sp>
        <p:sp>
          <p:nvSpPr>
            <p:cNvPr id="52" name="Ellipse 51">
              <a:extLst>
                <a:ext uri="{FF2B5EF4-FFF2-40B4-BE49-F238E27FC236}">
                  <a16:creationId xmlns:a16="http://schemas.microsoft.com/office/drawing/2014/main" id="{FC210C89-0D1F-2E24-ABA0-9AAD43222451}"/>
                </a:ext>
              </a:extLst>
            </p:cNvPr>
            <p:cNvSpPr/>
            <p:nvPr/>
          </p:nvSpPr>
          <p:spPr>
            <a:xfrm>
              <a:off x="1900741" y="2373016"/>
              <a:ext cx="918615" cy="36014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sp>
          <p:nvSpPr>
            <p:cNvPr id="53" name="ZoneTexte 52">
              <a:extLst>
                <a:ext uri="{FF2B5EF4-FFF2-40B4-BE49-F238E27FC236}">
                  <a16:creationId xmlns:a16="http://schemas.microsoft.com/office/drawing/2014/main" id="{76DDFBE6-7513-3086-60B4-23DBEACC6CC6}"/>
                </a:ext>
              </a:extLst>
            </p:cNvPr>
            <p:cNvSpPr txBox="1"/>
            <p:nvPr/>
          </p:nvSpPr>
          <p:spPr>
            <a:xfrm>
              <a:off x="2844435" y="2657050"/>
              <a:ext cx="459709" cy="238575"/>
            </a:xfrm>
            <a:prstGeom prst="rect">
              <a:avLst/>
            </a:prstGeom>
            <a:noFill/>
          </p:spPr>
          <p:txBody>
            <a:bodyPr wrap="square" rtlCol="0">
              <a:spAutoFit/>
            </a:bodyPr>
            <a:lstStyle/>
            <a:p>
              <a:r>
                <a:rPr lang="fr-FR" sz="1467" dirty="0"/>
                <a:t>CMI</a:t>
              </a:r>
            </a:p>
          </p:txBody>
        </p:sp>
        <p:cxnSp>
          <p:nvCxnSpPr>
            <p:cNvPr id="54" name="Connecteur droit avec flèche 53">
              <a:extLst>
                <a:ext uri="{FF2B5EF4-FFF2-40B4-BE49-F238E27FC236}">
                  <a16:creationId xmlns:a16="http://schemas.microsoft.com/office/drawing/2014/main" id="{E7B133D0-91F4-E537-2F5A-48C7A46686AE}"/>
                </a:ext>
              </a:extLst>
            </p:cNvPr>
            <p:cNvCxnSpPr/>
            <p:nvPr/>
          </p:nvCxnSpPr>
          <p:spPr bwMode="auto">
            <a:xfrm>
              <a:off x="1411712" y="3596727"/>
              <a:ext cx="14583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3DCE9751-B14B-7D15-2010-AC67BAC600EB}"/>
                </a:ext>
              </a:extLst>
            </p:cNvPr>
            <p:cNvCxnSpPr/>
            <p:nvPr/>
          </p:nvCxnSpPr>
          <p:spPr bwMode="auto">
            <a:xfrm flipV="1">
              <a:off x="1411712" y="2884801"/>
              <a:ext cx="0" cy="711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630CB1A2-B979-6469-F71D-DEB352B516C2}"/>
                </a:ext>
              </a:extLst>
            </p:cNvPr>
            <p:cNvCxnSpPr/>
            <p:nvPr/>
          </p:nvCxnSpPr>
          <p:spPr bwMode="auto">
            <a:xfrm>
              <a:off x="2453414" y="3206344"/>
              <a:ext cx="0" cy="390383"/>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57" name="Ellipse 56">
              <a:extLst>
                <a:ext uri="{FF2B5EF4-FFF2-40B4-BE49-F238E27FC236}">
                  <a16:creationId xmlns:a16="http://schemas.microsoft.com/office/drawing/2014/main" id="{8F0C6B07-4699-0057-49FC-731CFCC2E652}"/>
                </a:ext>
              </a:extLst>
            </p:cNvPr>
            <p:cNvSpPr/>
            <p:nvPr/>
          </p:nvSpPr>
          <p:spPr>
            <a:xfrm>
              <a:off x="2503463" y="3191488"/>
              <a:ext cx="310441" cy="351202"/>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fr-FR" sz="2400">
                <a:solidFill>
                  <a:prstClr val="black"/>
                </a:solidFill>
                <a:latin typeface="Calibri"/>
              </a:endParaRPr>
            </a:p>
          </p:txBody>
        </p:sp>
        <p:sp>
          <p:nvSpPr>
            <p:cNvPr id="58" name="ZoneTexte 57">
              <a:extLst>
                <a:ext uri="{FF2B5EF4-FFF2-40B4-BE49-F238E27FC236}">
                  <a16:creationId xmlns:a16="http://schemas.microsoft.com/office/drawing/2014/main" id="{FBAA5924-33BF-4555-A48E-E60A62CDC717}"/>
                </a:ext>
              </a:extLst>
            </p:cNvPr>
            <p:cNvSpPr txBox="1"/>
            <p:nvPr/>
          </p:nvSpPr>
          <p:spPr bwMode="auto">
            <a:xfrm>
              <a:off x="1855971" y="2384418"/>
              <a:ext cx="440663" cy="315423"/>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F79646">
                      <a:lumMod val="75000"/>
                    </a:srgbClr>
                  </a:solidFill>
                  <a:latin typeface="Calibri" panose="020F0502020204030204" pitchFamily="34" charset="0"/>
                  <a:cs typeface="Arial" panose="020B0604020202020204" pitchFamily="34" charset="0"/>
                </a:rPr>
                <a:t>I</a:t>
              </a:r>
            </a:p>
          </p:txBody>
        </p:sp>
        <p:sp>
          <p:nvSpPr>
            <p:cNvPr id="59" name="ZoneTexte 24">
              <a:extLst>
                <a:ext uri="{FF2B5EF4-FFF2-40B4-BE49-F238E27FC236}">
                  <a16:creationId xmlns:a16="http://schemas.microsoft.com/office/drawing/2014/main" id="{51FE752A-4269-DEAC-08AD-0CCC2C52A363}"/>
                </a:ext>
              </a:extLst>
            </p:cNvPr>
            <p:cNvSpPr txBox="1">
              <a:spLocks noChangeArrowheads="1"/>
            </p:cNvSpPr>
            <p:nvPr/>
          </p:nvSpPr>
          <p:spPr bwMode="auto">
            <a:xfrm>
              <a:off x="2517037" y="2390633"/>
              <a:ext cx="277787"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cxnSp>
          <p:nvCxnSpPr>
            <p:cNvPr id="60" name="Connecteur droit 59">
              <a:extLst>
                <a:ext uri="{FF2B5EF4-FFF2-40B4-BE49-F238E27FC236}">
                  <a16:creationId xmlns:a16="http://schemas.microsoft.com/office/drawing/2014/main" id="{3BC3E9B1-9052-54B1-E01E-B85B9EC98EEF}"/>
                </a:ext>
              </a:extLst>
            </p:cNvPr>
            <p:cNvCxnSpPr/>
            <p:nvPr/>
          </p:nvCxnSpPr>
          <p:spPr bwMode="auto">
            <a:xfrm>
              <a:off x="1794849" y="2400290"/>
              <a:ext cx="0" cy="37945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sp>
          <p:nvSpPr>
            <p:cNvPr id="61" name="ZoneTexte 24">
              <a:extLst>
                <a:ext uri="{FF2B5EF4-FFF2-40B4-BE49-F238E27FC236}">
                  <a16:creationId xmlns:a16="http://schemas.microsoft.com/office/drawing/2014/main" id="{5355E1B9-603B-57A7-5C39-A827590421DC}"/>
                </a:ext>
              </a:extLst>
            </p:cNvPr>
            <p:cNvSpPr txBox="1">
              <a:spLocks noChangeArrowheads="1"/>
            </p:cNvSpPr>
            <p:nvPr/>
          </p:nvSpPr>
          <p:spPr bwMode="auto">
            <a:xfrm>
              <a:off x="2517036" y="3192827"/>
              <a:ext cx="277787"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fr-FR" altLang="fr-FR" sz="2133" b="1" dirty="0">
                  <a:solidFill>
                    <a:srgbClr val="FF0000"/>
                  </a:solidFill>
                </a:rPr>
                <a:t>R</a:t>
              </a:r>
            </a:p>
          </p:txBody>
        </p:sp>
        <p:sp>
          <p:nvSpPr>
            <p:cNvPr id="62" name="ZoneTexte 61">
              <a:extLst>
                <a:ext uri="{FF2B5EF4-FFF2-40B4-BE49-F238E27FC236}">
                  <a16:creationId xmlns:a16="http://schemas.microsoft.com/office/drawing/2014/main" id="{4F492BED-70D0-2E1C-4A8D-433F97DA1806}"/>
                </a:ext>
              </a:extLst>
            </p:cNvPr>
            <p:cNvSpPr txBox="1"/>
            <p:nvPr/>
          </p:nvSpPr>
          <p:spPr bwMode="auto">
            <a:xfrm>
              <a:off x="1346252" y="3201326"/>
              <a:ext cx="526008" cy="315423"/>
            </a:xfrm>
            <a:prstGeom prst="rect">
              <a:avLst/>
            </a:prstGeom>
            <a:noFill/>
          </p:spPr>
          <p:txBody>
            <a:bodyPr wrap="square">
              <a:spAutoFit/>
            </a:bodyPr>
            <a:lstStyle/>
            <a:p>
              <a:pPr algn="ctr" eaLnBrk="0" fontAlgn="base" hangingPunct="0">
                <a:spcBef>
                  <a:spcPct val="0"/>
                </a:spcBef>
                <a:spcAft>
                  <a:spcPct val="0"/>
                </a:spcAft>
                <a:defRPr/>
              </a:pPr>
              <a:r>
                <a:rPr lang="fr-FR" sz="2133" b="1" dirty="0">
                  <a:solidFill>
                    <a:srgbClr val="70AD47"/>
                  </a:solidFill>
                  <a:latin typeface="Calibri" panose="020F0502020204030204" pitchFamily="34" charset="0"/>
                  <a:cs typeface="Arial" panose="020B0604020202020204" pitchFamily="34" charset="0"/>
                </a:rPr>
                <a:t>S</a:t>
              </a:r>
            </a:p>
          </p:txBody>
        </p:sp>
        <p:sp>
          <p:nvSpPr>
            <p:cNvPr id="63" name="ZoneTexte 62">
              <a:extLst>
                <a:ext uri="{FF2B5EF4-FFF2-40B4-BE49-F238E27FC236}">
                  <a16:creationId xmlns:a16="http://schemas.microsoft.com/office/drawing/2014/main" id="{554B0207-0E55-0D8C-74A8-86EAF77840A1}"/>
                </a:ext>
              </a:extLst>
            </p:cNvPr>
            <p:cNvSpPr txBox="1">
              <a:spLocks noChangeArrowheads="1"/>
            </p:cNvSpPr>
            <p:nvPr/>
          </p:nvSpPr>
          <p:spPr bwMode="auto">
            <a:xfrm rot="16200000">
              <a:off x="776975" y="2241934"/>
              <a:ext cx="665136" cy="4079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fr-FR" altLang="fr-FR" sz="1467" dirty="0">
                  <a:solidFill>
                    <a:prstClr val="black"/>
                  </a:solidFill>
                </a:rPr>
                <a:t>CA-SFM 2019</a:t>
              </a:r>
            </a:p>
          </p:txBody>
        </p:sp>
        <p:cxnSp>
          <p:nvCxnSpPr>
            <p:cNvPr id="64" name="Connecteur droit avec flèche 63">
              <a:extLst>
                <a:ext uri="{FF2B5EF4-FFF2-40B4-BE49-F238E27FC236}">
                  <a16:creationId xmlns:a16="http://schemas.microsoft.com/office/drawing/2014/main" id="{132A5DD6-B179-5B74-A86C-844014189744}"/>
                </a:ext>
              </a:extLst>
            </p:cNvPr>
            <p:cNvCxnSpPr/>
            <p:nvPr/>
          </p:nvCxnSpPr>
          <p:spPr bwMode="auto">
            <a:xfrm flipV="1">
              <a:off x="1417164" y="2075274"/>
              <a:ext cx="0" cy="711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Ellipse 64">
              <a:extLst>
                <a:ext uri="{FF2B5EF4-FFF2-40B4-BE49-F238E27FC236}">
                  <a16:creationId xmlns:a16="http://schemas.microsoft.com/office/drawing/2014/main" id="{189B5F22-E22F-F21A-FEDD-280E92E09D52}"/>
                </a:ext>
              </a:extLst>
            </p:cNvPr>
            <p:cNvSpPr/>
            <p:nvPr/>
          </p:nvSpPr>
          <p:spPr>
            <a:xfrm>
              <a:off x="1837986" y="3191128"/>
              <a:ext cx="563448" cy="353858"/>
            </a:xfrm>
            <a:prstGeom prst="ellipse">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33" b="1" dirty="0">
                  <a:solidFill>
                    <a:schemeClr val="accent2"/>
                  </a:solidFill>
                </a:rPr>
                <a:t>ZIT</a:t>
              </a:r>
            </a:p>
          </p:txBody>
        </p:sp>
        <p:cxnSp>
          <p:nvCxnSpPr>
            <p:cNvPr id="66" name="Connecteur droit 65">
              <a:extLst>
                <a:ext uri="{FF2B5EF4-FFF2-40B4-BE49-F238E27FC236}">
                  <a16:creationId xmlns:a16="http://schemas.microsoft.com/office/drawing/2014/main" id="{9B74595F-5837-1F8F-A285-35B3E5DE681C}"/>
                </a:ext>
              </a:extLst>
            </p:cNvPr>
            <p:cNvCxnSpPr/>
            <p:nvPr/>
          </p:nvCxnSpPr>
          <p:spPr bwMode="auto">
            <a:xfrm>
              <a:off x="1794849" y="3211808"/>
              <a:ext cx="0" cy="379454"/>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sp>
        <p:nvSpPr>
          <p:cNvPr id="19" name="Titre 1">
            <a:extLst>
              <a:ext uri="{FF2B5EF4-FFF2-40B4-BE49-F238E27FC236}">
                <a16:creationId xmlns:a16="http://schemas.microsoft.com/office/drawing/2014/main" id="{17712B92-380D-590C-EAEA-172DDF3D4093}"/>
              </a:ext>
            </a:extLst>
          </p:cNvPr>
          <p:cNvSpPr>
            <a:spLocks noGrp="1"/>
          </p:cNvSpPr>
          <p:nvPr>
            <p:ph type="ctrTitle"/>
          </p:nvPr>
        </p:nvSpPr>
        <p:spPr>
          <a:xfrm>
            <a:off x="1373509" y="491373"/>
            <a:ext cx="9294491" cy="806996"/>
          </a:xfrm>
        </p:spPr>
        <p:txBody>
          <a:bodyPr>
            <a:normAutofit/>
          </a:bodyPr>
          <a:lstStyle/>
          <a:p>
            <a:r>
              <a:rPr lang="fr-FR" dirty="0"/>
              <a:t>IMPACT SUR LES DONNÉES</a:t>
            </a:r>
          </a:p>
        </p:txBody>
      </p:sp>
      <p:pic>
        <p:nvPicPr>
          <p:cNvPr id="35" name="Image 34">
            <a:extLst>
              <a:ext uri="{FF2B5EF4-FFF2-40B4-BE49-F238E27FC236}">
                <a16:creationId xmlns:a16="http://schemas.microsoft.com/office/drawing/2014/main" id="{9505B64C-B524-8640-88CE-CF65CE37428B}"/>
              </a:ext>
            </a:extLst>
          </p:cNvPr>
          <p:cNvPicPr>
            <a:picLocks noChangeAspect="1"/>
          </p:cNvPicPr>
          <p:nvPr/>
        </p:nvPicPr>
        <p:blipFill>
          <a:blip r:embed="rId3"/>
          <a:stretch>
            <a:fillRect/>
          </a:stretch>
        </p:blipFill>
        <p:spPr>
          <a:xfrm>
            <a:off x="535693" y="1375901"/>
            <a:ext cx="10537717" cy="679146"/>
          </a:xfrm>
          <a:prstGeom prst="rect">
            <a:avLst/>
          </a:prstGeom>
        </p:spPr>
      </p:pic>
    </p:spTree>
    <p:extLst>
      <p:ext uri="{BB962C8B-B14F-4D97-AF65-F5344CB8AC3E}">
        <p14:creationId xmlns:p14="http://schemas.microsoft.com/office/powerpoint/2010/main" val="299752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Banir le « I » du compte-rendu…"/>
          <p:cNvSpPr txBox="1"/>
          <p:nvPr/>
        </p:nvSpPr>
        <p:spPr>
          <a:xfrm>
            <a:off x="5579981" y="5820165"/>
            <a:ext cx="6293391" cy="564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a:defRPr sz="2800">
                <a:solidFill>
                  <a:srgbClr val="FF2600"/>
                </a:solidFill>
                <a:latin typeface="Gill Sans"/>
                <a:ea typeface="Gill Sans"/>
                <a:cs typeface="Gill Sans"/>
                <a:sym typeface="Gill Sans"/>
              </a:defRPr>
            </a:pPr>
            <a:r>
              <a:rPr lang="fr-FR" sz="1600" dirty="0">
                <a:latin typeface="Raleway" panose="020B0003030101060003" pitchFamily="34" charset="0"/>
              </a:rPr>
              <a:t>Remplacer « I » et « Intermédiaire » sur le compte-rendu</a:t>
            </a:r>
          </a:p>
          <a:p>
            <a:pPr algn="ctr">
              <a:defRPr sz="2800">
                <a:solidFill>
                  <a:srgbClr val="FF2600"/>
                </a:solidFill>
                <a:latin typeface="Gill Sans"/>
                <a:ea typeface="Gill Sans"/>
                <a:cs typeface="Gill Sans"/>
                <a:sym typeface="Gill Sans"/>
              </a:defRPr>
            </a:pPr>
            <a:r>
              <a:rPr lang="fr-FR" sz="1600" dirty="0">
                <a:latin typeface="Raleway" panose="020B0003030101060003" pitchFamily="34" charset="0"/>
              </a:rPr>
              <a:t>par « sensible à forte posologie » en toutes lettres, ou SFP voire F</a:t>
            </a:r>
            <a:endParaRPr sz="1600" dirty="0">
              <a:latin typeface="Raleway" panose="020B0003030101060003" pitchFamily="34" charset="0"/>
            </a:endParaRPr>
          </a:p>
        </p:txBody>
      </p:sp>
      <p:graphicFrame>
        <p:nvGraphicFramePr>
          <p:cNvPr id="2" name="Tableau 1">
            <a:extLst>
              <a:ext uri="{FF2B5EF4-FFF2-40B4-BE49-F238E27FC236}">
                <a16:creationId xmlns:a16="http://schemas.microsoft.com/office/drawing/2014/main" id="{4604C477-67CB-722C-FB85-9702B7840359}"/>
              </a:ext>
            </a:extLst>
          </p:cNvPr>
          <p:cNvGraphicFramePr>
            <a:graphicFrameLocks noGrp="1"/>
          </p:cNvGraphicFramePr>
          <p:nvPr/>
        </p:nvGraphicFramePr>
        <p:xfrm>
          <a:off x="331790" y="1438704"/>
          <a:ext cx="11528425" cy="4241125"/>
        </p:xfrm>
        <a:graphic>
          <a:graphicData uri="http://schemas.openxmlformats.org/drawingml/2006/table">
            <a:tbl>
              <a:tblPr firstRow="1" firstCol="1" bandRow="1">
                <a:tableStyleId>{5C22544A-7EE6-4342-B048-85BDC9FD1C3A}</a:tableStyleId>
              </a:tblPr>
              <a:tblGrid>
                <a:gridCol w="3818181">
                  <a:extLst>
                    <a:ext uri="{9D8B030D-6E8A-4147-A177-3AD203B41FA5}">
                      <a16:colId xmlns:a16="http://schemas.microsoft.com/office/drawing/2014/main" val="4021576755"/>
                    </a:ext>
                  </a:extLst>
                </a:gridCol>
                <a:gridCol w="1037493">
                  <a:extLst>
                    <a:ext uri="{9D8B030D-6E8A-4147-A177-3AD203B41FA5}">
                      <a16:colId xmlns:a16="http://schemas.microsoft.com/office/drawing/2014/main" val="2298795424"/>
                    </a:ext>
                  </a:extLst>
                </a:gridCol>
                <a:gridCol w="650631">
                  <a:extLst>
                    <a:ext uri="{9D8B030D-6E8A-4147-A177-3AD203B41FA5}">
                      <a16:colId xmlns:a16="http://schemas.microsoft.com/office/drawing/2014/main" val="2083368214"/>
                    </a:ext>
                  </a:extLst>
                </a:gridCol>
                <a:gridCol w="1390581">
                  <a:extLst>
                    <a:ext uri="{9D8B030D-6E8A-4147-A177-3AD203B41FA5}">
                      <a16:colId xmlns:a16="http://schemas.microsoft.com/office/drawing/2014/main" val="3042813316"/>
                    </a:ext>
                  </a:extLst>
                </a:gridCol>
                <a:gridCol w="2831691">
                  <a:extLst>
                    <a:ext uri="{9D8B030D-6E8A-4147-A177-3AD203B41FA5}">
                      <a16:colId xmlns:a16="http://schemas.microsoft.com/office/drawing/2014/main" val="5462058"/>
                    </a:ext>
                  </a:extLst>
                </a:gridCol>
                <a:gridCol w="998957">
                  <a:extLst>
                    <a:ext uri="{9D8B030D-6E8A-4147-A177-3AD203B41FA5}">
                      <a16:colId xmlns:a16="http://schemas.microsoft.com/office/drawing/2014/main" val="1553704879"/>
                    </a:ext>
                  </a:extLst>
                </a:gridCol>
                <a:gridCol w="800891">
                  <a:extLst>
                    <a:ext uri="{9D8B030D-6E8A-4147-A177-3AD203B41FA5}">
                      <a16:colId xmlns:a16="http://schemas.microsoft.com/office/drawing/2014/main" val="3647183792"/>
                    </a:ext>
                  </a:extLst>
                </a:gridCol>
              </a:tblGrid>
              <a:tr h="482437">
                <a:tc gridSpan="2">
                  <a:txBody>
                    <a:bodyPr/>
                    <a:lstStyle/>
                    <a:p>
                      <a:pPr algn="ctr"/>
                      <a:r>
                        <a:rPr lang="fr-FR" sz="1500" dirty="0">
                          <a:solidFill>
                            <a:schemeClr val="tx1"/>
                          </a:solidFill>
                          <a:effectLst/>
                          <a:latin typeface="Raleway" panose="020B0003030101060003" pitchFamily="34" charset="0"/>
                        </a:rPr>
                        <a:t>SIL</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noFill/>
                  </a:tcPr>
                </a:tc>
                <a:tc hMerge="1">
                  <a:txBody>
                    <a:bodyPr/>
                    <a:lstStyle/>
                    <a:p>
                      <a:endParaRPr lang="fr-FR"/>
                    </a:p>
                  </a:txBody>
                  <a:tcPr/>
                </a:tc>
                <a:tc>
                  <a:txBody>
                    <a:bodyPr/>
                    <a:lstStyle/>
                    <a:p>
                      <a:endParaRPr lang="fr-FR" sz="1500" dirty="0">
                        <a:effectLst/>
                        <a:latin typeface="Raleway" panose="020B0003030101060003" pitchFamily="34" charset="0"/>
                        <a:cs typeface="Times New Roman" panose="02020603050405020304" pitchFamily="18" charset="0"/>
                      </a:endParaRPr>
                    </a:p>
                  </a:txBody>
                  <a:tcPr marL="44451" marR="44451" marT="0" marB="0" vert="vert270" anchor="ctr">
                    <a:noFill/>
                  </a:tcPr>
                </a:tc>
                <a:tc gridSpan="4">
                  <a:txBody>
                    <a:bodyPr/>
                    <a:lstStyle/>
                    <a:p>
                      <a:pPr algn="ctr"/>
                      <a:r>
                        <a:rPr lang="fr-FR" sz="1500" dirty="0">
                          <a:solidFill>
                            <a:schemeClr val="tx1"/>
                          </a:solidFill>
                          <a:effectLst/>
                          <a:latin typeface="Raleway" panose="020B0003030101060003" pitchFamily="34" charset="0"/>
                        </a:rPr>
                        <a:t>Compte rendu &amp; serveur de résultats</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52320590"/>
                  </a:ext>
                </a:extLst>
              </a:tr>
              <a:tr h="626448">
                <a:tc>
                  <a:txBody>
                    <a:bodyPr/>
                    <a:lstStyle/>
                    <a:p>
                      <a:r>
                        <a:rPr lang="fr-FR" sz="1500" b="0" dirty="0">
                          <a:effectLst/>
                          <a:latin typeface="Raleway" panose="020B0003030101060003" pitchFamily="34" charset="0"/>
                        </a:rPr>
                        <a:t> Antibiotiques</a:t>
                      </a:r>
                      <a:endParaRPr lang="fr-FR" sz="1500" b="0" dirty="0">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a:txBody>
                    <a:bodyPr/>
                    <a:lstStyle/>
                    <a:p>
                      <a:pPr algn="ctr"/>
                      <a:r>
                        <a:rPr lang="fr-FR" sz="1500" dirty="0">
                          <a:solidFill>
                            <a:schemeClr val="bg1"/>
                          </a:solidFill>
                          <a:effectLst/>
                          <a:latin typeface="Raleway" panose="020B0003030101060003" pitchFamily="34" charset="0"/>
                        </a:rPr>
                        <a:t>Lettres</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rowSpan="6">
                  <a:txBody>
                    <a:bodyPr/>
                    <a:lstStyle/>
                    <a:p>
                      <a:pPr algn="ctr"/>
                      <a:r>
                        <a:rPr lang="fr-FR" sz="2800" b="1" dirty="0">
                          <a:solidFill>
                            <a:srgbClr val="FF0000"/>
                          </a:solidFill>
                          <a:effectLst/>
                          <a:latin typeface="Raleway" panose="020B0003030101060003" pitchFamily="34" charset="0"/>
                        </a:rPr>
                        <a:t>Transcodage</a:t>
                      </a:r>
                      <a:endParaRPr lang="fr-FR" sz="2800" b="1" dirty="0">
                        <a:solidFill>
                          <a:srgbClr val="FF0000"/>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vert="vert27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noFill/>
                  </a:tcPr>
                </a:tc>
                <a:tc>
                  <a:txBody>
                    <a:bodyPr/>
                    <a:lstStyle/>
                    <a:p>
                      <a:r>
                        <a:rPr lang="fr-FR" sz="1500" dirty="0">
                          <a:solidFill>
                            <a:schemeClr val="bg1"/>
                          </a:solidFill>
                          <a:effectLst/>
                          <a:latin typeface="Raleway" panose="020B0003030101060003" pitchFamily="34" charset="0"/>
                        </a:rPr>
                        <a:t> Antibiotiques</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a:txBody>
                    <a:bodyPr/>
                    <a:lstStyle/>
                    <a:p>
                      <a:r>
                        <a:rPr lang="fr-FR" sz="1500" dirty="0">
                          <a:solidFill>
                            <a:schemeClr val="bg1"/>
                          </a:solidFill>
                          <a:effectLst/>
                          <a:latin typeface="Raleway" panose="020B0003030101060003" pitchFamily="34" charset="0"/>
                        </a:rPr>
                        <a:t> Textes développés</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a:txBody>
                    <a:bodyPr/>
                    <a:lstStyle/>
                    <a:p>
                      <a:pPr algn="ctr"/>
                      <a:r>
                        <a:rPr lang="fr-FR" sz="1500" dirty="0">
                          <a:solidFill>
                            <a:schemeClr val="bg1"/>
                          </a:solidFill>
                          <a:effectLst/>
                          <a:latin typeface="Raleway" panose="020B0003030101060003" pitchFamily="34" charset="0"/>
                        </a:rPr>
                        <a:t>3 lettres</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tc>
                  <a:txBody>
                    <a:bodyPr/>
                    <a:lstStyle/>
                    <a:p>
                      <a:pPr algn="ctr"/>
                      <a:r>
                        <a:rPr lang="fr-FR" sz="1500" dirty="0">
                          <a:solidFill>
                            <a:schemeClr val="bg1"/>
                          </a:solidFill>
                          <a:effectLst/>
                          <a:latin typeface="Raleway" panose="020B0003030101060003" pitchFamily="34" charset="0"/>
                        </a:rPr>
                        <a:t>1 lettre</a:t>
                      </a:r>
                      <a:endParaRPr lang="fr-FR" sz="1500" dirty="0">
                        <a:solidFill>
                          <a:schemeClr val="bg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B w="6350" cap="flat" cmpd="sng" algn="ctr">
                      <a:solidFill>
                        <a:srgbClr val="B18C7F"/>
                      </a:solidFill>
                      <a:prstDash val="solid"/>
                      <a:round/>
                      <a:headEnd type="none" w="med" len="med"/>
                      <a:tailEnd type="none" w="med" len="med"/>
                    </a:lnB>
                    <a:solidFill>
                      <a:srgbClr val="956654"/>
                    </a:solidFill>
                  </a:tcPr>
                </a:tc>
                <a:extLst>
                  <a:ext uri="{0D108BD9-81ED-4DB2-BD59-A6C34878D82A}">
                    <a16:rowId xmlns:a16="http://schemas.microsoft.com/office/drawing/2014/main" val="3399490668"/>
                  </a:ext>
                </a:extLst>
              </a:tr>
              <a:tr h="626448">
                <a:tc>
                  <a:txBody>
                    <a:bodyPr/>
                    <a:lstStyle/>
                    <a:p>
                      <a:r>
                        <a:rPr lang="fr-FR" sz="1500" b="0" dirty="0">
                          <a:solidFill>
                            <a:schemeClr val="tx1"/>
                          </a:solidFill>
                          <a:effectLst/>
                          <a:latin typeface="Raleway" panose="020B0003030101060003" pitchFamily="34" charset="0"/>
                        </a:rPr>
                        <a:t> Antibiotique 1 (résistant)</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a:txBody>
                    <a:bodyPr/>
                    <a:lstStyle/>
                    <a:p>
                      <a:pPr algn="ctr"/>
                      <a:r>
                        <a:rPr lang="fr-FR" sz="1500" dirty="0">
                          <a:solidFill>
                            <a:schemeClr val="tx1"/>
                          </a:solidFill>
                          <a:effectLst/>
                          <a:latin typeface="Raleway" panose="020B0003030101060003" pitchFamily="34" charset="0"/>
                        </a:rPr>
                        <a:t>R</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1</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a:txBody>
                    <a:bodyPr/>
                    <a:lstStyle/>
                    <a:p>
                      <a:r>
                        <a:rPr lang="fr-FR" sz="1500" dirty="0">
                          <a:solidFill>
                            <a:schemeClr val="tx1"/>
                          </a:solidFill>
                          <a:effectLst/>
                          <a:latin typeface="Raleway" panose="020B0003030101060003" pitchFamily="34" charset="0"/>
                        </a:rPr>
                        <a:t> Résistant</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a:txBody>
                    <a:bodyPr/>
                    <a:lstStyle/>
                    <a:p>
                      <a:pPr algn="ctr"/>
                      <a:r>
                        <a:rPr lang="fr-FR" sz="1500" dirty="0">
                          <a:solidFill>
                            <a:schemeClr val="tx1"/>
                          </a:solidFill>
                          <a:effectLst/>
                          <a:latin typeface="Raleway" panose="020B0003030101060003" pitchFamily="34" charset="0"/>
                        </a:rPr>
                        <a:t>R</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tc>
                  <a:txBody>
                    <a:bodyPr/>
                    <a:lstStyle/>
                    <a:p>
                      <a:pPr algn="ctr"/>
                      <a:r>
                        <a:rPr lang="fr-FR" sz="1500" dirty="0">
                          <a:solidFill>
                            <a:schemeClr val="tx1"/>
                          </a:solidFill>
                          <a:effectLst/>
                          <a:latin typeface="Raleway" panose="020B0003030101060003" pitchFamily="34" charset="0"/>
                        </a:rPr>
                        <a:t>R</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6350" cap="flat" cmpd="sng" algn="ctr">
                      <a:solidFill>
                        <a:srgbClr val="B18C7F"/>
                      </a:solidFill>
                      <a:prstDash val="solid"/>
                      <a:round/>
                      <a:headEnd type="none" w="med" len="med"/>
                      <a:tailEnd type="none" w="med" len="med"/>
                    </a:lnT>
                    <a:lnB w="12700" cmpd="sng">
                      <a:noFill/>
                    </a:lnB>
                    <a:noFill/>
                  </a:tcPr>
                </a:tc>
                <a:extLst>
                  <a:ext uri="{0D108BD9-81ED-4DB2-BD59-A6C34878D82A}">
                    <a16:rowId xmlns:a16="http://schemas.microsoft.com/office/drawing/2014/main" val="2414316741"/>
                  </a:ext>
                </a:extLst>
              </a:tr>
              <a:tr h="626448">
                <a:tc>
                  <a:txBody>
                    <a:bodyPr/>
                    <a:lstStyle/>
                    <a:p>
                      <a:r>
                        <a:rPr lang="fr-FR" sz="1500" b="0" dirty="0">
                          <a:solidFill>
                            <a:schemeClr val="tx1"/>
                          </a:solidFill>
                          <a:effectLst/>
                          <a:latin typeface="Raleway" panose="020B0003030101060003" pitchFamily="34" charset="0"/>
                        </a:rPr>
                        <a:t> Antibiotique 2 (sensible à forte posologie)</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I</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2</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r>
                        <a:rPr lang="fr-FR" sz="1500" dirty="0">
                          <a:solidFill>
                            <a:schemeClr val="tx1"/>
                          </a:solidFill>
                          <a:effectLst/>
                          <a:latin typeface="Raleway" panose="020B0003030101060003" pitchFamily="34" charset="0"/>
                        </a:rPr>
                        <a:t> Sensible à forte posologie</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SFP</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F</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extLst>
                  <a:ext uri="{0D108BD9-81ED-4DB2-BD59-A6C34878D82A}">
                    <a16:rowId xmlns:a16="http://schemas.microsoft.com/office/drawing/2014/main" val="1384960688"/>
                  </a:ext>
                </a:extLst>
              </a:tr>
              <a:tr h="626448">
                <a:tc>
                  <a:txBody>
                    <a:bodyPr/>
                    <a:lstStyle/>
                    <a:p>
                      <a:r>
                        <a:rPr lang="fr-FR" sz="1500" b="0" dirty="0">
                          <a:solidFill>
                            <a:schemeClr val="tx1"/>
                          </a:solidFill>
                          <a:effectLst/>
                          <a:latin typeface="Raleway" panose="020B0003030101060003" pitchFamily="34" charset="0"/>
                        </a:rPr>
                        <a:t> Antibiotique 3 (sensible à posologie standard)</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a:txBody>
                    <a:bodyPr/>
                    <a:lstStyle/>
                    <a:p>
                      <a:pPr algn="ctr"/>
                      <a:r>
                        <a:rPr lang="fr-FR" sz="1500" dirty="0">
                          <a:solidFill>
                            <a:schemeClr val="tx1"/>
                          </a:solidFill>
                          <a:effectLst/>
                          <a:latin typeface="Raleway" panose="020B0003030101060003" pitchFamily="34" charset="0"/>
                        </a:rPr>
                        <a:t>S</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3</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a:txBody>
                    <a:bodyPr/>
                    <a:lstStyle/>
                    <a:p>
                      <a:r>
                        <a:rPr lang="fr-FR" sz="1500" dirty="0">
                          <a:solidFill>
                            <a:schemeClr val="tx1"/>
                          </a:solidFill>
                          <a:effectLst/>
                          <a:latin typeface="Raleway" panose="020B0003030101060003" pitchFamily="34" charset="0"/>
                        </a:rPr>
                        <a:t> Sensible à posologie standard</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a:txBody>
                    <a:bodyPr/>
                    <a:lstStyle/>
                    <a:p>
                      <a:pPr algn="ctr"/>
                      <a:r>
                        <a:rPr lang="fr-FR" sz="1500" dirty="0">
                          <a:solidFill>
                            <a:schemeClr val="tx1"/>
                          </a:solidFill>
                          <a:effectLst/>
                          <a:latin typeface="Raleway" panose="020B0003030101060003" pitchFamily="34" charset="0"/>
                        </a:rPr>
                        <a:t>S</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tc>
                  <a:txBody>
                    <a:bodyPr/>
                    <a:lstStyle/>
                    <a:p>
                      <a:pPr algn="ctr"/>
                      <a:r>
                        <a:rPr lang="fr-FR" sz="1500" dirty="0">
                          <a:solidFill>
                            <a:schemeClr val="tx1"/>
                          </a:solidFill>
                          <a:effectLst/>
                          <a:latin typeface="Raleway" panose="020B0003030101060003" pitchFamily="34" charset="0"/>
                        </a:rPr>
                        <a:t>S</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noFill/>
                  </a:tcPr>
                </a:tc>
                <a:extLst>
                  <a:ext uri="{0D108BD9-81ED-4DB2-BD59-A6C34878D82A}">
                    <a16:rowId xmlns:a16="http://schemas.microsoft.com/office/drawing/2014/main" val="1395771598"/>
                  </a:ext>
                </a:extLst>
              </a:tr>
              <a:tr h="626448">
                <a:tc>
                  <a:txBody>
                    <a:bodyPr/>
                    <a:lstStyle/>
                    <a:p>
                      <a:r>
                        <a:rPr lang="fr-FR" sz="1500" b="0" dirty="0">
                          <a:solidFill>
                            <a:schemeClr val="tx1"/>
                          </a:solidFill>
                          <a:effectLst/>
                          <a:latin typeface="Raleway" panose="020B0003030101060003" pitchFamily="34" charset="0"/>
                        </a:rPr>
                        <a:t> Antibiotique 4 (ZIT en diffusion – disques)</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Z / N  …</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4</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r>
                        <a:rPr lang="fr-FR" sz="1500" dirty="0">
                          <a:solidFill>
                            <a:schemeClr val="tx1"/>
                          </a:solidFill>
                          <a:effectLst/>
                          <a:latin typeface="Raleway" panose="020B0003030101060003" pitchFamily="34" charset="0"/>
                        </a:rPr>
                        <a:t> CMI si nécessaire</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 </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tc>
                  <a:txBody>
                    <a:bodyPr/>
                    <a:lstStyle/>
                    <a:p>
                      <a:pPr algn="ctr"/>
                      <a:r>
                        <a:rPr lang="fr-FR" sz="1500" dirty="0">
                          <a:solidFill>
                            <a:schemeClr val="tx1"/>
                          </a:solidFill>
                          <a:effectLst/>
                          <a:latin typeface="Raleway" panose="020B0003030101060003" pitchFamily="34" charset="0"/>
                        </a:rPr>
                        <a:t> </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12700" cmpd="sng">
                      <a:noFill/>
                    </a:lnB>
                    <a:solidFill>
                      <a:srgbClr val="F8DDCC">
                        <a:alpha val="40000"/>
                      </a:srgbClr>
                    </a:solidFill>
                  </a:tcPr>
                </a:tc>
                <a:extLst>
                  <a:ext uri="{0D108BD9-81ED-4DB2-BD59-A6C34878D82A}">
                    <a16:rowId xmlns:a16="http://schemas.microsoft.com/office/drawing/2014/main" val="4169123483"/>
                  </a:ext>
                </a:extLst>
              </a:tr>
              <a:tr h="626448">
                <a:tc>
                  <a:txBody>
                    <a:bodyPr/>
                    <a:lstStyle/>
                    <a:p>
                      <a:r>
                        <a:rPr lang="fr-FR" sz="1500" b="0" dirty="0">
                          <a:solidFill>
                            <a:schemeClr val="tx1"/>
                          </a:solidFill>
                          <a:effectLst/>
                          <a:latin typeface="Raleway" panose="020B0003030101060003" pitchFamily="34" charset="0"/>
                        </a:rPr>
                        <a:t> Antibiotique 5 (ZIT en CMI)</a:t>
                      </a:r>
                      <a:endParaRPr lang="fr-FR" sz="1500" b="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a:txBody>
                    <a:bodyPr/>
                    <a:lstStyle/>
                    <a:p>
                      <a:pPr algn="ctr"/>
                      <a:r>
                        <a:rPr lang="fr-FR" sz="1500" dirty="0">
                          <a:solidFill>
                            <a:schemeClr val="tx1"/>
                          </a:solidFill>
                          <a:effectLst/>
                          <a:latin typeface="Raleway" panose="020B0003030101060003" pitchFamily="34" charset="0"/>
                        </a:rPr>
                        <a:t>Z / N  …</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vMerge="1">
                  <a:txBody>
                    <a:bodyPr/>
                    <a:lstStyle/>
                    <a:p>
                      <a:endParaRPr lang="fr-FR"/>
                    </a:p>
                  </a:txBody>
                  <a:tcPr/>
                </a:tc>
                <a:tc>
                  <a:txBody>
                    <a:bodyPr/>
                    <a:lstStyle/>
                    <a:p>
                      <a:r>
                        <a:rPr lang="fr-FR" sz="1500" dirty="0">
                          <a:solidFill>
                            <a:schemeClr val="tx1"/>
                          </a:solidFill>
                          <a:effectLst/>
                          <a:latin typeface="Raleway" panose="020B0003030101060003" pitchFamily="34" charset="0"/>
                        </a:rPr>
                        <a:t> Antibiotique 5</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a:txBody>
                    <a:bodyPr/>
                    <a:lstStyle/>
                    <a:p>
                      <a:r>
                        <a:rPr lang="fr-FR" sz="1500" dirty="0">
                          <a:solidFill>
                            <a:schemeClr val="tx1"/>
                          </a:solidFill>
                          <a:effectLst/>
                          <a:latin typeface="Raleway" panose="020B0003030101060003" pitchFamily="34" charset="0"/>
                        </a:rPr>
                        <a:t> Non catégorisable</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a:txBody>
                    <a:bodyPr/>
                    <a:lstStyle/>
                    <a:p>
                      <a:pPr algn="ctr"/>
                      <a:r>
                        <a:rPr lang="fr-FR" sz="1500" dirty="0">
                          <a:solidFill>
                            <a:schemeClr val="tx1"/>
                          </a:solidFill>
                          <a:effectLst/>
                          <a:latin typeface="Raleway" panose="020B0003030101060003" pitchFamily="34" charset="0"/>
                        </a:rPr>
                        <a:t>NC</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tc>
                  <a:txBody>
                    <a:bodyPr/>
                    <a:lstStyle/>
                    <a:p>
                      <a:pPr algn="ctr"/>
                      <a:r>
                        <a:rPr lang="fr-FR" sz="1500" dirty="0">
                          <a:solidFill>
                            <a:schemeClr val="tx1"/>
                          </a:solidFill>
                          <a:effectLst/>
                          <a:latin typeface="Raleway" panose="020B0003030101060003" pitchFamily="34" charset="0"/>
                        </a:rPr>
                        <a:t>N</a:t>
                      </a:r>
                      <a:endParaRPr lang="fr-FR" sz="1500" dirty="0">
                        <a:solidFill>
                          <a:schemeClr val="tx1"/>
                        </a:solidFill>
                        <a:effectLst/>
                        <a:latin typeface="Raleway" panose="020B0003030101060003" pitchFamily="34" charset="0"/>
                        <a:ea typeface="Yu Mincho" panose="02020400000000000000" pitchFamily="18" charset="-128"/>
                        <a:cs typeface="Times New Roman" panose="02020603050405020304" pitchFamily="18" charset="0"/>
                      </a:endParaRPr>
                    </a:p>
                  </a:txBody>
                  <a:tcPr marL="44451" marR="44451" marT="0" marB="0" anchor="ctr">
                    <a:lnL w="6350" cap="flat" cmpd="sng" algn="ctr">
                      <a:solidFill>
                        <a:srgbClr val="B18C7F"/>
                      </a:solidFill>
                      <a:prstDash val="solid"/>
                      <a:round/>
                      <a:headEnd type="none" w="med" len="med"/>
                      <a:tailEnd type="none" w="med" len="med"/>
                    </a:lnL>
                    <a:lnR w="6350" cap="flat" cmpd="sng" algn="ctr">
                      <a:solidFill>
                        <a:srgbClr val="B18C7F"/>
                      </a:solidFill>
                      <a:prstDash val="solid"/>
                      <a:round/>
                      <a:headEnd type="none" w="med" len="med"/>
                      <a:tailEnd type="none" w="med" len="med"/>
                    </a:lnR>
                    <a:lnT w="12700" cmpd="sng">
                      <a:noFill/>
                    </a:lnT>
                    <a:lnB w="6350" cap="flat" cmpd="sng" algn="ctr">
                      <a:solidFill>
                        <a:srgbClr val="B18C7F"/>
                      </a:solidFill>
                      <a:prstDash val="solid"/>
                      <a:round/>
                      <a:headEnd type="none" w="med" len="med"/>
                      <a:tailEnd type="none" w="med" len="med"/>
                    </a:lnB>
                    <a:noFill/>
                  </a:tcPr>
                </a:tc>
                <a:extLst>
                  <a:ext uri="{0D108BD9-81ED-4DB2-BD59-A6C34878D82A}">
                    <a16:rowId xmlns:a16="http://schemas.microsoft.com/office/drawing/2014/main" val="1085752677"/>
                  </a:ext>
                </a:extLst>
              </a:tr>
            </a:tbl>
          </a:graphicData>
        </a:graphic>
      </p:graphicFrame>
      <p:sp>
        <p:nvSpPr>
          <p:cNvPr id="3" name="Titre 2">
            <a:extLst>
              <a:ext uri="{FF2B5EF4-FFF2-40B4-BE49-F238E27FC236}">
                <a16:creationId xmlns:a16="http://schemas.microsoft.com/office/drawing/2014/main" id="{F9FB75CB-2CE8-71A5-68AD-1FCD17169655}"/>
              </a:ext>
            </a:extLst>
          </p:cNvPr>
          <p:cNvSpPr>
            <a:spLocks noGrp="1"/>
          </p:cNvSpPr>
          <p:nvPr>
            <p:ph type="ctrTitle"/>
          </p:nvPr>
        </p:nvSpPr>
        <p:spPr/>
        <p:txBody>
          <a:bodyPr>
            <a:normAutofit/>
          </a:bodyPr>
          <a:lstStyle/>
          <a:p>
            <a:r>
              <a:rPr lang="fr-FR" dirty="0"/>
              <a:t>EN PRATIQUE</a:t>
            </a:r>
          </a:p>
        </p:txBody>
      </p:sp>
      <p:sp>
        <p:nvSpPr>
          <p:cNvPr id="4" name="Espace réservé du pied de page 3">
            <a:extLst>
              <a:ext uri="{FF2B5EF4-FFF2-40B4-BE49-F238E27FC236}">
                <a16:creationId xmlns:a16="http://schemas.microsoft.com/office/drawing/2014/main" id="{7A95706D-A1DE-1C0D-82D5-8EF361F3EFC0}"/>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69D4FE-AD90-8348-B430-62A1557BD1D1}"/>
              </a:ext>
            </a:extLst>
          </p:cNvPr>
          <p:cNvPicPr>
            <a:picLocks noChangeAspect="1"/>
          </p:cNvPicPr>
          <p:nvPr/>
        </p:nvPicPr>
        <p:blipFill>
          <a:blip r:embed="rId3"/>
          <a:stretch>
            <a:fillRect/>
          </a:stretch>
        </p:blipFill>
        <p:spPr>
          <a:xfrm>
            <a:off x="7568540" y="1678317"/>
            <a:ext cx="4104763" cy="2726521"/>
          </a:xfrm>
          <a:prstGeom prst="rect">
            <a:avLst/>
          </a:prstGeom>
        </p:spPr>
      </p:pic>
      <p:sp>
        <p:nvSpPr>
          <p:cNvPr id="6" name="ZoneTexte 5">
            <a:extLst>
              <a:ext uri="{FF2B5EF4-FFF2-40B4-BE49-F238E27FC236}">
                <a16:creationId xmlns:a16="http://schemas.microsoft.com/office/drawing/2014/main" id="{AFBABE7A-58AB-E847-9042-7736411900D0}"/>
              </a:ext>
            </a:extLst>
          </p:cNvPr>
          <p:cNvSpPr txBox="1"/>
          <p:nvPr/>
        </p:nvSpPr>
        <p:spPr>
          <a:xfrm>
            <a:off x="427462" y="1504143"/>
            <a:ext cx="7141079" cy="3785652"/>
          </a:xfrm>
          <a:prstGeom prst="rect">
            <a:avLst/>
          </a:prstGeom>
          <a:noFill/>
        </p:spPr>
        <p:txBody>
          <a:bodyPr wrap="square" rtlCol="0">
            <a:spAutoFit/>
          </a:bodyPr>
          <a:lstStyle/>
          <a:p>
            <a:pPr marL="457189" indent="-457189">
              <a:buFont typeface="Arial" panose="020B0604020202020204" pitchFamily="34" charset="0"/>
              <a:buChar char="•"/>
            </a:pPr>
            <a:r>
              <a:rPr lang="fr-FR" sz="2400" dirty="0">
                <a:latin typeface="Raleway" panose="020B0003030101060003" pitchFamily="34" charset="0"/>
              </a:rPr>
              <a:t>Dialogue primordial avec les prescripteurs au préalable de la mise en place du changement</a:t>
            </a:r>
          </a:p>
          <a:p>
            <a:pPr marL="457189" indent="-457189">
              <a:buFont typeface="Arial" panose="020B0604020202020204" pitchFamily="34" charset="0"/>
              <a:buChar char="•"/>
            </a:pPr>
            <a:endParaRPr lang="fr-FR" sz="2400" dirty="0">
              <a:latin typeface="Raleway" panose="020B0003030101060003" pitchFamily="34" charset="0"/>
            </a:endParaRPr>
          </a:p>
          <a:p>
            <a:pPr marL="457189" indent="-457189">
              <a:buFont typeface="Arial" panose="020B0604020202020204" pitchFamily="34" charset="0"/>
              <a:buChar char="•"/>
            </a:pPr>
            <a:r>
              <a:rPr lang="fr-FR" sz="2400" dirty="0">
                <a:latin typeface="Raleway" panose="020B0003030101060003" pitchFamily="34" charset="0"/>
              </a:rPr>
              <a:t>Discuter avec eux de la meilleure représentation des résultats sur les comptes rendus, les serveurs de résultats</a:t>
            </a:r>
          </a:p>
          <a:p>
            <a:pPr marL="457189" indent="-457189">
              <a:buFont typeface="Arial" panose="020B0604020202020204" pitchFamily="34" charset="0"/>
              <a:buChar char="•"/>
            </a:pPr>
            <a:endParaRPr lang="fr-FR" sz="2400" dirty="0">
              <a:latin typeface="Raleway" panose="020B0003030101060003" pitchFamily="34" charset="0"/>
            </a:endParaRPr>
          </a:p>
          <a:p>
            <a:pPr marL="457189" indent="-457189">
              <a:buFont typeface="Arial" panose="020B0604020202020204" pitchFamily="34" charset="0"/>
              <a:buChar char="•"/>
            </a:pPr>
            <a:r>
              <a:rPr lang="fr-FR" sz="2400" dirty="0">
                <a:latin typeface="Raleway" panose="020B0003030101060003" pitchFamily="34" charset="0"/>
              </a:rPr>
              <a:t>Se référer au tableau des posologies standard et fortes posologies de la SPILF-SFM-SFPT</a:t>
            </a:r>
          </a:p>
        </p:txBody>
      </p:sp>
      <p:sp>
        <p:nvSpPr>
          <p:cNvPr id="2" name="Titre 1">
            <a:extLst>
              <a:ext uri="{FF2B5EF4-FFF2-40B4-BE49-F238E27FC236}">
                <a16:creationId xmlns:a16="http://schemas.microsoft.com/office/drawing/2014/main" id="{E70603EC-611E-CA5D-36D5-72948ABD3C28}"/>
              </a:ext>
            </a:extLst>
          </p:cNvPr>
          <p:cNvSpPr>
            <a:spLocks noGrp="1"/>
          </p:cNvSpPr>
          <p:nvPr>
            <p:ph type="ctrTitle"/>
          </p:nvPr>
        </p:nvSpPr>
        <p:spPr/>
        <p:txBody>
          <a:bodyPr>
            <a:normAutofit/>
          </a:bodyPr>
          <a:lstStyle/>
          <a:p>
            <a:r>
              <a:rPr lang="fr-FR" dirty="0"/>
              <a:t>AVANT TOUTE MISE EN PLACE</a:t>
            </a:r>
          </a:p>
        </p:txBody>
      </p:sp>
      <p:sp>
        <p:nvSpPr>
          <p:cNvPr id="3" name="Espace réservé du pied de page 2">
            <a:extLst>
              <a:ext uri="{FF2B5EF4-FFF2-40B4-BE49-F238E27FC236}">
                <a16:creationId xmlns:a16="http://schemas.microsoft.com/office/drawing/2014/main" id="{13649957-4C57-FEF2-49FA-72AC40C8575D}"/>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102589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nt Arrow 3"/>
          <p:cNvSpPr/>
          <p:nvPr/>
        </p:nvSpPr>
        <p:spPr>
          <a:xfrm>
            <a:off x="3402912" y="1631687"/>
            <a:ext cx="1335881" cy="978695"/>
          </a:xfrm>
          <a:prstGeom prst="bentArrow">
            <a:avLst>
              <a:gd name="adj1" fmla="val 25000"/>
              <a:gd name="adj2" fmla="val 25000"/>
              <a:gd name="adj3" fmla="val 27190"/>
              <a:gd name="adj4" fmla="val 87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solidFill>
                <a:schemeClr val="tx1"/>
              </a:solidFill>
            </a:endParaRPr>
          </a:p>
        </p:txBody>
      </p:sp>
      <p:sp>
        <p:nvSpPr>
          <p:cNvPr id="7" name="Rectangle 6"/>
          <p:cNvSpPr/>
          <p:nvPr/>
        </p:nvSpPr>
        <p:spPr>
          <a:xfrm rot="5400000">
            <a:off x="5024542" y="1578185"/>
            <a:ext cx="250031" cy="660167"/>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p>
        </p:txBody>
      </p:sp>
      <p:sp>
        <p:nvSpPr>
          <p:cNvPr id="9" name="Bent Arrow 8"/>
          <p:cNvSpPr/>
          <p:nvPr/>
        </p:nvSpPr>
        <p:spPr>
          <a:xfrm rot="5400000">
            <a:off x="5302564" y="2041011"/>
            <a:ext cx="1494211" cy="978695"/>
          </a:xfrm>
          <a:prstGeom prst="bentArrow">
            <a:avLst>
              <a:gd name="adj1" fmla="val 25000"/>
              <a:gd name="adj2" fmla="val 25000"/>
              <a:gd name="adj3" fmla="val 27190"/>
              <a:gd name="adj4" fmla="val 87500"/>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solidFill>
                <a:schemeClr val="tx1"/>
              </a:solidFill>
            </a:endParaRPr>
          </a:p>
        </p:txBody>
      </p:sp>
      <p:sp>
        <p:nvSpPr>
          <p:cNvPr id="10" name="Rectangle 9"/>
          <p:cNvSpPr/>
          <p:nvPr/>
        </p:nvSpPr>
        <p:spPr>
          <a:xfrm>
            <a:off x="6153254" y="3428071"/>
            <a:ext cx="250031" cy="6601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p>
        </p:txBody>
      </p:sp>
      <p:sp>
        <p:nvSpPr>
          <p:cNvPr id="11" name="Bent Arrow 10"/>
          <p:cNvSpPr/>
          <p:nvPr/>
        </p:nvSpPr>
        <p:spPr>
          <a:xfrm rot="10800000" flipH="1">
            <a:off x="6153254" y="4159674"/>
            <a:ext cx="1335881" cy="978695"/>
          </a:xfrm>
          <a:prstGeom prst="bentArrow">
            <a:avLst>
              <a:gd name="adj1" fmla="val 25000"/>
              <a:gd name="adj2" fmla="val 25000"/>
              <a:gd name="adj3" fmla="val 27190"/>
              <a:gd name="adj4" fmla="val 875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solidFill>
                <a:schemeClr val="tx1"/>
              </a:solidFill>
            </a:endParaRPr>
          </a:p>
        </p:txBody>
      </p:sp>
      <p:sp>
        <p:nvSpPr>
          <p:cNvPr id="12" name="Rectangle 11"/>
          <p:cNvSpPr/>
          <p:nvPr/>
        </p:nvSpPr>
        <p:spPr>
          <a:xfrm rot="5400000">
            <a:off x="7882042" y="4431769"/>
            <a:ext cx="250031" cy="8786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p>
        </p:txBody>
      </p:sp>
      <p:sp>
        <p:nvSpPr>
          <p:cNvPr id="13" name="Bent Arrow 12"/>
          <p:cNvSpPr/>
          <p:nvPr/>
        </p:nvSpPr>
        <p:spPr>
          <a:xfrm rot="5400000" flipH="1">
            <a:off x="8346389" y="3838835"/>
            <a:ext cx="1335881" cy="978695"/>
          </a:xfrm>
          <a:prstGeom prst="bentArrow">
            <a:avLst>
              <a:gd name="adj1" fmla="val 25000"/>
              <a:gd name="adj2" fmla="val 25000"/>
              <a:gd name="adj3" fmla="val 27190"/>
              <a:gd name="adj4" fmla="val 875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sz="1425">
              <a:solidFill>
                <a:schemeClr val="tx1"/>
              </a:solidFill>
            </a:endParaRPr>
          </a:p>
        </p:txBody>
      </p:sp>
      <p:sp>
        <p:nvSpPr>
          <p:cNvPr id="18" name="TextBox 17"/>
          <p:cNvSpPr txBox="1"/>
          <p:nvPr/>
        </p:nvSpPr>
        <p:spPr>
          <a:xfrm>
            <a:off x="268965" y="2960551"/>
            <a:ext cx="4952449" cy="3756848"/>
          </a:xfrm>
          <a:prstGeom prst="rect">
            <a:avLst/>
          </a:prstGeom>
          <a:noFill/>
          <a:ln>
            <a:solidFill>
              <a:schemeClr val="accent2">
                <a:lumMod val="75000"/>
              </a:schemeClr>
            </a:solidFill>
          </a:ln>
        </p:spPr>
        <p:txBody>
          <a:bodyPr wrap="square" lIns="68579" tIns="34289" rIns="68579" bIns="34289" rtlCol="0">
            <a:noAutofit/>
          </a:bodyPr>
          <a:lstStyle/>
          <a:p>
            <a:pPr marL="457189" indent="-457189">
              <a:buFont typeface="Wingdings" pitchFamily="2" charset="2"/>
              <a:buChar char="ü"/>
            </a:pPr>
            <a:r>
              <a:rPr lang="en-US" sz="1333" dirty="0">
                <a:solidFill>
                  <a:schemeClr val="accent2">
                    <a:lumMod val="75000"/>
                  </a:schemeClr>
                </a:solidFill>
                <a:latin typeface="Raleway" panose="020B0003030101060003" pitchFamily="34" charset="0"/>
              </a:rPr>
              <a:t>Prendre </a:t>
            </a:r>
            <a:r>
              <a:rPr lang="en-US" sz="1333" dirty="0" err="1">
                <a:solidFill>
                  <a:schemeClr val="accent2">
                    <a:lumMod val="75000"/>
                  </a:schemeClr>
                </a:solidFill>
                <a:latin typeface="Raleway" panose="020B0003030101060003" pitchFamily="34" charset="0"/>
              </a:rPr>
              <a:t>connaissance</a:t>
            </a:r>
            <a:r>
              <a:rPr lang="en-US" sz="1333" dirty="0">
                <a:solidFill>
                  <a:schemeClr val="accent2">
                    <a:lumMod val="75000"/>
                  </a:schemeClr>
                </a:solidFill>
                <a:latin typeface="Raleway" panose="020B0003030101060003" pitchFamily="34" charset="0"/>
              </a:rPr>
              <a:t> des </a:t>
            </a:r>
            <a:r>
              <a:rPr lang="en-US" sz="1333" dirty="0" err="1">
                <a:solidFill>
                  <a:schemeClr val="accent2">
                    <a:lumMod val="75000"/>
                  </a:schemeClr>
                </a:solidFill>
                <a:latin typeface="Raleway" panose="020B0003030101060003" pitchFamily="34" charset="0"/>
              </a:rPr>
              <a:t>nouvelles</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recommandations</a:t>
            </a:r>
            <a:r>
              <a:rPr lang="en-US" sz="1333" dirty="0">
                <a:solidFill>
                  <a:schemeClr val="accent2">
                    <a:lumMod val="75000"/>
                  </a:schemeClr>
                </a:solidFill>
                <a:latin typeface="Raleway" panose="020B0003030101060003" pitchFamily="34" charset="0"/>
              </a:rPr>
              <a:t>  du CA-SFM (site SFM)</a:t>
            </a:r>
          </a:p>
          <a:p>
            <a:pPr marL="457189" indent="-457189">
              <a:buFont typeface="Wingdings" pitchFamily="2" charset="2"/>
              <a:buChar char="ü"/>
            </a:pPr>
            <a:r>
              <a:rPr lang="en-US" sz="1333" dirty="0">
                <a:solidFill>
                  <a:schemeClr val="accent2">
                    <a:lumMod val="75000"/>
                  </a:schemeClr>
                </a:solidFill>
                <a:latin typeface="Raleway" panose="020B0003030101060003" pitchFamily="34" charset="0"/>
              </a:rPr>
              <a:t>Identifier un </a:t>
            </a:r>
            <a:r>
              <a:rPr lang="en-US" sz="1333" dirty="0" err="1">
                <a:solidFill>
                  <a:schemeClr val="accent2">
                    <a:lumMod val="75000"/>
                  </a:schemeClr>
                </a:solidFill>
                <a:latin typeface="Raleway" panose="020B0003030101060003" pitchFamily="34" charset="0"/>
              </a:rPr>
              <a:t>responsable</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laboratoire</a:t>
            </a:r>
            <a:r>
              <a:rPr lang="en-US" sz="1333" dirty="0">
                <a:solidFill>
                  <a:schemeClr val="accent2">
                    <a:lumMod val="75000"/>
                  </a:schemeClr>
                </a:solidFill>
                <a:latin typeface="Raleway" panose="020B0003030101060003" pitchFamily="34" charset="0"/>
              </a:rPr>
              <a:t> (“champion”) pour </a:t>
            </a:r>
            <a:r>
              <a:rPr lang="en-US" sz="1333" dirty="0" err="1">
                <a:solidFill>
                  <a:schemeClr val="accent2">
                    <a:lumMod val="75000"/>
                  </a:schemeClr>
                </a:solidFill>
                <a:latin typeface="Raleway" panose="020B0003030101060003" pitchFamily="34" charset="0"/>
              </a:rPr>
              <a:t>coordonner</a:t>
            </a:r>
            <a:r>
              <a:rPr lang="en-US" sz="1333" dirty="0">
                <a:solidFill>
                  <a:schemeClr val="accent2">
                    <a:lumMod val="75000"/>
                  </a:schemeClr>
                </a:solidFill>
                <a:latin typeface="Raleway" panose="020B0003030101060003" pitchFamily="34" charset="0"/>
              </a:rPr>
              <a:t> la mise </a:t>
            </a:r>
            <a:r>
              <a:rPr lang="en-US" sz="1333" dirty="0" err="1">
                <a:solidFill>
                  <a:schemeClr val="accent2">
                    <a:lumMod val="75000"/>
                  </a:schemeClr>
                </a:solidFill>
                <a:latin typeface="Raleway" panose="020B0003030101060003" pitchFamily="34" charset="0"/>
              </a:rPr>
              <a:t>en</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œuvre</a:t>
            </a:r>
            <a:endParaRPr lang="en-US" sz="1333" dirty="0">
              <a:solidFill>
                <a:schemeClr val="accent2">
                  <a:lumMod val="75000"/>
                </a:schemeClr>
              </a:solidFill>
              <a:latin typeface="Raleway" panose="020B0003030101060003" pitchFamily="34" charset="0"/>
            </a:endParaRPr>
          </a:p>
          <a:p>
            <a:pPr marL="457189" indent="-457189">
              <a:buFont typeface="Wingdings" pitchFamily="2" charset="2"/>
              <a:buChar char="ü"/>
            </a:pPr>
            <a:r>
              <a:rPr lang="en-US" sz="1333" dirty="0" err="1">
                <a:solidFill>
                  <a:schemeClr val="accent2">
                    <a:lumMod val="75000"/>
                  </a:schemeClr>
                </a:solidFill>
                <a:latin typeface="Raleway" panose="020B0003030101060003" pitchFamily="34" charset="0"/>
              </a:rPr>
              <a:t>Contacter</a:t>
            </a:r>
            <a:r>
              <a:rPr lang="en-US" sz="1333" dirty="0">
                <a:solidFill>
                  <a:schemeClr val="accent2">
                    <a:lumMod val="75000"/>
                  </a:schemeClr>
                </a:solidFill>
                <a:latin typeface="Raleway" panose="020B0003030101060003" pitchFamily="34" charset="0"/>
              </a:rPr>
              <a:t> des </a:t>
            </a:r>
            <a:r>
              <a:rPr lang="en-US" sz="1333" dirty="0" err="1">
                <a:solidFill>
                  <a:schemeClr val="accent2">
                    <a:lumMod val="75000"/>
                  </a:schemeClr>
                </a:solidFill>
                <a:latin typeface="Raleway" panose="020B0003030101060003" pitchFamily="34" charset="0"/>
              </a:rPr>
              <a:t>laboratoires</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ayant</a:t>
            </a:r>
            <a:r>
              <a:rPr lang="en-US" sz="1333" dirty="0">
                <a:solidFill>
                  <a:schemeClr val="accent2">
                    <a:lumMod val="75000"/>
                  </a:schemeClr>
                </a:solidFill>
                <a:latin typeface="Raleway" panose="020B0003030101060003" pitchFamily="34" charset="0"/>
              </a:rPr>
              <a:t> déjà </a:t>
            </a:r>
            <a:r>
              <a:rPr lang="en-US" sz="1333" dirty="0" err="1">
                <a:solidFill>
                  <a:schemeClr val="accent2">
                    <a:lumMod val="75000"/>
                  </a:schemeClr>
                </a:solidFill>
                <a:latin typeface="Raleway" panose="020B0003030101060003" pitchFamily="34" charset="0"/>
              </a:rPr>
              <a:t>implémenté</a:t>
            </a:r>
            <a:r>
              <a:rPr lang="en-US" sz="1333" dirty="0">
                <a:solidFill>
                  <a:schemeClr val="accent2">
                    <a:lumMod val="75000"/>
                  </a:schemeClr>
                </a:solidFill>
                <a:latin typeface="Raleway" panose="020B0003030101060003" pitchFamily="34" charset="0"/>
              </a:rPr>
              <a:t> les </a:t>
            </a:r>
            <a:r>
              <a:rPr lang="en-US" sz="1333" dirty="0" err="1">
                <a:solidFill>
                  <a:schemeClr val="accent2">
                    <a:lumMod val="75000"/>
                  </a:schemeClr>
                </a:solidFill>
                <a:latin typeface="Raleway" panose="020B0003030101060003" pitchFamily="34" charset="0"/>
              </a:rPr>
              <a:t>nouvelles</a:t>
            </a:r>
            <a:r>
              <a:rPr lang="en-US" sz="1333" dirty="0">
                <a:solidFill>
                  <a:schemeClr val="accent2">
                    <a:lumMod val="75000"/>
                  </a:schemeClr>
                </a:solidFill>
                <a:latin typeface="Raleway" panose="020B0003030101060003" pitchFamily="34" charset="0"/>
              </a:rPr>
              <a:t> </a:t>
            </a:r>
            <a:r>
              <a:rPr lang="en-US" sz="1333" dirty="0" err="1">
                <a:solidFill>
                  <a:schemeClr val="accent2">
                    <a:lumMod val="75000"/>
                  </a:schemeClr>
                </a:solidFill>
                <a:latin typeface="Raleway" panose="020B0003030101060003" pitchFamily="34" charset="0"/>
              </a:rPr>
              <a:t>recommandations</a:t>
            </a:r>
            <a:r>
              <a:rPr lang="en-US" sz="1333" dirty="0">
                <a:solidFill>
                  <a:schemeClr val="accent2">
                    <a:lumMod val="75000"/>
                  </a:schemeClr>
                </a:solidFill>
                <a:latin typeface="Raleway" panose="020B0003030101060003" pitchFamily="34" charset="0"/>
              </a:rPr>
              <a:t>  pour retour </a:t>
            </a:r>
            <a:r>
              <a:rPr lang="en-US" sz="1333" dirty="0" err="1">
                <a:solidFill>
                  <a:schemeClr val="accent2">
                    <a:lumMod val="75000"/>
                  </a:schemeClr>
                </a:solidFill>
                <a:latin typeface="Raleway" panose="020B0003030101060003" pitchFamily="34" charset="0"/>
              </a:rPr>
              <a:t>d’expériences</a:t>
            </a:r>
            <a:endParaRPr lang="en-US" sz="1333" dirty="0">
              <a:solidFill>
                <a:schemeClr val="accent2">
                  <a:lumMod val="75000"/>
                </a:schemeClr>
              </a:solidFill>
              <a:latin typeface="Raleway" panose="020B0003030101060003" pitchFamily="34" charset="0"/>
            </a:endParaRPr>
          </a:p>
          <a:p>
            <a:pPr marL="457189" indent="-457189">
              <a:buFont typeface="Wingdings" pitchFamily="2" charset="2"/>
              <a:buChar char="ü"/>
            </a:pPr>
            <a:r>
              <a:rPr lang="fr-FR" sz="1333" dirty="0">
                <a:solidFill>
                  <a:schemeClr val="accent2">
                    <a:lumMod val="75000"/>
                  </a:schemeClr>
                </a:solidFill>
                <a:latin typeface="Raleway" panose="020B0003030101060003" pitchFamily="34" charset="0"/>
              </a:rPr>
              <a:t>Étudier les possibilités de modification du paramétrage informatique actuel (SIL, automates, serveur de résultats, édition des comptes rendus papier).</a:t>
            </a:r>
          </a:p>
          <a:p>
            <a:pPr marL="457189" indent="-457189">
              <a:buFont typeface="Wingdings" pitchFamily="2" charset="2"/>
              <a:buChar char="ü"/>
            </a:pPr>
            <a:r>
              <a:rPr lang="fr-FR" sz="1333" dirty="0">
                <a:solidFill>
                  <a:schemeClr val="accent2">
                    <a:lumMod val="75000"/>
                  </a:schemeClr>
                </a:solidFill>
                <a:latin typeface="Raleway" panose="020B0003030101060003" pitchFamily="34" charset="0"/>
              </a:rPr>
              <a:t>Discuter avec les cliniciens du format de sortie des résultats à retenir et de la façon de limiter les erreurs de prescription pour les couples antibiotique/bactérie « à forte posologie obligatoire » vs ceux rendus « sensibles à posologie standard »</a:t>
            </a:r>
          </a:p>
          <a:p>
            <a:pPr marL="457189" indent="-457189">
              <a:buFont typeface="Wingdings" pitchFamily="2" charset="2"/>
              <a:buChar char="ü"/>
            </a:pPr>
            <a:r>
              <a:rPr lang="fr-FR" sz="1333" dirty="0">
                <a:solidFill>
                  <a:schemeClr val="accent2">
                    <a:lumMod val="75000"/>
                  </a:schemeClr>
                </a:solidFill>
                <a:latin typeface="Raleway" panose="020B0003030101060003" pitchFamily="34" charset="0"/>
              </a:rPr>
              <a:t>Se référer au tableau des posologies standard et fortes posologies de la SPILF-SFM-SFPT et prévoir la façon dont ce tableau va pouvoir être accessible par tous les prescripteurs destinataires des résultats </a:t>
            </a:r>
          </a:p>
          <a:p>
            <a:r>
              <a:rPr lang="fr-FR" sz="1333" dirty="0">
                <a:solidFill>
                  <a:schemeClr val="accent2">
                    <a:lumMod val="75000"/>
                  </a:schemeClr>
                </a:solidFill>
                <a:latin typeface="Raleway" panose="020B0003030101060003" pitchFamily="34" charset="0"/>
              </a:rPr>
              <a:t> </a:t>
            </a:r>
          </a:p>
          <a:p>
            <a:pPr marL="457189" indent="-457189">
              <a:buFont typeface="Wingdings" pitchFamily="2" charset="2"/>
              <a:buChar char="ü"/>
            </a:pPr>
            <a:endParaRPr lang="fr-FR" sz="1333" dirty="0">
              <a:solidFill>
                <a:schemeClr val="accent2">
                  <a:lumMod val="75000"/>
                </a:schemeClr>
              </a:solidFill>
              <a:latin typeface="Raleway" panose="020B0003030101060003" pitchFamily="34" charset="0"/>
            </a:endParaRPr>
          </a:p>
        </p:txBody>
      </p:sp>
      <p:sp>
        <p:nvSpPr>
          <p:cNvPr id="19" name="TextBox 18"/>
          <p:cNvSpPr txBox="1"/>
          <p:nvPr/>
        </p:nvSpPr>
        <p:spPr>
          <a:xfrm>
            <a:off x="3577171" y="2127620"/>
            <a:ext cx="1238732" cy="300083"/>
          </a:xfrm>
          <a:prstGeom prst="rect">
            <a:avLst/>
          </a:prstGeom>
          <a:noFill/>
        </p:spPr>
        <p:txBody>
          <a:bodyPr wrap="square" lIns="68579" tIns="34289" rIns="68579" bIns="34289" rtlCol="0">
            <a:normAutofit/>
          </a:bodyPr>
          <a:lstStyle/>
          <a:p>
            <a:pPr algn="ctr"/>
            <a:r>
              <a:rPr lang="en-US" sz="1500" b="1" dirty="0" err="1">
                <a:solidFill>
                  <a:schemeClr val="accent2"/>
                </a:solidFill>
              </a:rPr>
              <a:t>Planifier</a:t>
            </a:r>
            <a:endParaRPr lang="en-US" sz="1500" b="1" dirty="0">
              <a:solidFill>
                <a:schemeClr val="accent2"/>
              </a:solidFill>
            </a:endParaRPr>
          </a:p>
        </p:txBody>
      </p:sp>
      <p:sp>
        <p:nvSpPr>
          <p:cNvPr id="22" name="TextBox 21"/>
          <p:cNvSpPr txBox="1"/>
          <p:nvPr/>
        </p:nvSpPr>
        <p:spPr>
          <a:xfrm>
            <a:off x="6387726" y="809849"/>
            <a:ext cx="5478231" cy="1452847"/>
          </a:xfrm>
          <a:prstGeom prst="rect">
            <a:avLst/>
          </a:prstGeom>
          <a:noFill/>
          <a:ln>
            <a:solidFill>
              <a:schemeClr val="bg1">
                <a:lumMod val="50000"/>
              </a:schemeClr>
            </a:solidFill>
          </a:ln>
        </p:spPr>
        <p:txBody>
          <a:bodyPr wrap="square" lIns="68579" tIns="34289" rIns="68579" bIns="34289" rtlCol="0">
            <a:noAutofit/>
          </a:bodyPr>
          <a:lstStyle/>
          <a:p>
            <a:pPr marL="171446" indent="-171446">
              <a:buFont typeface="Wingdings" pitchFamily="2" charset="2"/>
              <a:buChar char="ü"/>
            </a:pPr>
            <a:r>
              <a:rPr lang="fr-FR" sz="1400" dirty="0">
                <a:solidFill>
                  <a:schemeClr val="bg1">
                    <a:lumMod val="50000"/>
                  </a:schemeClr>
                </a:solidFill>
                <a:latin typeface="Raleway" panose="020B0003030101060003" pitchFamily="34" charset="0"/>
              </a:rPr>
              <a:t>Valider la stratégie au niveau de l’établissement (commission des anti-infectieux par exemple), en impliquant l’ensemble des acteurs (biologistes, cliniciens, pharmaciens, hygiénistes…).</a:t>
            </a:r>
          </a:p>
          <a:p>
            <a:pPr marL="171446" indent="-171446">
              <a:buFont typeface="Wingdings" pitchFamily="2" charset="2"/>
              <a:buChar char="ü"/>
            </a:pPr>
            <a:r>
              <a:rPr lang="fr-FR" sz="1400" dirty="0">
                <a:solidFill>
                  <a:schemeClr val="bg1">
                    <a:lumMod val="50000"/>
                  </a:schemeClr>
                </a:solidFill>
                <a:latin typeface="Raleway" panose="020B0003030101060003" pitchFamily="34" charset="0"/>
              </a:rPr>
              <a:t>Préparer le nouveau paramétrage informatique (avec l’aide des référents informatiques et si besoin avec l’aide de l’éditeur du SIL)</a:t>
            </a:r>
          </a:p>
        </p:txBody>
      </p:sp>
      <p:sp>
        <p:nvSpPr>
          <p:cNvPr id="23" name="TextBox 22"/>
          <p:cNvSpPr txBox="1"/>
          <p:nvPr/>
        </p:nvSpPr>
        <p:spPr>
          <a:xfrm>
            <a:off x="7782561" y="5085784"/>
            <a:ext cx="3871092" cy="962368"/>
          </a:xfrm>
          <a:prstGeom prst="rect">
            <a:avLst/>
          </a:prstGeom>
          <a:noFill/>
          <a:ln>
            <a:solidFill>
              <a:srgbClr val="92D050"/>
            </a:solidFill>
          </a:ln>
        </p:spPr>
        <p:txBody>
          <a:bodyPr wrap="square" lIns="68579" tIns="34289" rIns="68579" bIns="34289" rtlCol="0">
            <a:noAutofit/>
          </a:bodyPr>
          <a:lstStyle/>
          <a:p>
            <a:pPr marL="171446" indent="-171446">
              <a:buFont typeface="Wingdings" pitchFamily="2" charset="2"/>
              <a:buChar char="ü"/>
            </a:pPr>
            <a:r>
              <a:rPr lang="fr-FR" sz="1400" dirty="0">
                <a:solidFill>
                  <a:srgbClr val="92D050"/>
                </a:solidFill>
                <a:latin typeface="Raleway" panose="020B0003030101060003" pitchFamily="34" charset="0"/>
              </a:rPr>
              <a:t>Mise en production</a:t>
            </a:r>
          </a:p>
          <a:p>
            <a:pPr marL="171446" indent="-171446">
              <a:buFont typeface="Wingdings" pitchFamily="2" charset="2"/>
              <a:buChar char="ü"/>
            </a:pPr>
            <a:r>
              <a:rPr lang="fr-FR" sz="1400" dirty="0">
                <a:solidFill>
                  <a:srgbClr val="92D050"/>
                </a:solidFill>
                <a:latin typeface="Raleway" panose="020B0003030101060003" pitchFamily="34" charset="0"/>
              </a:rPr>
              <a:t>Communication auprès de l’ensemble des acteurs (biologistes, cliniciens, pharmaciens, hygiénistes, …)</a:t>
            </a:r>
          </a:p>
          <a:p>
            <a:pPr marL="171446" indent="-171446">
              <a:buFont typeface="Wingdings" pitchFamily="2" charset="2"/>
              <a:buChar char="ü"/>
            </a:pPr>
            <a:endParaRPr lang="fr-FR" sz="1400" dirty="0">
              <a:solidFill>
                <a:srgbClr val="92D050"/>
              </a:solidFill>
              <a:latin typeface="Raleway" panose="020B0003030101060003" pitchFamily="34" charset="0"/>
            </a:endParaRPr>
          </a:p>
        </p:txBody>
      </p:sp>
      <p:sp>
        <p:nvSpPr>
          <p:cNvPr id="24" name="TextBox 23"/>
          <p:cNvSpPr txBox="1"/>
          <p:nvPr/>
        </p:nvSpPr>
        <p:spPr>
          <a:xfrm>
            <a:off x="5672057" y="5618729"/>
            <a:ext cx="1697244" cy="978696"/>
          </a:xfrm>
          <a:prstGeom prst="rect">
            <a:avLst/>
          </a:prstGeom>
          <a:noFill/>
          <a:ln>
            <a:solidFill>
              <a:srgbClr val="C00000"/>
            </a:solidFill>
          </a:ln>
        </p:spPr>
        <p:txBody>
          <a:bodyPr wrap="square" lIns="68579" tIns="34289" rIns="68579" bIns="34289" rtlCol="0">
            <a:noAutofit/>
          </a:bodyPr>
          <a:lstStyle/>
          <a:p>
            <a:pPr marL="171446" indent="-171446">
              <a:buFont typeface="Wingdings" pitchFamily="2" charset="2"/>
              <a:buChar char="ü"/>
            </a:pPr>
            <a:r>
              <a:rPr lang="fr-FR" sz="1400" dirty="0">
                <a:solidFill>
                  <a:srgbClr val="C00000"/>
                </a:solidFill>
                <a:latin typeface="Raleway" panose="020B0003030101060003" pitchFamily="34" charset="0"/>
              </a:rPr>
              <a:t>Test des nouveaux paramétrages informatiques</a:t>
            </a:r>
          </a:p>
          <a:p>
            <a:pPr lvl="0"/>
            <a:endParaRPr lang="fr-FR" sz="1400" dirty="0">
              <a:solidFill>
                <a:srgbClr val="C00000"/>
              </a:solidFill>
              <a:latin typeface="Raleway" panose="020B0003030101060003" pitchFamily="34" charset="0"/>
            </a:endParaRPr>
          </a:p>
        </p:txBody>
      </p:sp>
      <p:sp>
        <p:nvSpPr>
          <p:cNvPr id="48" name="TextBox 47"/>
          <p:cNvSpPr txBox="1"/>
          <p:nvPr/>
        </p:nvSpPr>
        <p:spPr>
          <a:xfrm>
            <a:off x="5240470" y="2127620"/>
            <a:ext cx="662257" cy="300083"/>
          </a:xfrm>
          <a:prstGeom prst="rect">
            <a:avLst/>
          </a:prstGeom>
          <a:noFill/>
        </p:spPr>
        <p:txBody>
          <a:bodyPr wrap="square" lIns="68579" tIns="34289" rIns="68579" bIns="34289" rtlCol="0">
            <a:noAutofit/>
          </a:bodyPr>
          <a:lstStyle/>
          <a:p>
            <a:pPr algn="ctr"/>
            <a:r>
              <a:rPr lang="en-US" sz="1500" b="1" dirty="0">
                <a:solidFill>
                  <a:schemeClr val="accent3">
                    <a:lumMod val="75000"/>
                    <a:lumOff val="25000"/>
                  </a:schemeClr>
                </a:solidFill>
              </a:rPr>
              <a:t>Faire</a:t>
            </a:r>
          </a:p>
        </p:txBody>
      </p:sp>
      <p:sp>
        <p:nvSpPr>
          <p:cNvPr id="53" name="TextBox 52"/>
          <p:cNvSpPr txBox="1"/>
          <p:nvPr/>
        </p:nvSpPr>
        <p:spPr>
          <a:xfrm>
            <a:off x="5411094" y="4588861"/>
            <a:ext cx="882029" cy="300083"/>
          </a:xfrm>
          <a:prstGeom prst="rect">
            <a:avLst/>
          </a:prstGeom>
          <a:solidFill>
            <a:srgbClr val="C00000"/>
          </a:solidFill>
        </p:spPr>
        <p:txBody>
          <a:bodyPr wrap="square" lIns="68579" tIns="34289" rIns="68579" bIns="34289" rtlCol="0">
            <a:normAutofit/>
          </a:bodyPr>
          <a:lstStyle/>
          <a:p>
            <a:pPr algn="ctr"/>
            <a:r>
              <a:rPr lang="en-US" sz="1500" b="1" dirty="0">
                <a:solidFill>
                  <a:schemeClr val="bg1"/>
                </a:solidFill>
              </a:rPr>
              <a:t>Tester</a:t>
            </a:r>
          </a:p>
        </p:txBody>
      </p:sp>
      <p:sp>
        <p:nvSpPr>
          <p:cNvPr id="61" name="TextBox 60"/>
          <p:cNvSpPr txBox="1"/>
          <p:nvPr/>
        </p:nvSpPr>
        <p:spPr>
          <a:xfrm>
            <a:off x="7914416" y="3564789"/>
            <a:ext cx="882029" cy="300083"/>
          </a:xfrm>
          <a:prstGeom prst="rect">
            <a:avLst/>
          </a:prstGeom>
          <a:noFill/>
        </p:spPr>
        <p:txBody>
          <a:bodyPr wrap="square" lIns="68579" tIns="34289" rIns="68579" bIns="34289" rtlCol="0">
            <a:normAutofit/>
          </a:bodyPr>
          <a:lstStyle/>
          <a:p>
            <a:pPr algn="ctr"/>
            <a:r>
              <a:rPr lang="en-US" sz="1500" b="1" dirty="0">
                <a:solidFill>
                  <a:schemeClr val="accent6"/>
                </a:solidFill>
              </a:rPr>
              <a:t>Action</a:t>
            </a:r>
          </a:p>
        </p:txBody>
      </p:sp>
      <p:grpSp>
        <p:nvGrpSpPr>
          <p:cNvPr id="33" name="Group 32"/>
          <p:cNvGrpSpPr/>
          <p:nvPr/>
        </p:nvGrpSpPr>
        <p:grpSpPr>
          <a:xfrm>
            <a:off x="5401761" y="2404345"/>
            <a:ext cx="561219" cy="561219"/>
            <a:chOff x="8631238" y="1792288"/>
            <a:chExt cx="2851151" cy="2851150"/>
          </a:xfrm>
          <a:solidFill>
            <a:schemeClr val="accent3">
              <a:lumMod val="75000"/>
              <a:lumOff val="25000"/>
            </a:schemeClr>
          </a:solidFill>
        </p:grpSpPr>
        <p:sp>
          <p:nvSpPr>
            <p:cNvPr id="34" name="Freeform 18"/>
            <p:cNvSpPr>
              <a:spLocks noEditPoints="1"/>
            </p:cNvSpPr>
            <p:nvPr/>
          </p:nvSpPr>
          <p:spPr bwMode="auto">
            <a:xfrm>
              <a:off x="8631238" y="2963863"/>
              <a:ext cx="1614488" cy="1679575"/>
            </a:xfrm>
            <a:custGeom>
              <a:avLst/>
              <a:gdLst>
                <a:gd name="T0" fmla="*/ 861 w 896"/>
                <a:gd name="T1" fmla="*/ 560 h 922"/>
                <a:gd name="T2" fmla="*/ 804 w 896"/>
                <a:gd name="T3" fmla="*/ 526 h 922"/>
                <a:gd name="T4" fmla="*/ 810 w 896"/>
                <a:gd name="T5" fmla="*/ 461 h 922"/>
                <a:gd name="T6" fmla="*/ 804 w 896"/>
                <a:gd name="T7" fmla="*/ 396 h 922"/>
                <a:gd name="T8" fmla="*/ 861 w 896"/>
                <a:gd name="T9" fmla="*/ 363 h 922"/>
                <a:gd name="T10" fmla="*/ 886 w 896"/>
                <a:gd name="T11" fmla="*/ 330 h 922"/>
                <a:gd name="T12" fmla="*/ 881 w 896"/>
                <a:gd name="T13" fmla="*/ 290 h 922"/>
                <a:gd name="T14" fmla="*/ 813 w 896"/>
                <a:gd name="T15" fmla="*/ 172 h 922"/>
                <a:gd name="T16" fmla="*/ 740 w 896"/>
                <a:gd name="T17" fmla="*/ 153 h 922"/>
                <a:gd name="T18" fmla="*/ 683 w 896"/>
                <a:gd name="T19" fmla="*/ 186 h 922"/>
                <a:gd name="T20" fmla="*/ 569 w 896"/>
                <a:gd name="T21" fmla="*/ 121 h 922"/>
                <a:gd name="T22" fmla="*/ 569 w 896"/>
                <a:gd name="T23" fmla="*/ 54 h 922"/>
                <a:gd name="T24" fmla="*/ 516 w 896"/>
                <a:gd name="T25" fmla="*/ 0 h 922"/>
                <a:gd name="T26" fmla="*/ 380 w 896"/>
                <a:gd name="T27" fmla="*/ 0 h 922"/>
                <a:gd name="T28" fmla="*/ 327 w 896"/>
                <a:gd name="T29" fmla="*/ 54 h 922"/>
                <a:gd name="T30" fmla="*/ 327 w 896"/>
                <a:gd name="T31" fmla="*/ 121 h 922"/>
                <a:gd name="T32" fmla="*/ 214 w 896"/>
                <a:gd name="T33" fmla="*/ 186 h 922"/>
                <a:gd name="T34" fmla="*/ 156 w 896"/>
                <a:gd name="T35" fmla="*/ 153 h 922"/>
                <a:gd name="T36" fmla="*/ 83 w 896"/>
                <a:gd name="T37" fmla="*/ 172 h 922"/>
                <a:gd name="T38" fmla="*/ 15 w 896"/>
                <a:gd name="T39" fmla="*/ 289 h 922"/>
                <a:gd name="T40" fmla="*/ 35 w 896"/>
                <a:gd name="T41" fmla="*/ 363 h 922"/>
                <a:gd name="T42" fmla="*/ 93 w 896"/>
                <a:gd name="T43" fmla="*/ 396 h 922"/>
                <a:gd name="T44" fmla="*/ 86 w 896"/>
                <a:gd name="T45" fmla="*/ 461 h 922"/>
                <a:gd name="T46" fmla="*/ 93 w 896"/>
                <a:gd name="T47" fmla="*/ 527 h 922"/>
                <a:gd name="T48" fmla="*/ 35 w 896"/>
                <a:gd name="T49" fmla="*/ 560 h 922"/>
                <a:gd name="T50" fmla="*/ 15 w 896"/>
                <a:gd name="T51" fmla="*/ 633 h 922"/>
                <a:gd name="T52" fmla="*/ 83 w 896"/>
                <a:gd name="T53" fmla="*/ 750 h 922"/>
                <a:gd name="T54" fmla="*/ 115 w 896"/>
                <a:gd name="T55" fmla="*/ 775 h 922"/>
                <a:gd name="T56" fmla="*/ 156 w 896"/>
                <a:gd name="T57" fmla="*/ 770 h 922"/>
                <a:gd name="T58" fmla="*/ 214 w 896"/>
                <a:gd name="T59" fmla="*/ 736 h 922"/>
                <a:gd name="T60" fmla="*/ 327 w 896"/>
                <a:gd name="T61" fmla="*/ 802 h 922"/>
                <a:gd name="T62" fmla="*/ 327 w 896"/>
                <a:gd name="T63" fmla="*/ 868 h 922"/>
                <a:gd name="T64" fmla="*/ 380 w 896"/>
                <a:gd name="T65" fmla="*/ 922 h 922"/>
                <a:gd name="T66" fmla="*/ 516 w 896"/>
                <a:gd name="T67" fmla="*/ 922 h 922"/>
                <a:gd name="T68" fmla="*/ 569 w 896"/>
                <a:gd name="T69" fmla="*/ 868 h 922"/>
                <a:gd name="T70" fmla="*/ 569 w 896"/>
                <a:gd name="T71" fmla="*/ 802 h 922"/>
                <a:gd name="T72" fmla="*/ 682 w 896"/>
                <a:gd name="T73" fmla="*/ 736 h 922"/>
                <a:gd name="T74" fmla="*/ 740 w 896"/>
                <a:gd name="T75" fmla="*/ 770 h 922"/>
                <a:gd name="T76" fmla="*/ 813 w 896"/>
                <a:gd name="T77" fmla="*/ 750 h 922"/>
                <a:gd name="T78" fmla="*/ 881 w 896"/>
                <a:gd name="T79" fmla="*/ 633 h 922"/>
                <a:gd name="T80" fmla="*/ 861 w 896"/>
                <a:gd name="T81" fmla="*/ 560 h 922"/>
                <a:gd name="T82" fmla="*/ 448 w 896"/>
                <a:gd name="T83" fmla="*/ 689 h 922"/>
                <a:gd name="T84" fmla="*/ 221 w 896"/>
                <a:gd name="T85" fmla="*/ 461 h 922"/>
                <a:gd name="T86" fmla="*/ 448 w 896"/>
                <a:gd name="T87" fmla="*/ 234 h 922"/>
                <a:gd name="T88" fmla="*/ 676 w 896"/>
                <a:gd name="T89" fmla="*/ 461 h 922"/>
                <a:gd name="T90" fmla="*/ 448 w 896"/>
                <a:gd name="T91" fmla="*/ 689 h 922"/>
                <a:gd name="T92" fmla="*/ 448 w 896"/>
                <a:gd name="T93" fmla="*/ 689 h 922"/>
                <a:gd name="T94" fmla="*/ 448 w 896"/>
                <a:gd name="T95" fmla="*/ 68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6" h="922">
                  <a:moveTo>
                    <a:pt x="861" y="560"/>
                  </a:moveTo>
                  <a:cubicBezTo>
                    <a:pt x="804" y="526"/>
                    <a:pt x="804" y="526"/>
                    <a:pt x="804" y="526"/>
                  </a:cubicBezTo>
                  <a:cubicBezTo>
                    <a:pt x="808" y="505"/>
                    <a:pt x="810" y="484"/>
                    <a:pt x="810" y="461"/>
                  </a:cubicBezTo>
                  <a:cubicBezTo>
                    <a:pt x="810" y="439"/>
                    <a:pt x="808" y="417"/>
                    <a:pt x="804" y="396"/>
                  </a:cubicBezTo>
                  <a:cubicBezTo>
                    <a:pt x="861" y="363"/>
                    <a:pt x="861" y="363"/>
                    <a:pt x="861" y="363"/>
                  </a:cubicBezTo>
                  <a:cubicBezTo>
                    <a:pt x="874" y="356"/>
                    <a:pt x="883" y="344"/>
                    <a:pt x="886" y="330"/>
                  </a:cubicBezTo>
                  <a:cubicBezTo>
                    <a:pt x="890" y="316"/>
                    <a:pt x="888" y="302"/>
                    <a:pt x="881" y="290"/>
                  </a:cubicBezTo>
                  <a:cubicBezTo>
                    <a:pt x="813" y="172"/>
                    <a:pt x="813" y="172"/>
                    <a:pt x="813" y="172"/>
                  </a:cubicBezTo>
                  <a:cubicBezTo>
                    <a:pt x="799" y="147"/>
                    <a:pt x="766" y="138"/>
                    <a:pt x="740" y="153"/>
                  </a:cubicBezTo>
                  <a:cubicBezTo>
                    <a:pt x="683" y="186"/>
                    <a:pt x="683" y="186"/>
                    <a:pt x="683" y="186"/>
                  </a:cubicBezTo>
                  <a:cubicBezTo>
                    <a:pt x="649" y="158"/>
                    <a:pt x="611" y="136"/>
                    <a:pt x="569" y="121"/>
                  </a:cubicBezTo>
                  <a:cubicBezTo>
                    <a:pt x="569" y="54"/>
                    <a:pt x="569" y="54"/>
                    <a:pt x="569" y="54"/>
                  </a:cubicBezTo>
                  <a:cubicBezTo>
                    <a:pt x="569" y="24"/>
                    <a:pt x="545" y="0"/>
                    <a:pt x="516" y="0"/>
                  </a:cubicBezTo>
                  <a:cubicBezTo>
                    <a:pt x="380" y="0"/>
                    <a:pt x="380" y="0"/>
                    <a:pt x="380" y="0"/>
                  </a:cubicBezTo>
                  <a:cubicBezTo>
                    <a:pt x="351" y="0"/>
                    <a:pt x="327" y="24"/>
                    <a:pt x="327" y="54"/>
                  </a:cubicBezTo>
                  <a:cubicBezTo>
                    <a:pt x="327" y="121"/>
                    <a:pt x="327" y="121"/>
                    <a:pt x="327" y="121"/>
                  </a:cubicBezTo>
                  <a:cubicBezTo>
                    <a:pt x="285" y="136"/>
                    <a:pt x="247" y="158"/>
                    <a:pt x="214" y="186"/>
                  </a:cubicBezTo>
                  <a:cubicBezTo>
                    <a:pt x="156" y="153"/>
                    <a:pt x="156" y="153"/>
                    <a:pt x="156" y="153"/>
                  </a:cubicBezTo>
                  <a:cubicBezTo>
                    <a:pt x="130" y="138"/>
                    <a:pt x="98" y="147"/>
                    <a:pt x="83" y="172"/>
                  </a:cubicBezTo>
                  <a:cubicBezTo>
                    <a:pt x="15" y="289"/>
                    <a:pt x="15" y="289"/>
                    <a:pt x="15" y="289"/>
                  </a:cubicBezTo>
                  <a:cubicBezTo>
                    <a:pt x="0" y="315"/>
                    <a:pt x="9" y="348"/>
                    <a:pt x="35" y="363"/>
                  </a:cubicBezTo>
                  <a:cubicBezTo>
                    <a:pt x="93" y="396"/>
                    <a:pt x="93" y="396"/>
                    <a:pt x="93" y="396"/>
                  </a:cubicBezTo>
                  <a:cubicBezTo>
                    <a:pt x="89" y="417"/>
                    <a:pt x="86" y="439"/>
                    <a:pt x="86" y="461"/>
                  </a:cubicBezTo>
                  <a:cubicBezTo>
                    <a:pt x="86" y="484"/>
                    <a:pt x="89" y="505"/>
                    <a:pt x="93" y="527"/>
                  </a:cubicBezTo>
                  <a:cubicBezTo>
                    <a:pt x="35" y="560"/>
                    <a:pt x="35" y="560"/>
                    <a:pt x="35" y="560"/>
                  </a:cubicBezTo>
                  <a:cubicBezTo>
                    <a:pt x="9" y="575"/>
                    <a:pt x="0" y="607"/>
                    <a:pt x="15" y="633"/>
                  </a:cubicBezTo>
                  <a:cubicBezTo>
                    <a:pt x="83" y="750"/>
                    <a:pt x="83" y="750"/>
                    <a:pt x="83" y="750"/>
                  </a:cubicBezTo>
                  <a:cubicBezTo>
                    <a:pt x="90" y="763"/>
                    <a:pt x="102" y="772"/>
                    <a:pt x="115" y="775"/>
                  </a:cubicBezTo>
                  <a:cubicBezTo>
                    <a:pt x="129" y="779"/>
                    <a:pt x="144" y="777"/>
                    <a:pt x="156" y="770"/>
                  </a:cubicBezTo>
                  <a:cubicBezTo>
                    <a:pt x="214" y="736"/>
                    <a:pt x="214" y="736"/>
                    <a:pt x="214" y="736"/>
                  </a:cubicBezTo>
                  <a:cubicBezTo>
                    <a:pt x="247" y="765"/>
                    <a:pt x="285" y="787"/>
                    <a:pt x="327" y="802"/>
                  </a:cubicBezTo>
                  <a:cubicBezTo>
                    <a:pt x="327" y="868"/>
                    <a:pt x="327" y="868"/>
                    <a:pt x="327" y="868"/>
                  </a:cubicBezTo>
                  <a:cubicBezTo>
                    <a:pt x="327" y="898"/>
                    <a:pt x="351" y="922"/>
                    <a:pt x="380" y="922"/>
                  </a:cubicBezTo>
                  <a:cubicBezTo>
                    <a:pt x="516" y="922"/>
                    <a:pt x="516" y="922"/>
                    <a:pt x="516" y="922"/>
                  </a:cubicBezTo>
                  <a:cubicBezTo>
                    <a:pt x="545" y="922"/>
                    <a:pt x="569" y="898"/>
                    <a:pt x="569" y="868"/>
                  </a:cubicBezTo>
                  <a:cubicBezTo>
                    <a:pt x="569" y="802"/>
                    <a:pt x="569" y="802"/>
                    <a:pt x="569" y="802"/>
                  </a:cubicBezTo>
                  <a:cubicBezTo>
                    <a:pt x="611" y="787"/>
                    <a:pt x="649" y="765"/>
                    <a:pt x="682" y="736"/>
                  </a:cubicBezTo>
                  <a:cubicBezTo>
                    <a:pt x="740" y="770"/>
                    <a:pt x="740" y="770"/>
                    <a:pt x="740" y="770"/>
                  </a:cubicBezTo>
                  <a:cubicBezTo>
                    <a:pt x="766" y="785"/>
                    <a:pt x="799" y="776"/>
                    <a:pt x="813" y="750"/>
                  </a:cubicBezTo>
                  <a:cubicBezTo>
                    <a:pt x="881" y="633"/>
                    <a:pt x="881" y="633"/>
                    <a:pt x="881" y="633"/>
                  </a:cubicBezTo>
                  <a:cubicBezTo>
                    <a:pt x="896" y="607"/>
                    <a:pt x="887" y="575"/>
                    <a:pt x="861" y="560"/>
                  </a:cubicBezTo>
                  <a:close/>
                  <a:moveTo>
                    <a:pt x="448" y="689"/>
                  </a:moveTo>
                  <a:cubicBezTo>
                    <a:pt x="323" y="689"/>
                    <a:pt x="221" y="587"/>
                    <a:pt x="221" y="461"/>
                  </a:cubicBezTo>
                  <a:cubicBezTo>
                    <a:pt x="221" y="336"/>
                    <a:pt x="323" y="234"/>
                    <a:pt x="448" y="234"/>
                  </a:cubicBezTo>
                  <a:cubicBezTo>
                    <a:pt x="574" y="234"/>
                    <a:pt x="676" y="336"/>
                    <a:pt x="676" y="461"/>
                  </a:cubicBezTo>
                  <a:cubicBezTo>
                    <a:pt x="676" y="587"/>
                    <a:pt x="574" y="689"/>
                    <a:pt x="448" y="689"/>
                  </a:cubicBezTo>
                  <a:close/>
                  <a:moveTo>
                    <a:pt x="448" y="689"/>
                  </a:moveTo>
                  <a:cubicBezTo>
                    <a:pt x="448" y="689"/>
                    <a:pt x="448" y="689"/>
                    <a:pt x="448" y="6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a:bodyPr>
            <a:lstStyle/>
            <a:p>
              <a:endParaRPr lang="en-US" sz="1425"/>
            </a:p>
          </p:txBody>
        </p:sp>
        <p:sp>
          <p:nvSpPr>
            <p:cNvPr id="35" name="Freeform 19"/>
            <p:cNvSpPr>
              <a:spLocks noEditPoints="1"/>
            </p:cNvSpPr>
            <p:nvPr/>
          </p:nvSpPr>
          <p:spPr bwMode="auto">
            <a:xfrm>
              <a:off x="9123363" y="3484563"/>
              <a:ext cx="630238" cy="638175"/>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175 w 350"/>
                <a:gd name="T11" fmla="*/ 0 h 350"/>
                <a:gd name="T12" fmla="*/ 175 w 350"/>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350" h="350">
                  <a:moveTo>
                    <a:pt x="175" y="0"/>
                  </a:moveTo>
                  <a:cubicBezTo>
                    <a:pt x="79" y="0"/>
                    <a:pt x="0" y="79"/>
                    <a:pt x="0" y="175"/>
                  </a:cubicBezTo>
                  <a:cubicBezTo>
                    <a:pt x="0" y="272"/>
                    <a:pt x="79" y="350"/>
                    <a:pt x="175" y="350"/>
                  </a:cubicBezTo>
                  <a:cubicBezTo>
                    <a:pt x="272" y="350"/>
                    <a:pt x="350" y="272"/>
                    <a:pt x="350" y="175"/>
                  </a:cubicBezTo>
                  <a:cubicBezTo>
                    <a:pt x="350" y="79"/>
                    <a:pt x="272" y="0"/>
                    <a:pt x="175" y="0"/>
                  </a:cubicBezTo>
                  <a:close/>
                  <a:moveTo>
                    <a:pt x="175" y="0"/>
                  </a:moveTo>
                  <a:cubicBezTo>
                    <a:pt x="175" y="0"/>
                    <a:pt x="175" y="0"/>
                    <a:pt x="1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36" name="Freeform 20"/>
            <p:cNvSpPr>
              <a:spLocks noEditPoints="1"/>
            </p:cNvSpPr>
            <p:nvPr/>
          </p:nvSpPr>
          <p:spPr bwMode="auto">
            <a:xfrm>
              <a:off x="9153526" y="1792288"/>
              <a:ext cx="2328863" cy="2459038"/>
            </a:xfrm>
            <a:custGeom>
              <a:avLst/>
              <a:gdLst>
                <a:gd name="T0" fmla="*/ 1227 w 1292"/>
                <a:gd name="T1" fmla="*/ 972 h 1350"/>
                <a:gd name="T2" fmla="*/ 1027 w 1292"/>
                <a:gd name="T3" fmla="*/ 904 h 1350"/>
                <a:gd name="T4" fmla="*/ 446 w 1292"/>
                <a:gd name="T5" fmla="*/ 277 h 1350"/>
                <a:gd name="T6" fmla="*/ 392 w 1292"/>
                <a:gd name="T7" fmla="*/ 74 h 1350"/>
                <a:gd name="T8" fmla="*/ 218 w 1292"/>
                <a:gd name="T9" fmla="*/ 3 h 1350"/>
                <a:gd name="T10" fmla="*/ 199 w 1292"/>
                <a:gd name="T11" fmla="*/ 17 h 1350"/>
                <a:gd name="T12" fmla="*/ 203 w 1292"/>
                <a:gd name="T13" fmla="*/ 39 h 1350"/>
                <a:gd name="T14" fmla="*/ 265 w 1292"/>
                <a:gd name="T15" fmla="*/ 105 h 1350"/>
                <a:gd name="T16" fmla="*/ 273 w 1292"/>
                <a:gd name="T17" fmla="*/ 127 h 1350"/>
                <a:gd name="T18" fmla="*/ 263 w 1292"/>
                <a:gd name="T19" fmla="*/ 149 h 1350"/>
                <a:gd name="T20" fmla="*/ 149 w 1292"/>
                <a:gd name="T21" fmla="*/ 254 h 1350"/>
                <a:gd name="T22" fmla="*/ 106 w 1292"/>
                <a:gd name="T23" fmla="*/ 253 h 1350"/>
                <a:gd name="T24" fmla="*/ 45 w 1292"/>
                <a:gd name="T25" fmla="*/ 187 h 1350"/>
                <a:gd name="T26" fmla="*/ 23 w 1292"/>
                <a:gd name="T27" fmla="*/ 181 h 1350"/>
                <a:gd name="T28" fmla="*/ 8 w 1292"/>
                <a:gd name="T29" fmla="*/ 199 h 1350"/>
                <a:gd name="T30" fmla="*/ 65 w 1292"/>
                <a:gd name="T31" fmla="*/ 377 h 1350"/>
                <a:gd name="T32" fmla="*/ 264 w 1292"/>
                <a:gd name="T33" fmla="*/ 446 h 1350"/>
                <a:gd name="T34" fmla="*/ 846 w 1292"/>
                <a:gd name="T35" fmla="*/ 1072 h 1350"/>
                <a:gd name="T36" fmla="*/ 900 w 1292"/>
                <a:gd name="T37" fmla="*/ 1276 h 1350"/>
                <a:gd name="T38" fmla="*/ 1074 w 1292"/>
                <a:gd name="T39" fmla="*/ 1346 h 1350"/>
                <a:gd name="T40" fmla="*/ 1093 w 1292"/>
                <a:gd name="T41" fmla="*/ 1333 h 1350"/>
                <a:gd name="T42" fmla="*/ 1088 w 1292"/>
                <a:gd name="T43" fmla="*/ 1310 h 1350"/>
                <a:gd name="T44" fmla="*/ 1027 w 1292"/>
                <a:gd name="T45" fmla="*/ 1244 h 1350"/>
                <a:gd name="T46" fmla="*/ 1029 w 1292"/>
                <a:gd name="T47" fmla="*/ 1201 h 1350"/>
                <a:gd name="T48" fmla="*/ 1142 w 1292"/>
                <a:gd name="T49" fmla="*/ 1095 h 1350"/>
                <a:gd name="T50" fmla="*/ 1186 w 1292"/>
                <a:gd name="T51" fmla="*/ 1097 h 1350"/>
                <a:gd name="T52" fmla="*/ 1247 w 1292"/>
                <a:gd name="T53" fmla="*/ 1163 h 1350"/>
                <a:gd name="T54" fmla="*/ 1269 w 1292"/>
                <a:gd name="T55" fmla="*/ 1169 h 1350"/>
                <a:gd name="T56" fmla="*/ 1284 w 1292"/>
                <a:gd name="T57" fmla="*/ 1151 h 1350"/>
                <a:gd name="T58" fmla="*/ 1227 w 1292"/>
                <a:gd name="T59" fmla="*/ 972 h 1350"/>
                <a:gd name="T60" fmla="*/ 1227 w 1292"/>
                <a:gd name="T61" fmla="*/ 972 h 1350"/>
                <a:gd name="T62" fmla="*/ 1227 w 1292"/>
                <a:gd name="T63" fmla="*/ 972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2" h="1350">
                  <a:moveTo>
                    <a:pt x="1227" y="972"/>
                  </a:moveTo>
                  <a:cubicBezTo>
                    <a:pt x="1174" y="915"/>
                    <a:pt x="1099" y="892"/>
                    <a:pt x="1027" y="904"/>
                  </a:cubicBezTo>
                  <a:cubicBezTo>
                    <a:pt x="446" y="277"/>
                    <a:pt x="446" y="277"/>
                    <a:pt x="446" y="277"/>
                  </a:cubicBezTo>
                  <a:cubicBezTo>
                    <a:pt x="462" y="207"/>
                    <a:pt x="445" y="130"/>
                    <a:pt x="392" y="74"/>
                  </a:cubicBezTo>
                  <a:cubicBezTo>
                    <a:pt x="346" y="23"/>
                    <a:pt x="281" y="0"/>
                    <a:pt x="218" y="3"/>
                  </a:cubicBezTo>
                  <a:cubicBezTo>
                    <a:pt x="210" y="4"/>
                    <a:pt x="202" y="9"/>
                    <a:pt x="199" y="17"/>
                  </a:cubicBezTo>
                  <a:cubicBezTo>
                    <a:pt x="196" y="24"/>
                    <a:pt x="198" y="33"/>
                    <a:pt x="203" y="39"/>
                  </a:cubicBezTo>
                  <a:cubicBezTo>
                    <a:pt x="265" y="105"/>
                    <a:pt x="265" y="105"/>
                    <a:pt x="265" y="105"/>
                  </a:cubicBezTo>
                  <a:cubicBezTo>
                    <a:pt x="270" y="111"/>
                    <a:pt x="273" y="119"/>
                    <a:pt x="273" y="127"/>
                  </a:cubicBezTo>
                  <a:cubicBezTo>
                    <a:pt x="272" y="135"/>
                    <a:pt x="269" y="143"/>
                    <a:pt x="263" y="149"/>
                  </a:cubicBezTo>
                  <a:cubicBezTo>
                    <a:pt x="149" y="254"/>
                    <a:pt x="149" y="254"/>
                    <a:pt x="149" y="254"/>
                  </a:cubicBezTo>
                  <a:cubicBezTo>
                    <a:pt x="137" y="266"/>
                    <a:pt x="118" y="265"/>
                    <a:pt x="106" y="253"/>
                  </a:cubicBezTo>
                  <a:cubicBezTo>
                    <a:pt x="45" y="187"/>
                    <a:pt x="45" y="187"/>
                    <a:pt x="45" y="187"/>
                  </a:cubicBezTo>
                  <a:cubicBezTo>
                    <a:pt x="39" y="180"/>
                    <a:pt x="30" y="178"/>
                    <a:pt x="23" y="181"/>
                  </a:cubicBezTo>
                  <a:cubicBezTo>
                    <a:pt x="15" y="183"/>
                    <a:pt x="9" y="190"/>
                    <a:pt x="8" y="199"/>
                  </a:cubicBezTo>
                  <a:cubicBezTo>
                    <a:pt x="0" y="262"/>
                    <a:pt x="18" y="327"/>
                    <a:pt x="65" y="377"/>
                  </a:cubicBezTo>
                  <a:cubicBezTo>
                    <a:pt x="118" y="434"/>
                    <a:pt x="193" y="457"/>
                    <a:pt x="264" y="446"/>
                  </a:cubicBezTo>
                  <a:cubicBezTo>
                    <a:pt x="846" y="1072"/>
                    <a:pt x="846" y="1072"/>
                    <a:pt x="846" y="1072"/>
                  </a:cubicBezTo>
                  <a:cubicBezTo>
                    <a:pt x="829" y="1142"/>
                    <a:pt x="847" y="1219"/>
                    <a:pt x="900" y="1276"/>
                  </a:cubicBezTo>
                  <a:cubicBezTo>
                    <a:pt x="946" y="1326"/>
                    <a:pt x="1010" y="1350"/>
                    <a:pt x="1074" y="1346"/>
                  </a:cubicBezTo>
                  <a:cubicBezTo>
                    <a:pt x="1082" y="1346"/>
                    <a:pt x="1089" y="1341"/>
                    <a:pt x="1093" y="1333"/>
                  </a:cubicBezTo>
                  <a:cubicBezTo>
                    <a:pt x="1096" y="1325"/>
                    <a:pt x="1094" y="1316"/>
                    <a:pt x="1088" y="1310"/>
                  </a:cubicBezTo>
                  <a:cubicBezTo>
                    <a:pt x="1027" y="1244"/>
                    <a:pt x="1027" y="1244"/>
                    <a:pt x="1027" y="1244"/>
                  </a:cubicBezTo>
                  <a:cubicBezTo>
                    <a:pt x="1016" y="1232"/>
                    <a:pt x="1016" y="1212"/>
                    <a:pt x="1029" y="1201"/>
                  </a:cubicBezTo>
                  <a:cubicBezTo>
                    <a:pt x="1142" y="1095"/>
                    <a:pt x="1142" y="1095"/>
                    <a:pt x="1142" y="1095"/>
                  </a:cubicBezTo>
                  <a:cubicBezTo>
                    <a:pt x="1155" y="1084"/>
                    <a:pt x="1174" y="1085"/>
                    <a:pt x="1186" y="1097"/>
                  </a:cubicBezTo>
                  <a:cubicBezTo>
                    <a:pt x="1247" y="1163"/>
                    <a:pt x="1247" y="1163"/>
                    <a:pt x="1247" y="1163"/>
                  </a:cubicBezTo>
                  <a:cubicBezTo>
                    <a:pt x="1253" y="1169"/>
                    <a:pt x="1261" y="1172"/>
                    <a:pt x="1269" y="1169"/>
                  </a:cubicBezTo>
                  <a:cubicBezTo>
                    <a:pt x="1277" y="1166"/>
                    <a:pt x="1283" y="1159"/>
                    <a:pt x="1284" y="1151"/>
                  </a:cubicBezTo>
                  <a:cubicBezTo>
                    <a:pt x="1292" y="1088"/>
                    <a:pt x="1274" y="1022"/>
                    <a:pt x="1227" y="972"/>
                  </a:cubicBezTo>
                  <a:close/>
                  <a:moveTo>
                    <a:pt x="1227" y="972"/>
                  </a:moveTo>
                  <a:cubicBezTo>
                    <a:pt x="1227" y="972"/>
                    <a:pt x="1227" y="972"/>
                    <a:pt x="1227" y="9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a:bodyPr>
            <a:lstStyle/>
            <a:p>
              <a:endParaRPr lang="en-US" sz="1425"/>
            </a:p>
          </p:txBody>
        </p:sp>
      </p:grpSp>
      <p:grpSp>
        <p:nvGrpSpPr>
          <p:cNvPr id="38" name="Group 37"/>
          <p:cNvGrpSpPr/>
          <p:nvPr/>
        </p:nvGrpSpPr>
        <p:grpSpPr>
          <a:xfrm>
            <a:off x="7922691" y="3916517"/>
            <a:ext cx="712263" cy="608275"/>
            <a:chOff x="10323513" y="708025"/>
            <a:chExt cx="1011237" cy="863600"/>
          </a:xfrm>
          <a:solidFill>
            <a:schemeClr val="accent6"/>
          </a:solidFill>
        </p:grpSpPr>
        <p:sp>
          <p:nvSpPr>
            <p:cNvPr id="39" name="Freeform 37"/>
            <p:cNvSpPr>
              <a:spLocks noEditPoints="1"/>
            </p:cNvSpPr>
            <p:nvPr/>
          </p:nvSpPr>
          <p:spPr bwMode="auto">
            <a:xfrm>
              <a:off x="10323513" y="762000"/>
              <a:ext cx="877887" cy="809625"/>
            </a:xfrm>
            <a:custGeom>
              <a:avLst/>
              <a:gdLst>
                <a:gd name="T0" fmla="*/ 100 w 131"/>
                <a:gd name="T1" fmla="*/ 12 h 119"/>
                <a:gd name="T2" fmla="*/ 51 w 131"/>
                <a:gd name="T3" fmla="*/ 8 h 119"/>
                <a:gd name="T4" fmla="*/ 35 w 131"/>
                <a:gd name="T5" fmla="*/ 42 h 119"/>
                <a:gd name="T6" fmla="*/ 44 w 131"/>
                <a:gd name="T7" fmla="*/ 54 h 119"/>
                <a:gd name="T8" fmla="*/ 57 w 131"/>
                <a:gd name="T9" fmla="*/ 48 h 119"/>
                <a:gd name="T10" fmla="*/ 64 w 131"/>
                <a:gd name="T11" fmla="*/ 37 h 119"/>
                <a:gd name="T12" fmla="*/ 111 w 131"/>
                <a:gd name="T13" fmla="*/ 75 h 119"/>
                <a:gd name="T14" fmla="*/ 105 w 131"/>
                <a:gd name="T15" fmla="*/ 81 h 119"/>
                <a:gd name="T16" fmla="*/ 91 w 131"/>
                <a:gd name="T17" fmla="*/ 71 h 119"/>
                <a:gd name="T18" fmla="*/ 101 w 131"/>
                <a:gd name="T19" fmla="*/ 85 h 119"/>
                <a:gd name="T20" fmla="*/ 95 w 131"/>
                <a:gd name="T21" fmla="*/ 91 h 119"/>
                <a:gd name="T22" fmla="*/ 81 w 131"/>
                <a:gd name="T23" fmla="*/ 81 h 119"/>
                <a:gd name="T24" fmla="*/ 91 w 131"/>
                <a:gd name="T25" fmla="*/ 95 h 119"/>
                <a:gd name="T26" fmla="*/ 85 w 131"/>
                <a:gd name="T27" fmla="*/ 101 h 119"/>
                <a:gd name="T28" fmla="*/ 72 w 131"/>
                <a:gd name="T29" fmla="*/ 91 h 119"/>
                <a:gd name="T30" fmla="*/ 81 w 131"/>
                <a:gd name="T31" fmla="*/ 105 h 119"/>
                <a:gd name="T32" fmla="*/ 76 w 131"/>
                <a:gd name="T33" fmla="*/ 111 h 119"/>
                <a:gd name="T34" fmla="*/ 63 w 131"/>
                <a:gd name="T35" fmla="*/ 91 h 119"/>
                <a:gd name="T36" fmla="*/ 53 w 131"/>
                <a:gd name="T37" fmla="*/ 81 h 119"/>
                <a:gd name="T38" fmla="*/ 43 w 131"/>
                <a:gd name="T39" fmla="*/ 71 h 119"/>
                <a:gd name="T40" fmla="*/ 33 w 131"/>
                <a:gd name="T41" fmla="*/ 61 h 119"/>
                <a:gd name="T42" fmla="*/ 5 w 131"/>
                <a:gd name="T43" fmla="*/ 41 h 119"/>
                <a:gd name="T44" fmla="*/ 1 w 131"/>
                <a:gd name="T45" fmla="*/ 46 h 119"/>
                <a:gd name="T46" fmla="*/ 14 w 131"/>
                <a:gd name="T47" fmla="*/ 70 h 119"/>
                <a:gd name="T48" fmla="*/ 24 w 131"/>
                <a:gd name="T49" fmla="*/ 80 h 119"/>
                <a:gd name="T50" fmla="*/ 34 w 131"/>
                <a:gd name="T51" fmla="*/ 90 h 119"/>
                <a:gd name="T52" fmla="*/ 44 w 131"/>
                <a:gd name="T53" fmla="*/ 100 h 119"/>
                <a:gd name="T54" fmla="*/ 54 w 131"/>
                <a:gd name="T55" fmla="*/ 109 h 119"/>
                <a:gd name="T56" fmla="*/ 71 w 131"/>
                <a:gd name="T57" fmla="*/ 115 h 119"/>
                <a:gd name="T58" fmla="*/ 88 w 131"/>
                <a:gd name="T59" fmla="*/ 108 h 119"/>
                <a:gd name="T60" fmla="*/ 98 w 131"/>
                <a:gd name="T61" fmla="*/ 98 h 119"/>
                <a:gd name="T62" fmla="*/ 108 w 131"/>
                <a:gd name="T63" fmla="*/ 88 h 119"/>
                <a:gd name="T64" fmla="*/ 115 w 131"/>
                <a:gd name="T65" fmla="*/ 71 h 119"/>
                <a:gd name="T66" fmla="*/ 130 w 131"/>
                <a:gd name="T67" fmla="*/ 46 h 119"/>
                <a:gd name="T68" fmla="*/ 102 w 131"/>
                <a:gd name="T69" fmla="*/ 13 h 119"/>
                <a:gd name="T70" fmla="*/ 102 w 131"/>
                <a:gd name="T7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19">
                  <a:moveTo>
                    <a:pt x="102" y="13"/>
                  </a:moveTo>
                  <a:cubicBezTo>
                    <a:pt x="101" y="13"/>
                    <a:pt x="101" y="13"/>
                    <a:pt x="100" y="12"/>
                  </a:cubicBezTo>
                  <a:cubicBezTo>
                    <a:pt x="72" y="3"/>
                    <a:pt x="72" y="3"/>
                    <a:pt x="72" y="3"/>
                  </a:cubicBezTo>
                  <a:cubicBezTo>
                    <a:pt x="60" y="0"/>
                    <a:pt x="53" y="6"/>
                    <a:pt x="51" y="8"/>
                  </a:cubicBezTo>
                  <a:cubicBezTo>
                    <a:pt x="49" y="9"/>
                    <a:pt x="49" y="10"/>
                    <a:pt x="48" y="12"/>
                  </a:cubicBezTo>
                  <a:cubicBezTo>
                    <a:pt x="35" y="42"/>
                    <a:pt x="35" y="42"/>
                    <a:pt x="35" y="42"/>
                  </a:cubicBezTo>
                  <a:cubicBezTo>
                    <a:pt x="35" y="43"/>
                    <a:pt x="35" y="46"/>
                    <a:pt x="36" y="48"/>
                  </a:cubicBezTo>
                  <a:cubicBezTo>
                    <a:pt x="38" y="51"/>
                    <a:pt x="41" y="54"/>
                    <a:pt x="44" y="54"/>
                  </a:cubicBezTo>
                  <a:cubicBezTo>
                    <a:pt x="48" y="55"/>
                    <a:pt x="52" y="54"/>
                    <a:pt x="55" y="51"/>
                  </a:cubicBezTo>
                  <a:cubicBezTo>
                    <a:pt x="56" y="50"/>
                    <a:pt x="57" y="49"/>
                    <a:pt x="57" y="48"/>
                  </a:cubicBezTo>
                  <a:cubicBezTo>
                    <a:pt x="62" y="40"/>
                    <a:pt x="62" y="40"/>
                    <a:pt x="62" y="40"/>
                  </a:cubicBezTo>
                  <a:cubicBezTo>
                    <a:pt x="62" y="39"/>
                    <a:pt x="63" y="38"/>
                    <a:pt x="64" y="37"/>
                  </a:cubicBezTo>
                  <a:cubicBezTo>
                    <a:pt x="68" y="33"/>
                    <a:pt x="70" y="35"/>
                    <a:pt x="71" y="35"/>
                  </a:cubicBezTo>
                  <a:cubicBezTo>
                    <a:pt x="77" y="41"/>
                    <a:pt x="111" y="75"/>
                    <a:pt x="111" y="75"/>
                  </a:cubicBezTo>
                  <a:cubicBezTo>
                    <a:pt x="112" y="77"/>
                    <a:pt x="112" y="79"/>
                    <a:pt x="110" y="80"/>
                  </a:cubicBezTo>
                  <a:cubicBezTo>
                    <a:pt x="109" y="82"/>
                    <a:pt x="107" y="82"/>
                    <a:pt x="105" y="81"/>
                  </a:cubicBezTo>
                  <a:cubicBezTo>
                    <a:pt x="96" y="71"/>
                    <a:pt x="96" y="71"/>
                    <a:pt x="96" y="71"/>
                  </a:cubicBezTo>
                  <a:cubicBezTo>
                    <a:pt x="95" y="70"/>
                    <a:pt x="93" y="70"/>
                    <a:pt x="91" y="71"/>
                  </a:cubicBezTo>
                  <a:cubicBezTo>
                    <a:pt x="90" y="73"/>
                    <a:pt x="90" y="75"/>
                    <a:pt x="91" y="76"/>
                  </a:cubicBezTo>
                  <a:cubicBezTo>
                    <a:pt x="101" y="85"/>
                    <a:pt x="101" y="85"/>
                    <a:pt x="101" y="85"/>
                  </a:cubicBezTo>
                  <a:cubicBezTo>
                    <a:pt x="102" y="86"/>
                    <a:pt x="102" y="89"/>
                    <a:pt x="100" y="90"/>
                  </a:cubicBezTo>
                  <a:cubicBezTo>
                    <a:pt x="99" y="92"/>
                    <a:pt x="97" y="92"/>
                    <a:pt x="95" y="91"/>
                  </a:cubicBezTo>
                  <a:cubicBezTo>
                    <a:pt x="86" y="81"/>
                    <a:pt x="86" y="81"/>
                    <a:pt x="86" y="81"/>
                  </a:cubicBezTo>
                  <a:cubicBezTo>
                    <a:pt x="85" y="80"/>
                    <a:pt x="83" y="80"/>
                    <a:pt x="81" y="81"/>
                  </a:cubicBezTo>
                  <a:cubicBezTo>
                    <a:pt x="80" y="83"/>
                    <a:pt x="80" y="85"/>
                    <a:pt x="81" y="86"/>
                  </a:cubicBezTo>
                  <a:cubicBezTo>
                    <a:pt x="91" y="95"/>
                    <a:pt x="91" y="95"/>
                    <a:pt x="91" y="95"/>
                  </a:cubicBezTo>
                  <a:cubicBezTo>
                    <a:pt x="92" y="96"/>
                    <a:pt x="92" y="99"/>
                    <a:pt x="90" y="100"/>
                  </a:cubicBezTo>
                  <a:cubicBezTo>
                    <a:pt x="89" y="102"/>
                    <a:pt x="87" y="102"/>
                    <a:pt x="85" y="101"/>
                  </a:cubicBezTo>
                  <a:cubicBezTo>
                    <a:pt x="76" y="91"/>
                    <a:pt x="76" y="91"/>
                    <a:pt x="76" y="91"/>
                  </a:cubicBezTo>
                  <a:cubicBezTo>
                    <a:pt x="75" y="90"/>
                    <a:pt x="73" y="90"/>
                    <a:pt x="72" y="91"/>
                  </a:cubicBezTo>
                  <a:cubicBezTo>
                    <a:pt x="70" y="92"/>
                    <a:pt x="70" y="94"/>
                    <a:pt x="72" y="96"/>
                  </a:cubicBezTo>
                  <a:cubicBezTo>
                    <a:pt x="81" y="105"/>
                    <a:pt x="81" y="105"/>
                    <a:pt x="81" y="105"/>
                  </a:cubicBezTo>
                  <a:cubicBezTo>
                    <a:pt x="82" y="106"/>
                    <a:pt x="82" y="109"/>
                    <a:pt x="80" y="110"/>
                  </a:cubicBezTo>
                  <a:cubicBezTo>
                    <a:pt x="79" y="112"/>
                    <a:pt x="77" y="112"/>
                    <a:pt x="76" y="111"/>
                  </a:cubicBezTo>
                  <a:cubicBezTo>
                    <a:pt x="64" y="99"/>
                    <a:pt x="64" y="99"/>
                    <a:pt x="64" y="99"/>
                  </a:cubicBezTo>
                  <a:cubicBezTo>
                    <a:pt x="66" y="97"/>
                    <a:pt x="65" y="93"/>
                    <a:pt x="63" y="91"/>
                  </a:cubicBezTo>
                  <a:cubicBezTo>
                    <a:pt x="60" y="88"/>
                    <a:pt x="56" y="88"/>
                    <a:pt x="53" y="90"/>
                  </a:cubicBezTo>
                  <a:cubicBezTo>
                    <a:pt x="56" y="88"/>
                    <a:pt x="56" y="83"/>
                    <a:pt x="53" y="81"/>
                  </a:cubicBezTo>
                  <a:cubicBezTo>
                    <a:pt x="50" y="78"/>
                    <a:pt x="46" y="78"/>
                    <a:pt x="43" y="80"/>
                  </a:cubicBezTo>
                  <a:cubicBezTo>
                    <a:pt x="46" y="78"/>
                    <a:pt x="46" y="73"/>
                    <a:pt x="43" y="71"/>
                  </a:cubicBezTo>
                  <a:cubicBezTo>
                    <a:pt x="40" y="68"/>
                    <a:pt x="36" y="68"/>
                    <a:pt x="33" y="70"/>
                  </a:cubicBezTo>
                  <a:cubicBezTo>
                    <a:pt x="36" y="68"/>
                    <a:pt x="36" y="64"/>
                    <a:pt x="33" y="61"/>
                  </a:cubicBezTo>
                  <a:cubicBezTo>
                    <a:pt x="30" y="58"/>
                    <a:pt x="27" y="58"/>
                    <a:pt x="24" y="60"/>
                  </a:cubicBezTo>
                  <a:cubicBezTo>
                    <a:pt x="5" y="41"/>
                    <a:pt x="5" y="41"/>
                    <a:pt x="5" y="41"/>
                  </a:cubicBezTo>
                  <a:cubicBezTo>
                    <a:pt x="4" y="40"/>
                    <a:pt x="2" y="40"/>
                    <a:pt x="1" y="41"/>
                  </a:cubicBezTo>
                  <a:cubicBezTo>
                    <a:pt x="0" y="42"/>
                    <a:pt x="0" y="44"/>
                    <a:pt x="1" y="46"/>
                  </a:cubicBezTo>
                  <a:cubicBezTo>
                    <a:pt x="20" y="64"/>
                    <a:pt x="20" y="64"/>
                    <a:pt x="20" y="64"/>
                  </a:cubicBezTo>
                  <a:cubicBezTo>
                    <a:pt x="14" y="70"/>
                    <a:pt x="14" y="70"/>
                    <a:pt x="14" y="70"/>
                  </a:cubicBezTo>
                  <a:cubicBezTo>
                    <a:pt x="12" y="72"/>
                    <a:pt x="12" y="76"/>
                    <a:pt x="15" y="79"/>
                  </a:cubicBezTo>
                  <a:cubicBezTo>
                    <a:pt x="17" y="82"/>
                    <a:pt x="22" y="82"/>
                    <a:pt x="24" y="80"/>
                  </a:cubicBezTo>
                  <a:cubicBezTo>
                    <a:pt x="22" y="82"/>
                    <a:pt x="22" y="86"/>
                    <a:pt x="25" y="89"/>
                  </a:cubicBezTo>
                  <a:cubicBezTo>
                    <a:pt x="27" y="92"/>
                    <a:pt x="31" y="92"/>
                    <a:pt x="34" y="90"/>
                  </a:cubicBezTo>
                  <a:cubicBezTo>
                    <a:pt x="31" y="92"/>
                    <a:pt x="32" y="96"/>
                    <a:pt x="34" y="99"/>
                  </a:cubicBezTo>
                  <a:cubicBezTo>
                    <a:pt x="37" y="102"/>
                    <a:pt x="41" y="102"/>
                    <a:pt x="44" y="100"/>
                  </a:cubicBezTo>
                  <a:cubicBezTo>
                    <a:pt x="41" y="102"/>
                    <a:pt x="42" y="106"/>
                    <a:pt x="44" y="109"/>
                  </a:cubicBezTo>
                  <a:cubicBezTo>
                    <a:pt x="47" y="112"/>
                    <a:pt x="51" y="112"/>
                    <a:pt x="54" y="109"/>
                  </a:cubicBezTo>
                  <a:cubicBezTo>
                    <a:pt x="60" y="104"/>
                    <a:pt x="60" y="104"/>
                    <a:pt x="60" y="104"/>
                  </a:cubicBezTo>
                  <a:cubicBezTo>
                    <a:pt x="71" y="115"/>
                    <a:pt x="71" y="115"/>
                    <a:pt x="71" y="115"/>
                  </a:cubicBezTo>
                  <a:cubicBezTo>
                    <a:pt x="75" y="119"/>
                    <a:pt x="81" y="119"/>
                    <a:pt x="85" y="115"/>
                  </a:cubicBezTo>
                  <a:cubicBezTo>
                    <a:pt x="87" y="113"/>
                    <a:pt x="88" y="110"/>
                    <a:pt x="88" y="108"/>
                  </a:cubicBezTo>
                  <a:cubicBezTo>
                    <a:pt x="90" y="108"/>
                    <a:pt x="93" y="107"/>
                    <a:pt x="95" y="105"/>
                  </a:cubicBezTo>
                  <a:cubicBezTo>
                    <a:pt x="97" y="103"/>
                    <a:pt x="98" y="100"/>
                    <a:pt x="98" y="98"/>
                  </a:cubicBezTo>
                  <a:cubicBezTo>
                    <a:pt x="100" y="98"/>
                    <a:pt x="103" y="97"/>
                    <a:pt x="105" y="95"/>
                  </a:cubicBezTo>
                  <a:cubicBezTo>
                    <a:pt x="107" y="93"/>
                    <a:pt x="108" y="90"/>
                    <a:pt x="108" y="88"/>
                  </a:cubicBezTo>
                  <a:cubicBezTo>
                    <a:pt x="110" y="88"/>
                    <a:pt x="113" y="87"/>
                    <a:pt x="115" y="85"/>
                  </a:cubicBezTo>
                  <a:cubicBezTo>
                    <a:pt x="119" y="81"/>
                    <a:pt x="119" y="75"/>
                    <a:pt x="115" y="71"/>
                  </a:cubicBezTo>
                  <a:cubicBezTo>
                    <a:pt x="110" y="66"/>
                    <a:pt x="110" y="66"/>
                    <a:pt x="110" y="66"/>
                  </a:cubicBezTo>
                  <a:cubicBezTo>
                    <a:pt x="130" y="46"/>
                    <a:pt x="130" y="46"/>
                    <a:pt x="130" y="46"/>
                  </a:cubicBezTo>
                  <a:cubicBezTo>
                    <a:pt x="131" y="45"/>
                    <a:pt x="131" y="43"/>
                    <a:pt x="130" y="42"/>
                  </a:cubicBezTo>
                  <a:lnTo>
                    <a:pt x="102" y="13"/>
                  </a:lnTo>
                  <a:close/>
                  <a:moveTo>
                    <a:pt x="102" y="13"/>
                  </a:moveTo>
                  <a:cubicBezTo>
                    <a:pt x="102" y="13"/>
                    <a:pt x="102" y="13"/>
                    <a:pt x="10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a:bodyPr>
            <a:lstStyle/>
            <a:p>
              <a:endParaRPr lang="en-US" sz="1425"/>
            </a:p>
          </p:txBody>
        </p:sp>
        <p:sp>
          <p:nvSpPr>
            <p:cNvPr id="40" name="Freeform 38"/>
            <p:cNvSpPr>
              <a:spLocks noEditPoints="1"/>
            </p:cNvSpPr>
            <p:nvPr/>
          </p:nvSpPr>
          <p:spPr bwMode="auto">
            <a:xfrm>
              <a:off x="11014075" y="708025"/>
              <a:ext cx="320675" cy="325438"/>
            </a:xfrm>
            <a:custGeom>
              <a:avLst/>
              <a:gdLst>
                <a:gd name="T0" fmla="*/ 46 w 48"/>
                <a:gd name="T1" fmla="*/ 28 h 48"/>
                <a:gd name="T2" fmla="*/ 20 w 48"/>
                <a:gd name="T3" fmla="*/ 3 h 48"/>
                <a:gd name="T4" fmla="*/ 11 w 48"/>
                <a:gd name="T5" fmla="*/ 3 h 48"/>
                <a:gd name="T6" fmla="*/ 3 w 48"/>
                <a:gd name="T7" fmla="*/ 12 h 48"/>
                <a:gd name="T8" fmla="*/ 3 w 48"/>
                <a:gd name="T9" fmla="*/ 20 h 48"/>
                <a:gd name="T10" fmla="*/ 28 w 48"/>
                <a:gd name="T11" fmla="*/ 46 h 48"/>
                <a:gd name="T12" fmla="*/ 37 w 48"/>
                <a:gd name="T13" fmla="*/ 46 h 48"/>
                <a:gd name="T14" fmla="*/ 46 w 48"/>
                <a:gd name="T15" fmla="*/ 37 h 48"/>
                <a:gd name="T16" fmla="*/ 46 w 48"/>
                <a:gd name="T17" fmla="*/ 28 h 48"/>
                <a:gd name="T18" fmla="*/ 32 w 48"/>
                <a:gd name="T19" fmla="*/ 41 h 48"/>
                <a:gd name="T20" fmla="*/ 27 w 48"/>
                <a:gd name="T21" fmla="*/ 36 h 48"/>
                <a:gd name="T22" fmla="*/ 32 w 48"/>
                <a:gd name="T23" fmla="*/ 31 h 48"/>
                <a:gd name="T24" fmla="*/ 37 w 48"/>
                <a:gd name="T25" fmla="*/ 36 h 48"/>
                <a:gd name="T26" fmla="*/ 32 w 48"/>
                <a:gd name="T27" fmla="*/ 41 h 48"/>
                <a:gd name="T28" fmla="*/ 32 w 48"/>
                <a:gd name="T29" fmla="*/ 41 h 48"/>
                <a:gd name="T30" fmla="*/ 32 w 48"/>
                <a:gd name="T3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46" y="28"/>
                  </a:moveTo>
                  <a:cubicBezTo>
                    <a:pt x="20" y="3"/>
                    <a:pt x="20" y="3"/>
                    <a:pt x="20" y="3"/>
                  </a:cubicBezTo>
                  <a:cubicBezTo>
                    <a:pt x="18" y="0"/>
                    <a:pt x="14" y="0"/>
                    <a:pt x="11" y="3"/>
                  </a:cubicBezTo>
                  <a:cubicBezTo>
                    <a:pt x="3" y="12"/>
                    <a:pt x="3" y="12"/>
                    <a:pt x="3" y="12"/>
                  </a:cubicBezTo>
                  <a:cubicBezTo>
                    <a:pt x="0" y="14"/>
                    <a:pt x="0" y="18"/>
                    <a:pt x="3" y="20"/>
                  </a:cubicBezTo>
                  <a:cubicBezTo>
                    <a:pt x="28" y="46"/>
                    <a:pt x="28" y="46"/>
                    <a:pt x="28" y="46"/>
                  </a:cubicBezTo>
                  <a:cubicBezTo>
                    <a:pt x="30" y="48"/>
                    <a:pt x="34" y="48"/>
                    <a:pt x="37" y="46"/>
                  </a:cubicBezTo>
                  <a:cubicBezTo>
                    <a:pt x="46" y="37"/>
                    <a:pt x="46" y="37"/>
                    <a:pt x="46" y="37"/>
                  </a:cubicBezTo>
                  <a:cubicBezTo>
                    <a:pt x="48" y="35"/>
                    <a:pt x="48" y="31"/>
                    <a:pt x="46" y="28"/>
                  </a:cubicBezTo>
                  <a:close/>
                  <a:moveTo>
                    <a:pt x="32" y="41"/>
                  </a:moveTo>
                  <a:cubicBezTo>
                    <a:pt x="29" y="41"/>
                    <a:pt x="27" y="39"/>
                    <a:pt x="27" y="36"/>
                  </a:cubicBezTo>
                  <a:cubicBezTo>
                    <a:pt x="27" y="33"/>
                    <a:pt x="29" y="31"/>
                    <a:pt x="32" y="31"/>
                  </a:cubicBezTo>
                  <a:cubicBezTo>
                    <a:pt x="35" y="31"/>
                    <a:pt x="37" y="33"/>
                    <a:pt x="37" y="36"/>
                  </a:cubicBezTo>
                  <a:cubicBezTo>
                    <a:pt x="37" y="39"/>
                    <a:pt x="35" y="41"/>
                    <a:pt x="32" y="41"/>
                  </a:cubicBezTo>
                  <a:close/>
                  <a:moveTo>
                    <a:pt x="32" y="41"/>
                  </a:moveTo>
                  <a:cubicBezTo>
                    <a:pt x="32" y="41"/>
                    <a:pt x="32" y="41"/>
                    <a:pt x="32"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normAutofit fontScale="85000" lnSpcReduction="20000"/>
            </a:bodyPr>
            <a:lstStyle/>
            <a:p>
              <a:endParaRPr lang="en-US" sz="1425"/>
            </a:p>
          </p:txBody>
        </p:sp>
      </p:grpSp>
      <p:grpSp>
        <p:nvGrpSpPr>
          <p:cNvPr id="41" name="Group 40"/>
          <p:cNvGrpSpPr/>
          <p:nvPr/>
        </p:nvGrpSpPr>
        <p:grpSpPr>
          <a:xfrm>
            <a:off x="4014413" y="2444096"/>
            <a:ext cx="470711" cy="476729"/>
            <a:chOff x="4073525" y="2566988"/>
            <a:chExt cx="620713" cy="628650"/>
          </a:xfrm>
          <a:solidFill>
            <a:schemeClr val="accent2"/>
          </a:solidFill>
        </p:grpSpPr>
        <p:sp>
          <p:nvSpPr>
            <p:cNvPr id="42" name="Freeform 5"/>
            <p:cNvSpPr>
              <a:spLocks noEditPoints="1"/>
            </p:cNvSpPr>
            <p:nvPr/>
          </p:nvSpPr>
          <p:spPr bwMode="auto">
            <a:xfrm>
              <a:off x="4073525" y="2566988"/>
              <a:ext cx="620713" cy="514350"/>
            </a:xfrm>
            <a:custGeom>
              <a:avLst/>
              <a:gdLst>
                <a:gd name="T0" fmla="*/ 192 w 192"/>
                <a:gd name="T1" fmla="*/ 118 h 157"/>
                <a:gd name="T2" fmla="*/ 192 w 192"/>
                <a:gd name="T3" fmla="*/ 3 h 157"/>
                <a:gd name="T4" fmla="*/ 189 w 192"/>
                <a:gd name="T5" fmla="*/ 0 h 157"/>
                <a:gd name="T6" fmla="*/ 3 w 192"/>
                <a:gd name="T7" fmla="*/ 0 h 157"/>
                <a:gd name="T8" fmla="*/ 0 w 192"/>
                <a:gd name="T9" fmla="*/ 3 h 157"/>
                <a:gd name="T10" fmla="*/ 0 w 192"/>
                <a:gd name="T11" fmla="*/ 154 h 157"/>
                <a:gd name="T12" fmla="*/ 3 w 192"/>
                <a:gd name="T13" fmla="*/ 157 h 157"/>
                <a:gd name="T14" fmla="*/ 35 w 192"/>
                <a:gd name="T15" fmla="*/ 157 h 157"/>
                <a:gd name="T16" fmla="*/ 35 w 192"/>
                <a:gd name="T17" fmla="*/ 150 h 157"/>
                <a:gd name="T18" fmla="*/ 6 w 192"/>
                <a:gd name="T19" fmla="*/ 150 h 157"/>
                <a:gd name="T20" fmla="*/ 6 w 192"/>
                <a:gd name="T21" fmla="*/ 6 h 157"/>
                <a:gd name="T22" fmla="*/ 186 w 192"/>
                <a:gd name="T23" fmla="*/ 6 h 157"/>
                <a:gd name="T24" fmla="*/ 186 w 192"/>
                <a:gd name="T25" fmla="*/ 115 h 157"/>
                <a:gd name="T26" fmla="*/ 154 w 192"/>
                <a:gd name="T27" fmla="*/ 115 h 157"/>
                <a:gd name="T28" fmla="*/ 150 w 192"/>
                <a:gd name="T29" fmla="*/ 118 h 157"/>
                <a:gd name="T30" fmla="*/ 150 w 192"/>
                <a:gd name="T31" fmla="*/ 150 h 157"/>
                <a:gd name="T32" fmla="*/ 80 w 192"/>
                <a:gd name="T33" fmla="*/ 150 h 157"/>
                <a:gd name="T34" fmla="*/ 80 w 192"/>
                <a:gd name="T35" fmla="*/ 157 h 157"/>
                <a:gd name="T36" fmla="*/ 154 w 192"/>
                <a:gd name="T37" fmla="*/ 157 h 157"/>
                <a:gd name="T38" fmla="*/ 156 w 192"/>
                <a:gd name="T39" fmla="*/ 156 h 157"/>
                <a:gd name="T40" fmla="*/ 191 w 192"/>
                <a:gd name="T41" fmla="*/ 121 h 157"/>
                <a:gd name="T42" fmla="*/ 192 w 192"/>
                <a:gd name="T43" fmla="*/ 120 h 157"/>
                <a:gd name="T44" fmla="*/ 192 w 192"/>
                <a:gd name="T45" fmla="*/ 119 h 157"/>
                <a:gd name="T46" fmla="*/ 192 w 192"/>
                <a:gd name="T47" fmla="*/ 118 h 157"/>
                <a:gd name="T48" fmla="*/ 157 w 192"/>
                <a:gd name="T49" fmla="*/ 122 h 157"/>
                <a:gd name="T50" fmla="*/ 181 w 192"/>
                <a:gd name="T51" fmla="*/ 122 h 157"/>
                <a:gd name="T52" fmla="*/ 157 w 192"/>
                <a:gd name="T53" fmla="*/ 146 h 157"/>
                <a:gd name="T54" fmla="*/ 157 w 192"/>
                <a:gd name="T55" fmla="*/ 122 h 157"/>
                <a:gd name="T56" fmla="*/ 157 w 192"/>
                <a:gd name="T57" fmla="*/ 122 h 157"/>
                <a:gd name="T58" fmla="*/ 157 w 192"/>
                <a:gd name="T59"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57">
                  <a:moveTo>
                    <a:pt x="192" y="118"/>
                  </a:moveTo>
                  <a:cubicBezTo>
                    <a:pt x="192" y="3"/>
                    <a:pt x="192" y="3"/>
                    <a:pt x="192" y="3"/>
                  </a:cubicBezTo>
                  <a:cubicBezTo>
                    <a:pt x="192" y="1"/>
                    <a:pt x="191" y="0"/>
                    <a:pt x="189" y="0"/>
                  </a:cubicBezTo>
                  <a:cubicBezTo>
                    <a:pt x="3" y="0"/>
                    <a:pt x="3" y="0"/>
                    <a:pt x="3" y="0"/>
                  </a:cubicBezTo>
                  <a:cubicBezTo>
                    <a:pt x="1" y="0"/>
                    <a:pt x="0" y="1"/>
                    <a:pt x="0" y="3"/>
                  </a:cubicBezTo>
                  <a:cubicBezTo>
                    <a:pt x="0" y="154"/>
                    <a:pt x="0" y="154"/>
                    <a:pt x="0" y="154"/>
                  </a:cubicBezTo>
                  <a:cubicBezTo>
                    <a:pt x="0" y="156"/>
                    <a:pt x="1" y="157"/>
                    <a:pt x="3" y="157"/>
                  </a:cubicBezTo>
                  <a:cubicBezTo>
                    <a:pt x="35" y="157"/>
                    <a:pt x="35" y="157"/>
                    <a:pt x="35" y="157"/>
                  </a:cubicBezTo>
                  <a:cubicBezTo>
                    <a:pt x="35" y="150"/>
                    <a:pt x="35" y="150"/>
                    <a:pt x="35" y="150"/>
                  </a:cubicBezTo>
                  <a:cubicBezTo>
                    <a:pt x="6" y="150"/>
                    <a:pt x="6" y="150"/>
                    <a:pt x="6" y="150"/>
                  </a:cubicBezTo>
                  <a:cubicBezTo>
                    <a:pt x="6" y="6"/>
                    <a:pt x="6" y="6"/>
                    <a:pt x="6" y="6"/>
                  </a:cubicBezTo>
                  <a:cubicBezTo>
                    <a:pt x="186" y="6"/>
                    <a:pt x="186" y="6"/>
                    <a:pt x="186" y="6"/>
                  </a:cubicBezTo>
                  <a:cubicBezTo>
                    <a:pt x="186" y="115"/>
                    <a:pt x="186" y="115"/>
                    <a:pt x="186" y="115"/>
                  </a:cubicBezTo>
                  <a:cubicBezTo>
                    <a:pt x="154" y="115"/>
                    <a:pt x="154" y="115"/>
                    <a:pt x="154" y="115"/>
                  </a:cubicBezTo>
                  <a:cubicBezTo>
                    <a:pt x="152" y="115"/>
                    <a:pt x="150" y="116"/>
                    <a:pt x="150" y="118"/>
                  </a:cubicBezTo>
                  <a:cubicBezTo>
                    <a:pt x="150" y="150"/>
                    <a:pt x="150" y="150"/>
                    <a:pt x="150" y="150"/>
                  </a:cubicBezTo>
                  <a:cubicBezTo>
                    <a:pt x="80" y="150"/>
                    <a:pt x="80" y="150"/>
                    <a:pt x="80" y="150"/>
                  </a:cubicBezTo>
                  <a:cubicBezTo>
                    <a:pt x="80" y="157"/>
                    <a:pt x="80" y="157"/>
                    <a:pt x="80" y="157"/>
                  </a:cubicBezTo>
                  <a:cubicBezTo>
                    <a:pt x="154" y="157"/>
                    <a:pt x="154" y="157"/>
                    <a:pt x="154" y="157"/>
                  </a:cubicBezTo>
                  <a:cubicBezTo>
                    <a:pt x="155" y="157"/>
                    <a:pt x="155" y="156"/>
                    <a:pt x="156" y="156"/>
                  </a:cubicBezTo>
                  <a:cubicBezTo>
                    <a:pt x="191" y="121"/>
                    <a:pt x="191" y="121"/>
                    <a:pt x="191" y="121"/>
                  </a:cubicBezTo>
                  <a:cubicBezTo>
                    <a:pt x="191" y="120"/>
                    <a:pt x="191" y="120"/>
                    <a:pt x="192" y="120"/>
                  </a:cubicBezTo>
                  <a:cubicBezTo>
                    <a:pt x="192" y="119"/>
                    <a:pt x="192" y="119"/>
                    <a:pt x="192" y="119"/>
                  </a:cubicBezTo>
                  <a:cubicBezTo>
                    <a:pt x="192" y="119"/>
                    <a:pt x="192" y="119"/>
                    <a:pt x="192" y="118"/>
                  </a:cubicBezTo>
                  <a:close/>
                  <a:moveTo>
                    <a:pt x="157" y="122"/>
                  </a:moveTo>
                  <a:cubicBezTo>
                    <a:pt x="181" y="122"/>
                    <a:pt x="181" y="122"/>
                    <a:pt x="181" y="122"/>
                  </a:cubicBezTo>
                  <a:cubicBezTo>
                    <a:pt x="157" y="146"/>
                    <a:pt x="157" y="146"/>
                    <a:pt x="157" y="146"/>
                  </a:cubicBezTo>
                  <a:lnTo>
                    <a:pt x="157" y="122"/>
                  </a:lnTo>
                  <a:close/>
                  <a:moveTo>
                    <a:pt x="157" y="122"/>
                  </a:moveTo>
                  <a:cubicBezTo>
                    <a:pt x="157" y="122"/>
                    <a:pt x="157" y="122"/>
                    <a:pt x="157" y="122"/>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a:bodyPr>
            <a:lstStyle/>
            <a:p>
              <a:endParaRPr lang="en-US" sz="1425"/>
            </a:p>
          </p:txBody>
        </p:sp>
        <p:sp>
          <p:nvSpPr>
            <p:cNvPr id="43" name="Freeform 6"/>
            <p:cNvSpPr>
              <a:spLocks noEditPoints="1"/>
            </p:cNvSpPr>
            <p:nvPr/>
          </p:nvSpPr>
          <p:spPr bwMode="auto">
            <a:xfrm>
              <a:off x="4219575" y="2662238"/>
              <a:ext cx="80963" cy="533400"/>
            </a:xfrm>
            <a:custGeom>
              <a:avLst/>
              <a:gdLst>
                <a:gd name="T0" fmla="*/ 15 w 25"/>
                <a:gd name="T1" fmla="*/ 2 h 163"/>
                <a:gd name="T2" fmla="*/ 13 w 25"/>
                <a:gd name="T3" fmla="*/ 0 h 163"/>
                <a:gd name="T4" fmla="*/ 10 w 25"/>
                <a:gd name="T5" fmla="*/ 2 h 163"/>
                <a:gd name="T6" fmla="*/ 0 w 25"/>
                <a:gd name="T7" fmla="*/ 30 h 163"/>
                <a:gd name="T8" fmla="*/ 0 w 25"/>
                <a:gd name="T9" fmla="*/ 32 h 163"/>
                <a:gd name="T10" fmla="*/ 0 w 25"/>
                <a:gd name="T11" fmla="*/ 160 h 163"/>
                <a:gd name="T12" fmla="*/ 3 w 25"/>
                <a:gd name="T13" fmla="*/ 163 h 163"/>
                <a:gd name="T14" fmla="*/ 22 w 25"/>
                <a:gd name="T15" fmla="*/ 163 h 163"/>
                <a:gd name="T16" fmla="*/ 25 w 25"/>
                <a:gd name="T17" fmla="*/ 160 h 163"/>
                <a:gd name="T18" fmla="*/ 25 w 25"/>
                <a:gd name="T19" fmla="*/ 32 h 163"/>
                <a:gd name="T20" fmla="*/ 25 w 25"/>
                <a:gd name="T21" fmla="*/ 30 h 163"/>
                <a:gd name="T22" fmla="*/ 15 w 25"/>
                <a:gd name="T23" fmla="*/ 2 h 163"/>
                <a:gd name="T24" fmla="*/ 6 w 25"/>
                <a:gd name="T25" fmla="*/ 35 h 163"/>
                <a:gd name="T26" fmla="*/ 9 w 25"/>
                <a:gd name="T27" fmla="*/ 35 h 163"/>
                <a:gd name="T28" fmla="*/ 9 w 25"/>
                <a:gd name="T29" fmla="*/ 134 h 163"/>
                <a:gd name="T30" fmla="*/ 6 w 25"/>
                <a:gd name="T31" fmla="*/ 134 h 163"/>
                <a:gd name="T32" fmla="*/ 6 w 25"/>
                <a:gd name="T33" fmla="*/ 35 h 163"/>
                <a:gd name="T34" fmla="*/ 16 w 25"/>
                <a:gd name="T35" fmla="*/ 35 h 163"/>
                <a:gd name="T36" fmla="*/ 19 w 25"/>
                <a:gd name="T37" fmla="*/ 35 h 163"/>
                <a:gd name="T38" fmla="*/ 19 w 25"/>
                <a:gd name="T39" fmla="*/ 134 h 163"/>
                <a:gd name="T40" fmla="*/ 16 w 25"/>
                <a:gd name="T41" fmla="*/ 134 h 163"/>
                <a:gd name="T42" fmla="*/ 16 w 25"/>
                <a:gd name="T43" fmla="*/ 35 h 163"/>
                <a:gd name="T44" fmla="*/ 13 w 25"/>
                <a:gd name="T45" fmla="*/ 13 h 163"/>
                <a:gd name="T46" fmla="*/ 18 w 25"/>
                <a:gd name="T47" fmla="*/ 29 h 163"/>
                <a:gd name="T48" fmla="*/ 7 w 25"/>
                <a:gd name="T49" fmla="*/ 29 h 163"/>
                <a:gd name="T50" fmla="*/ 13 w 25"/>
                <a:gd name="T51" fmla="*/ 13 h 163"/>
                <a:gd name="T52" fmla="*/ 19 w 25"/>
                <a:gd name="T53" fmla="*/ 157 h 163"/>
                <a:gd name="T54" fmla="*/ 6 w 25"/>
                <a:gd name="T55" fmla="*/ 157 h 163"/>
                <a:gd name="T56" fmla="*/ 6 w 25"/>
                <a:gd name="T57" fmla="*/ 141 h 163"/>
                <a:gd name="T58" fmla="*/ 19 w 25"/>
                <a:gd name="T59" fmla="*/ 141 h 163"/>
                <a:gd name="T60" fmla="*/ 19 w 25"/>
                <a:gd name="T61" fmla="*/ 157 h 163"/>
                <a:gd name="T62" fmla="*/ 19 w 25"/>
                <a:gd name="T63" fmla="*/ 157 h 163"/>
                <a:gd name="T64" fmla="*/ 19 w 25"/>
                <a:gd name="T65" fmla="*/ 15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63">
                  <a:moveTo>
                    <a:pt x="15" y="2"/>
                  </a:moveTo>
                  <a:cubicBezTo>
                    <a:pt x="15" y="1"/>
                    <a:pt x="14" y="0"/>
                    <a:pt x="13" y="0"/>
                  </a:cubicBezTo>
                  <a:cubicBezTo>
                    <a:pt x="11" y="0"/>
                    <a:pt x="10" y="1"/>
                    <a:pt x="10" y="2"/>
                  </a:cubicBezTo>
                  <a:cubicBezTo>
                    <a:pt x="0" y="30"/>
                    <a:pt x="0" y="30"/>
                    <a:pt x="0" y="30"/>
                  </a:cubicBezTo>
                  <a:cubicBezTo>
                    <a:pt x="0" y="31"/>
                    <a:pt x="0" y="31"/>
                    <a:pt x="0" y="32"/>
                  </a:cubicBezTo>
                  <a:cubicBezTo>
                    <a:pt x="0" y="160"/>
                    <a:pt x="0" y="160"/>
                    <a:pt x="0" y="160"/>
                  </a:cubicBezTo>
                  <a:cubicBezTo>
                    <a:pt x="0" y="162"/>
                    <a:pt x="1" y="163"/>
                    <a:pt x="3" y="163"/>
                  </a:cubicBezTo>
                  <a:cubicBezTo>
                    <a:pt x="22" y="163"/>
                    <a:pt x="22" y="163"/>
                    <a:pt x="22" y="163"/>
                  </a:cubicBezTo>
                  <a:cubicBezTo>
                    <a:pt x="24" y="163"/>
                    <a:pt x="25" y="162"/>
                    <a:pt x="25" y="160"/>
                  </a:cubicBezTo>
                  <a:cubicBezTo>
                    <a:pt x="25" y="32"/>
                    <a:pt x="25" y="32"/>
                    <a:pt x="25" y="32"/>
                  </a:cubicBezTo>
                  <a:cubicBezTo>
                    <a:pt x="25" y="31"/>
                    <a:pt x="25" y="30"/>
                    <a:pt x="25" y="30"/>
                  </a:cubicBezTo>
                  <a:lnTo>
                    <a:pt x="15" y="2"/>
                  </a:lnTo>
                  <a:close/>
                  <a:moveTo>
                    <a:pt x="6" y="35"/>
                  </a:moveTo>
                  <a:cubicBezTo>
                    <a:pt x="9" y="35"/>
                    <a:pt x="9" y="35"/>
                    <a:pt x="9" y="35"/>
                  </a:cubicBezTo>
                  <a:cubicBezTo>
                    <a:pt x="9" y="134"/>
                    <a:pt x="9" y="134"/>
                    <a:pt x="9" y="134"/>
                  </a:cubicBezTo>
                  <a:cubicBezTo>
                    <a:pt x="6" y="134"/>
                    <a:pt x="6" y="134"/>
                    <a:pt x="6" y="134"/>
                  </a:cubicBezTo>
                  <a:lnTo>
                    <a:pt x="6" y="35"/>
                  </a:lnTo>
                  <a:close/>
                  <a:moveTo>
                    <a:pt x="16" y="35"/>
                  </a:moveTo>
                  <a:cubicBezTo>
                    <a:pt x="19" y="35"/>
                    <a:pt x="19" y="35"/>
                    <a:pt x="19" y="35"/>
                  </a:cubicBezTo>
                  <a:cubicBezTo>
                    <a:pt x="19" y="134"/>
                    <a:pt x="19" y="134"/>
                    <a:pt x="19" y="134"/>
                  </a:cubicBezTo>
                  <a:cubicBezTo>
                    <a:pt x="16" y="134"/>
                    <a:pt x="16" y="134"/>
                    <a:pt x="16" y="134"/>
                  </a:cubicBezTo>
                  <a:lnTo>
                    <a:pt x="16" y="35"/>
                  </a:lnTo>
                  <a:close/>
                  <a:moveTo>
                    <a:pt x="13" y="13"/>
                  </a:moveTo>
                  <a:cubicBezTo>
                    <a:pt x="18" y="29"/>
                    <a:pt x="18" y="29"/>
                    <a:pt x="18" y="29"/>
                  </a:cubicBezTo>
                  <a:cubicBezTo>
                    <a:pt x="7" y="29"/>
                    <a:pt x="7" y="29"/>
                    <a:pt x="7" y="29"/>
                  </a:cubicBezTo>
                  <a:lnTo>
                    <a:pt x="13" y="13"/>
                  </a:lnTo>
                  <a:close/>
                  <a:moveTo>
                    <a:pt x="19" y="157"/>
                  </a:moveTo>
                  <a:cubicBezTo>
                    <a:pt x="6" y="157"/>
                    <a:pt x="6" y="157"/>
                    <a:pt x="6" y="157"/>
                  </a:cubicBezTo>
                  <a:cubicBezTo>
                    <a:pt x="6" y="141"/>
                    <a:pt x="6" y="141"/>
                    <a:pt x="6" y="141"/>
                  </a:cubicBezTo>
                  <a:cubicBezTo>
                    <a:pt x="19" y="141"/>
                    <a:pt x="19" y="141"/>
                    <a:pt x="19" y="141"/>
                  </a:cubicBezTo>
                  <a:lnTo>
                    <a:pt x="19" y="157"/>
                  </a:lnTo>
                  <a:close/>
                  <a:moveTo>
                    <a:pt x="19" y="157"/>
                  </a:moveTo>
                  <a:cubicBezTo>
                    <a:pt x="19" y="157"/>
                    <a:pt x="19" y="157"/>
                    <a:pt x="19" y="157"/>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a:bodyPr>
            <a:lstStyle/>
            <a:p>
              <a:endParaRPr lang="en-US" sz="1425"/>
            </a:p>
          </p:txBody>
        </p:sp>
        <p:sp>
          <p:nvSpPr>
            <p:cNvPr id="44" name="Freeform 7"/>
            <p:cNvSpPr>
              <a:spLocks noEditPoints="1"/>
            </p:cNvSpPr>
            <p:nvPr/>
          </p:nvSpPr>
          <p:spPr bwMode="auto">
            <a:xfrm>
              <a:off x="4341813" y="2628901"/>
              <a:ext cx="187325" cy="114300"/>
            </a:xfrm>
            <a:custGeom>
              <a:avLst/>
              <a:gdLst>
                <a:gd name="T0" fmla="*/ 29 w 58"/>
                <a:gd name="T1" fmla="*/ 0 h 35"/>
                <a:gd name="T2" fmla="*/ 0 w 58"/>
                <a:gd name="T3" fmla="*/ 29 h 35"/>
                <a:gd name="T4" fmla="*/ 0 w 58"/>
                <a:gd name="T5" fmla="*/ 35 h 35"/>
                <a:gd name="T6" fmla="*/ 7 w 58"/>
                <a:gd name="T7" fmla="*/ 35 h 35"/>
                <a:gd name="T8" fmla="*/ 7 w 58"/>
                <a:gd name="T9" fmla="*/ 29 h 35"/>
                <a:gd name="T10" fmla="*/ 29 w 58"/>
                <a:gd name="T11" fmla="*/ 7 h 35"/>
                <a:gd name="T12" fmla="*/ 51 w 58"/>
                <a:gd name="T13" fmla="*/ 29 h 35"/>
                <a:gd name="T14" fmla="*/ 51 w 58"/>
                <a:gd name="T15" fmla="*/ 35 h 35"/>
                <a:gd name="T16" fmla="*/ 58 w 58"/>
                <a:gd name="T17" fmla="*/ 35 h 35"/>
                <a:gd name="T18" fmla="*/ 58 w 58"/>
                <a:gd name="T19" fmla="*/ 29 h 35"/>
                <a:gd name="T20" fmla="*/ 29 w 58"/>
                <a:gd name="T21" fmla="*/ 0 h 35"/>
                <a:gd name="T22" fmla="*/ 29 w 58"/>
                <a:gd name="T23" fmla="*/ 0 h 35"/>
                <a:gd name="T24" fmla="*/ 29 w 5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5">
                  <a:moveTo>
                    <a:pt x="29" y="0"/>
                  </a:moveTo>
                  <a:cubicBezTo>
                    <a:pt x="13" y="0"/>
                    <a:pt x="0" y="13"/>
                    <a:pt x="0" y="29"/>
                  </a:cubicBezTo>
                  <a:cubicBezTo>
                    <a:pt x="0" y="35"/>
                    <a:pt x="0" y="35"/>
                    <a:pt x="0" y="35"/>
                  </a:cubicBezTo>
                  <a:cubicBezTo>
                    <a:pt x="7" y="35"/>
                    <a:pt x="7" y="35"/>
                    <a:pt x="7" y="35"/>
                  </a:cubicBezTo>
                  <a:cubicBezTo>
                    <a:pt x="7" y="29"/>
                    <a:pt x="7" y="29"/>
                    <a:pt x="7" y="29"/>
                  </a:cubicBezTo>
                  <a:cubicBezTo>
                    <a:pt x="7" y="17"/>
                    <a:pt x="17" y="7"/>
                    <a:pt x="29" y="7"/>
                  </a:cubicBezTo>
                  <a:cubicBezTo>
                    <a:pt x="41" y="7"/>
                    <a:pt x="51" y="17"/>
                    <a:pt x="51" y="29"/>
                  </a:cubicBezTo>
                  <a:cubicBezTo>
                    <a:pt x="51" y="35"/>
                    <a:pt x="51" y="35"/>
                    <a:pt x="51" y="35"/>
                  </a:cubicBezTo>
                  <a:cubicBezTo>
                    <a:pt x="58" y="35"/>
                    <a:pt x="58" y="35"/>
                    <a:pt x="58" y="35"/>
                  </a:cubicBezTo>
                  <a:cubicBezTo>
                    <a:pt x="58" y="29"/>
                    <a:pt x="58" y="29"/>
                    <a:pt x="58" y="29"/>
                  </a:cubicBezTo>
                  <a:cubicBezTo>
                    <a:pt x="58" y="13"/>
                    <a:pt x="45" y="0"/>
                    <a:pt x="29" y="0"/>
                  </a:cubicBezTo>
                  <a:close/>
                  <a:moveTo>
                    <a:pt x="29" y="0"/>
                  </a:moveTo>
                  <a:cubicBezTo>
                    <a:pt x="29" y="0"/>
                    <a:pt x="29" y="0"/>
                    <a:pt x="29" y="0"/>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45" name="Freeform 8"/>
            <p:cNvSpPr>
              <a:spLocks noEditPoints="1"/>
            </p:cNvSpPr>
            <p:nvPr/>
          </p:nvSpPr>
          <p:spPr bwMode="auto">
            <a:xfrm>
              <a:off x="4445000" y="2714626"/>
              <a:ext cx="187325" cy="114300"/>
            </a:xfrm>
            <a:custGeom>
              <a:avLst/>
              <a:gdLst>
                <a:gd name="T0" fmla="*/ 58 w 58"/>
                <a:gd name="T1" fmla="*/ 6 h 35"/>
                <a:gd name="T2" fmla="*/ 58 w 58"/>
                <a:gd name="T3" fmla="*/ 0 h 35"/>
                <a:gd name="T4" fmla="*/ 51 w 58"/>
                <a:gd name="T5" fmla="*/ 0 h 35"/>
                <a:gd name="T6" fmla="*/ 51 w 58"/>
                <a:gd name="T7" fmla="*/ 6 h 35"/>
                <a:gd name="T8" fmla="*/ 29 w 58"/>
                <a:gd name="T9" fmla="*/ 29 h 35"/>
                <a:gd name="T10" fmla="*/ 7 w 58"/>
                <a:gd name="T11" fmla="*/ 6 h 35"/>
                <a:gd name="T12" fmla="*/ 7 w 58"/>
                <a:gd name="T13" fmla="*/ 0 h 35"/>
                <a:gd name="T14" fmla="*/ 0 w 58"/>
                <a:gd name="T15" fmla="*/ 0 h 35"/>
                <a:gd name="T16" fmla="*/ 0 w 58"/>
                <a:gd name="T17" fmla="*/ 6 h 35"/>
                <a:gd name="T18" fmla="*/ 29 w 58"/>
                <a:gd name="T19" fmla="*/ 35 h 35"/>
                <a:gd name="T20" fmla="*/ 58 w 58"/>
                <a:gd name="T21" fmla="*/ 6 h 35"/>
                <a:gd name="T22" fmla="*/ 58 w 58"/>
                <a:gd name="T23" fmla="*/ 6 h 35"/>
                <a:gd name="T24" fmla="*/ 58 w 58"/>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5">
                  <a:moveTo>
                    <a:pt x="58" y="6"/>
                  </a:moveTo>
                  <a:cubicBezTo>
                    <a:pt x="58" y="0"/>
                    <a:pt x="58" y="0"/>
                    <a:pt x="58" y="0"/>
                  </a:cubicBezTo>
                  <a:cubicBezTo>
                    <a:pt x="51" y="0"/>
                    <a:pt x="51" y="0"/>
                    <a:pt x="51" y="0"/>
                  </a:cubicBezTo>
                  <a:cubicBezTo>
                    <a:pt x="51" y="6"/>
                    <a:pt x="51" y="6"/>
                    <a:pt x="51" y="6"/>
                  </a:cubicBezTo>
                  <a:cubicBezTo>
                    <a:pt x="51" y="19"/>
                    <a:pt x="41" y="29"/>
                    <a:pt x="29" y="29"/>
                  </a:cubicBezTo>
                  <a:cubicBezTo>
                    <a:pt x="17" y="29"/>
                    <a:pt x="7" y="19"/>
                    <a:pt x="7" y="6"/>
                  </a:cubicBezTo>
                  <a:cubicBezTo>
                    <a:pt x="7" y="0"/>
                    <a:pt x="7" y="0"/>
                    <a:pt x="7" y="0"/>
                  </a:cubicBezTo>
                  <a:cubicBezTo>
                    <a:pt x="0" y="0"/>
                    <a:pt x="0" y="0"/>
                    <a:pt x="0" y="0"/>
                  </a:cubicBezTo>
                  <a:cubicBezTo>
                    <a:pt x="0" y="6"/>
                    <a:pt x="0" y="6"/>
                    <a:pt x="0" y="6"/>
                  </a:cubicBezTo>
                  <a:cubicBezTo>
                    <a:pt x="0" y="22"/>
                    <a:pt x="13" y="35"/>
                    <a:pt x="29" y="35"/>
                  </a:cubicBezTo>
                  <a:cubicBezTo>
                    <a:pt x="45" y="35"/>
                    <a:pt x="58" y="22"/>
                    <a:pt x="58" y="6"/>
                  </a:cubicBezTo>
                  <a:close/>
                  <a:moveTo>
                    <a:pt x="58" y="6"/>
                  </a:moveTo>
                  <a:cubicBezTo>
                    <a:pt x="58" y="6"/>
                    <a:pt x="58" y="6"/>
                    <a:pt x="58" y="6"/>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46" name="Freeform 9"/>
            <p:cNvSpPr>
              <a:spLocks noEditPoints="1"/>
            </p:cNvSpPr>
            <p:nvPr/>
          </p:nvSpPr>
          <p:spPr bwMode="auto">
            <a:xfrm>
              <a:off x="4332288" y="2900363"/>
              <a:ext cx="122238" cy="128588"/>
            </a:xfrm>
            <a:custGeom>
              <a:avLst/>
              <a:gdLst>
                <a:gd name="T0" fmla="*/ 0 w 38"/>
                <a:gd name="T1" fmla="*/ 4 h 39"/>
                <a:gd name="T2" fmla="*/ 0 w 38"/>
                <a:gd name="T3" fmla="*/ 36 h 39"/>
                <a:gd name="T4" fmla="*/ 3 w 38"/>
                <a:gd name="T5" fmla="*/ 39 h 39"/>
                <a:gd name="T6" fmla="*/ 35 w 38"/>
                <a:gd name="T7" fmla="*/ 39 h 39"/>
                <a:gd name="T8" fmla="*/ 38 w 38"/>
                <a:gd name="T9" fmla="*/ 36 h 39"/>
                <a:gd name="T10" fmla="*/ 38 w 38"/>
                <a:gd name="T11" fmla="*/ 4 h 39"/>
                <a:gd name="T12" fmla="*/ 35 w 38"/>
                <a:gd name="T13" fmla="*/ 0 h 39"/>
                <a:gd name="T14" fmla="*/ 3 w 38"/>
                <a:gd name="T15" fmla="*/ 0 h 39"/>
                <a:gd name="T16" fmla="*/ 0 w 38"/>
                <a:gd name="T17" fmla="*/ 4 h 39"/>
                <a:gd name="T18" fmla="*/ 6 w 38"/>
                <a:gd name="T19" fmla="*/ 7 h 39"/>
                <a:gd name="T20" fmla="*/ 32 w 38"/>
                <a:gd name="T21" fmla="*/ 7 h 39"/>
                <a:gd name="T22" fmla="*/ 32 w 38"/>
                <a:gd name="T23" fmla="*/ 32 h 39"/>
                <a:gd name="T24" fmla="*/ 6 w 38"/>
                <a:gd name="T25" fmla="*/ 32 h 39"/>
                <a:gd name="T26" fmla="*/ 6 w 38"/>
                <a:gd name="T27" fmla="*/ 7 h 39"/>
                <a:gd name="T28" fmla="*/ 6 w 38"/>
                <a:gd name="T29" fmla="*/ 7 h 39"/>
                <a:gd name="T30" fmla="*/ 6 w 38"/>
                <a:gd name="T3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9">
                  <a:moveTo>
                    <a:pt x="0" y="4"/>
                  </a:moveTo>
                  <a:cubicBezTo>
                    <a:pt x="0" y="36"/>
                    <a:pt x="0" y="36"/>
                    <a:pt x="0" y="36"/>
                  </a:cubicBezTo>
                  <a:cubicBezTo>
                    <a:pt x="0" y="38"/>
                    <a:pt x="1" y="39"/>
                    <a:pt x="3" y="39"/>
                  </a:cubicBezTo>
                  <a:cubicBezTo>
                    <a:pt x="35" y="39"/>
                    <a:pt x="35" y="39"/>
                    <a:pt x="35" y="39"/>
                  </a:cubicBezTo>
                  <a:cubicBezTo>
                    <a:pt x="37" y="39"/>
                    <a:pt x="38" y="38"/>
                    <a:pt x="38" y="36"/>
                  </a:cubicBezTo>
                  <a:cubicBezTo>
                    <a:pt x="38" y="4"/>
                    <a:pt x="38" y="4"/>
                    <a:pt x="38" y="4"/>
                  </a:cubicBezTo>
                  <a:cubicBezTo>
                    <a:pt x="38" y="2"/>
                    <a:pt x="37" y="0"/>
                    <a:pt x="35" y="0"/>
                  </a:cubicBezTo>
                  <a:cubicBezTo>
                    <a:pt x="3" y="0"/>
                    <a:pt x="3" y="0"/>
                    <a:pt x="3" y="0"/>
                  </a:cubicBezTo>
                  <a:cubicBezTo>
                    <a:pt x="1" y="0"/>
                    <a:pt x="0" y="2"/>
                    <a:pt x="0" y="4"/>
                  </a:cubicBezTo>
                  <a:close/>
                  <a:moveTo>
                    <a:pt x="6" y="7"/>
                  </a:moveTo>
                  <a:cubicBezTo>
                    <a:pt x="32" y="7"/>
                    <a:pt x="32" y="7"/>
                    <a:pt x="32" y="7"/>
                  </a:cubicBezTo>
                  <a:cubicBezTo>
                    <a:pt x="32" y="32"/>
                    <a:pt x="32" y="32"/>
                    <a:pt x="32" y="32"/>
                  </a:cubicBezTo>
                  <a:cubicBezTo>
                    <a:pt x="6" y="32"/>
                    <a:pt x="6" y="32"/>
                    <a:pt x="6" y="32"/>
                  </a:cubicBezTo>
                  <a:lnTo>
                    <a:pt x="6" y="7"/>
                  </a:lnTo>
                  <a:close/>
                  <a:moveTo>
                    <a:pt x="6" y="7"/>
                  </a:moveTo>
                  <a:cubicBezTo>
                    <a:pt x="6" y="7"/>
                    <a:pt x="6" y="7"/>
                    <a:pt x="6" y="7"/>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47" name="Freeform 10"/>
            <p:cNvSpPr>
              <a:spLocks noEditPoints="1"/>
            </p:cNvSpPr>
            <p:nvPr/>
          </p:nvSpPr>
          <p:spPr bwMode="auto">
            <a:xfrm>
              <a:off x="4403725" y="2847976"/>
              <a:ext cx="103188" cy="104775"/>
            </a:xfrm>
            <a:custGeom>
              <a:avLst/>
              <a:gdLst>
                <a:gd name="T0" fmla="*/ 23 w 32"/>
                <a:gd name="T1" fmla="*/ 26 h 32"/>
                <a:gd name="T2" fmla="*/ 23 w 32"/>
                <a:gd name="T3" fmla="*/ 32 h 32"/>
                <a:gd name="T4" fmla="*/ 29 w 32"/>
                <a:gd name="T5" fmla="*/ 32 h 32"/>
                <a:gd name="T6" fmla="*/ 32 w 32"/>
                <a:gd name="T7" fmla="*/ 29 h 32"/>
                <a:gd name="T8" fmla="*/ 32 w 32"/>
                <a:gd name="T9" fmla="*/ 4 h 32"/>
                <a:gd name="T10" fmla="*/ 29 w 32"/>
                <a:gd name="T11" fmla="*/ 0 h 32"/>
                <a:gd name="T12" fmla="*/ 4 w 32"/>
                <a:gd name="T13" fmla="*/ 0 h 32"/>
                <a:gd name="T14" fmla="*/ 0 w 32"/>
                <a:gd name="T15" fmla="*/ 4 h 32"/>
                <a:gd name="T16" fmla="*/ 0 w 32"/>
                <a:gd name="T17" fmla="*/ 10 h 32"/>
                <a:gd name="T18" fmla="*/ 7 w 32"/>
                <a:gd name="T19" fmla="*/ 10 h 32"/>
                <a:gd name="T20" fmla="*/ 7 w 32"/>
                <a:gd name="T21" fmla="*/ 7 h 32"/>
                <a:gd name="T22" fmla="*/ 26 w 32"/>
                <a:gd name="T23" fmla="*/ 7 h 32"/>
                <a:gd name="T24" fmla="*/ 26 w 32"/>
                <a:gd name="T25" fmla="*/ 26 h 32"/>
                <a:gd name="T26" fmla="*/ 23 w 32"/>
                <a:gd name="T27" fmla="*/ 26 h 32"/>
                <a:gd name="T28" fmla="*/ 23 w 32"/>
                <a:gd name="T29" fmla="*/ 26 h 32"/>
                <a:gd name="T30" fmla="*/ 23 w 32"/>
                <a:gd name="T3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23" y="26"/>
                  </a:moveTo>
                  <a:cubicBezTo>
                    <a:pt x="23" y="32"/>
                    <a:pt x="23" y="32"/>
                    <a:pt x="23" y="32"/>
                  </a:cubicBezTo>
                  <a:cubicBezTo>
                    <a:pt x="29" y="32"/>
                    <a:pt x="29" y="32"/>
                    <a:pt x="29" y="32"/>
                  </a:cubicBezTo>
                  <a:cubicBezTo>
                    <a:pt x="31" y="32"/>
                    <a:pt x="32" y="31"/>
                    <a:pt x="32" y="29"/>
                  </a:cubicBezTo>
                  <a:cubicBezTo>
                    <a:pt x="32" y="4"/>
                    <a:pt x="32" y="4"/>
                    <a:pt x="32" y="4"/>
                  </a:cubicBezTo>
                  <a:cubicBezTo>
                    <a:pt x="32" y="2"/>
                    <a:pt x="31" y="0"/>
                    <a:pt x="29" y="0"/>
                  </a:cubicBezTo>
                  <a:cubicBezTo>
                    <a:pt x="4" y="0"/>
                    <a:pt x="4" y="0"/>
                    <a:pt x="4" y="0"/>
                  </a:cubicBezTo>
                  <a:cubicBezTo>
                    <a:pt x="2" y="0"/>
                    <a:pt x="0" y="2"/>
                    <a:pt x="0" y="4"/>
                  </a:cubicBezTo>
                  <a:cubicBezTo>
                    <a:pt x="0" y="10"/>
                    <a:pt x="0" y="10"/>
                    <a:pt x="0" y="10"/>
                  </a:cubicBezTo>
                  <a:cubicBezTo>
                    <a:pt x="7" y="10"/>
                    <a:pt x="7" y="10"/>
                    <a:pt x="7" y="10"/>
                  </a:cubicBezTo>
                  <a:cubicBezTo>
                    <a:pt x="7" y="7"/>
                    <a:pt x="7" y="7"/>
                    <a:pt x="7" y="7"/>
                  </a:cubicBezTo>
                  <a:cubicBezTo>
                    <a:pt x="26" y="7"/>
                    <a:pt x="26" y="7"/>
                    <a:pt x="26" y="7"/>
                  </a:cubicBezTo>
                  <a:cubicBezTo>
                    <a:pt x="26" y="26"/>
                    <a:pt x="26" y="26"/>
                    <a:pt x="26" y="26"/>
                  </a:cubicBezTo>
                  <a:lnTo>
                    <a:pt x="23" y="26"/>
                  </a:lnTo>
                  <a:close/>
                  <a:moveTo>
                    <a:pt x="23" y="26"/>
                  </a:moveTo>
                  <a:cubicBezTo>
                    <a:pt x="23" y="26"/>
                    <a:pt x="23" y="26"/>
                    <a:pt x="23" y="26"/>
                  </a:cubicBezTo>
                </a:path>
              </a:pathLst>
            </a:custGeom>
            <a:grpFill/>
            <a:ln w="3175">
              <a:solidFill>
                <a:schemeClr val="accent2"/>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49" name="Rectangle 11"/>
            <p:cNvSpPr>
              <a:spLocks noChangeArrowheads="1"/>
            </p:cNvSpPr>
            <p:nvPr/>
          </p:nvSpPr>
          <p:spPr bwMode="auto">
            <a:xfrm>
              <a:off x="4135438" y="2619376"/>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0" name="Rectangle 12"/>
            <p:cNvSpPr>
              <a:spLocks noChangeArrowheads="1"/>
            </p:cNvSpPr>
            <p:nvPr/>
          </p:nvSpPr>
          <p:spPr bwMode="auto">
            <a:xfrm>
              <a:off x="4176713" y="2619376"/>
              <a:ext cx="19050"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1" name="Rectangle 13"/>
            <p:cNvSpPr>
              <a:spLocks noChangeArrowheads="1"/>
            </p:cNvSpPr>
            <p:nvPr/>
          </p:nvSpPr>
          <p:spPr bwMode="auto">
            <a:xfrm>
              <a:off x="4219575" y="2619376"/>
              <a:ext cx="19050"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2" name="Rectangle 14"/>
            <p:cNvSpPr>
              <a:spLocks noChangeArrowheads="1"/>
            </p:cNvSpPr>
            <p:nvPr/>
          </p:nvSpPr>
          <p:spPr bwMode="auto">
            <a:xfrm>
              <a:off x="4176713" y="2662238"/>
              <a:ext cx="19050"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4" name="Rectangle 15"/>
            <p:cNvSpPr>
              <a:spLocks noChangeArrowheads="1"/>
            </p:cNvSpPr>
            <p:nvPr/>
          </p:nvSpPr>
          <p:spPr bwMode="auto">
            <a:xfrm>
              <a:off x="4135438" y="2662238"/>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5" name="Rectangle 16"/>
            <p:cNvSpPr>
              <a:spLocks noChangeArrowheads="1"/>
            </p:cNvSpPr>
            <p:nvPr/>
          </p:nvSpPr>
          <p:spPr bwMode="auto">
            <a:xfrm>
              <a:off x="4135438" y="2705101"/>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6" name="Rectangle 17"/>
            <p:cNvSpPr>
              <a:spLocks noChangeArrowheads="1"/>
            </p:cNvSpPr>
            <p:nvPr/>
          </p:nvSpPr>
          <p:spPr bwMode="auto">
            <a:xfrm>
              <a:off x="4135438" y="2743201"/>
              <a:ext cx="22225" cy="23813"/>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7" name="Rectangle 18"/>
            <p:cNvSpPr>
              <a:spLocks noChangeArrowheads="1"/>
            </p:cNvSpPr>
            <p:nvPr/>
          </p:nvSpPr>
          <p:spPr bwMode="auto">
            <a:xfrm>
              <a:off x="4135438" y="2786063"/>
              <a:ext cx="22225" cy="23813"/>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8" name="Rectangle 19"/>
            <p:cNvSpPr>
              <a:spLocks noChangeArrowheads="1"/>
            </p:cNvSpPr>
            <p:nvPr/>
          </p:nvSpPr>
          <p:spPr bwMode="auto">
            <a:xfrm>
              <a:off x="4135438" y="2828926"/>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59" name="Rectangle 20"/>
            <p:cNvSpPr>
              <a:spLocks noChangeArrowheads="1"/>
            </p:cNvSpPr>
            <p:nvPr/>
          </p:nvSpPr>
          <p:spPr bwMode="auto">
            <a:xfrm>
              <a:off x="4135438" y="2871788"/>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0" name="Rectangle 21"/>
            <p:cNvSpPr>
              <a:spLocks noChangeArrowheads="1"/>
            </p:cNvSpPr>
            <p:nvPr/>
          </p:nvSpPr>
          <p:spPr bwMode="auto">
            <a:xfrm>
              <a:off x="4135438" y="2914651"/>
              <a:ext cx="22225" cy="19050"/>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3" name="Rectangle 22"/>
            <p:cNvSpPr>
              <a:spLocks noChangeArrowheads="1"/>
            </p:cNvSpPr>
            <p:nvPr/>
          </p:nvSpPr>
          <p:spPr bwMode="auto">
            <a:xfrm>
              <a:off x="4135438" y="2952751"/>
              <a:ext cx="22225" cy="23813"/>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4" name="Rectangle 23"/>
            <p:cNvSpPr>
              <a:spLocks noChangeArrowheads="1"/>
            </p:cNvSpPr>
            <p:nvPr/>
          </p:nvSpPr>
          <p:spPr bwMode="auto">
            <a:xfrm>
              <a:off x="4135438" y="2995613"/>
              <a:ext cx="22225" cy="23813"/>
            </a:xfrm>
            <a:prstGeom prst="rect">
              <a:avLst/>
            </a:prstGeom>
            <a:grpFill/>
            <a:ln w="3175">
              <a:solidFill>
                <a:schemeClr val="accent2"/>
              </a:solidFill>
              <a:miter lim="800000"/>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grpSp>
      <p:grpSp>
        <p:nvGrpSpPr>
          <p:cNvPr id="65" name="Group 64"/>
          <p:cNvGrpSpPr/>
          <p:nvPr/>
        </p:nvGrpSpPr>
        <p:grpSpPr>
          <a:xfrm>
            <a:off x="6007233" y="5008177"/>
            <a:ext cx="452787" cy="542836"/>
            <a:chOff x="5549900" y="5503760"/>
            <a:chExt cx="566738" cy="679450"/>
          </a:xfrm>
          <a:solidFill>
            <a:srgbClr val="C00000"/>
          </a:solidFill>
        </p:grpSpPr>
        <p:sp>
          <p:nvSpPr>
            <p:cNvPr id="66" name="Freeform 31"/>
            <p:cNvSpPr>
              <a:spLocks noEditPoints="1"/>
            </p:cNvSpPr>
            <p:nvPr/>
          </p:nvSpPr>
          <p:spPr bwMode="auto">
            <a:xfrm>
              <a:off x="5792788" y="5772048"/>
              <a:ext cx="233363" cy="15875"/>
            </a:xfrm>
            <a:custGeom>
              <a:avLst/>
              <a:gdLst>
                <a:gd name="T0" fmla="*/ 69 w 72"/>
                <a:gd name="T1" fmla="*/ 5 h 5"/>
                <a:gd name="T2" fmla="*/ 2 w 72"/>
                <a:gd name="T3" fmla="*/ 5 h 5"/>
                <a:gd name="T4" fmla="*/ 0 w 72"/>
                <a:gd name="T5" fmla="*/ 2 h 5"/>
                <a:gd name="T6" fmla="*/ 2 w 72"/>
                <a:gd name="T7" fmla="*/ 0 h 5"/>
                <a:gd name="T8" fmla="*/ 69 w 72"/>
                <a:gd name="T9" fmla="*/ 0 h 5"/>
                <a:gd name="T10" fmla="*/ 72 w 72"/>
                <a:gd name="T11" fmla="*/ 2 h 5"/>
                <a:gd name="T12" fmla="*/ 69 w 72"/>
                <a:gd name="T13" fmla="*/ 5 h 5"/>
                <a:gd name="T14" fmla="*/ 69 w 72"/>
                <a:gd name="T15" fmla="*/ 5 h 5"/>
                <a:gd name="T16" fmla="*/ 69 w 7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
                  <a:moveTo>
                    <a:pt x="69" y="5"/>
                  </a:moveTo>
                  <a:cubicBezTo>
                    <a:pt x="2" y="5"/>
                    <a:pt x="2" y="5"/>
                    <a:pt x="2" y="5"/>
                  </a:cubicBezTo>
                  <a:cubicBezTo>
                    <a:pt x="1" y="5"/>
                    <a:pt x="0" y="4"/>
                    <a:pt x="0" y="2"/>
                  </a:cubicBezTo>
                  <a:cubicBezTo>
                    <a:pt x="0" y="1"/>
                    <a:pt x="1" y="0"/>
                    <a:pt x="2" y="0"/>
                  </a:cubicBezTo>
                  <a:cubicBezTo>
                    <a:pt x="69" y="0"/>
                    <a:pt x="69" y="0"/>
                    <a:pt x="69" y="0"/>
                  </a:cubicBezTo>
                  <a:cubicBezTo>
                    <a:pt x="71" y="0"/>
                    <a:pt x="72" y="1"/>
                    <a:pt x="72" y="2"/>
                  </a:cubicBezTo>
                  <a:cubicBezTo>
                    <a:pt x="72" y="4"/>
                    <a:pt x="71" y="5"/>
                    <a:pt x="69" y="5"/>
                  </a:cubicBezTo>
                  <a:close/>
                  <a:moveTo>
                    <a:pt x="69" y="5"/>
                  </a:moveTo>
                  <a:cubicBezTo>
                    <a:pt x="69" y="5"/>
                    <a:pt x="69" y="5"/>
                    <a:pt x="69" y="5"/>
                  </a:cubicBezTo>
                </a:path>
              </a:pathLst>
            </a:custGeom>
            <a:grpFill/>
            <a:ln w="22225">
              <a:solidFill>
                <a:srgbClr val="C00000"/>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7" name="Freeform 32"/>
            <p:cNvSpPr>
              <a:spLocks noEditPoints="1"/>
            </p:cNvSpPr>
            <p:nvPr/>
          </p:nvSpPr>
          <p:spPr bwMode="auto">
            <a:xfrm>
              <a:off x="5792788" y="5954610"/>
              <a:ext cx="233363" cy="19050"/>
            </a:xfrm>
            <a:custGeom>
              <a:avLst/>
              <a:gdLst>
                <a:gd name="T0" fmla="*/ 69 w 72"/>
                <a:gd name="T1" fmla="*/ 6 h 6"/>
                <a:gd name="T2" fmla="*/ 2 w 72"/>
                <a:gd name="T3" fmla="*/ 6 h 6"/>
                <a:gd name="T4" fmla="*/ 0 w 72"/>
                <a:gd name="T5" fmla="*/ 3 h 6"/>
                <a:gd name="T6" fmla="*/ 2 w 72"/>
                <a:gd name="T7" fmla="*/ 0 h 6"/>
                <a:gd name="T8" fmla="*/ 69 w 72"/>
                <a:gd name="T9" fmla="*/ 0 h 6"/>
                <a:gd name="T10" fmla="*/ 72 w 72"/>
                <a:gd name="T11" fmla="*/ 3 h 6"/>
                <a:gd name="T12" fmla="*/ 69 w 72"/>
                <a:gd name="T13" fmla="*/ 6 h 6"/>
                <a:gd name="T14" fmla="*/ 69 w 72"/>
                <a:gd name="T15" fmla="*/ 6 h 6"/>
                <a:gd name="T16" fmla="*/ 69 w 7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
                  <a:moveTo>
                    <a:pt x="69" y="6"/>
                  </a:moveTo>
                  <a:cubicBezTo>
                    <a:pt x="2" y="6"/>
                    <a:pt x="2" y="6"/>
                    <a:pt x="2" y="6"/>
                  </a:cubicBezTo>
                  <a:cubicBezTo>
                    <a:pt x="1" y="6"/>
                    <a:pt x="0" y="4"/>
                    <a:pt x="0" y="3"/>
                  </a:cubicBezTo>
                  <a:cubicBezTo>
                    <a:pt x="0" y="2"/>
                    <a:pt x="1" y="0"/>
                    <a:pt x="2" y="0"/>
                  </a:cubicBezTo>
                  <a:cubicBezTo>
                    <a:pt x="69" y="0"/>
                    <a:pt x="69" y="0"/>
                    <a:pt x="69" y="0"/>
                  </a:cubicBezTo>
                  <a:cubicBezTo>
                    <a:pt x="71" y="0"/>
                    <a:pt x="72" y="2"/>
                    <a:pt x="72" y="3"/>
                  </a:cubicBezTo>
                  <a:cubicBezTo>
                    <a:pt x="72" y="4"/>
                    <a:pt x="71" y="6"/>
                    <a:pt x="69" y="6"/>
                  </a:cubicBezTo>
                  <a:close/>
                  <a:moveTo>
                    <a:pt x="69" y="6"/>
                  </a:moveTo>
                  <a:cubicBezTo>
                    <a:pt x="69" y="6"/>
                    <a:pt x="69" y="6"/>
                    <a:pt x="69" y="6"/>
                  </a:cubicBezTo>
                </a:path>
              </a:pathLst>
            </a:custGeom>
            <a:grpFill/>
            <a:ln w="22225">
              <a:solidFill>
                <a:srgbClr val="C00000"/>
              </a:solidFill>
              <a:round/>
              <a:headEnd/>
              <a:tailEnd/>
            </a:ln>
          </p:spPr>
          <p:txBody>
            <a:bodyPr vert="horz" wrap="square" lIns="68580" tIns="34291" rIns="68580" bIns="34291" numCol="1" anchor="t" anchorCtr="0" compatLnSpc="1">
              <a:prstTxWarp prst="textNoShape">
                <a:avLst/>
              </a:prstTxWarp>
              <a:normAutofit fontScale="25000" lnSpcReduction="20000"/>
            </a:bodyPr>
            <a:lstStyle/>
            <a:p>
              <a:endParaRPr lang="en-US" sz="1425"/>
            </a:p>
          </p:txBody>
        </p:sp>
        <p:sp>
          <p:nvSpPr>
            <p:cNvPr id="68" name="Freeform 33"/>
            <p:cNvSpPr>
              <a:spLocks noEditPoints="1"/>
            </p:cNvSpPr>
            <p:nvPr/>
          </p:nvSpPr>
          <p:spPr bwMode="auto">
            <a:xfrm>
              <a:off x="5549900" y="5503760"/>
              <a:ext cx="566738" cy="679450"/>
            </a:xfrm>
            <a:custGeom>
              <a:avLst/>
              <a:gdLst>
                <a:gd name="T0" fmla="*/ 143 w 175"/>
                <a:gd name="T1" fmla="*/ 15 h 208"/>
                <a:gd name="T2" fmla="*/ 140 w 175"/>
                <a:gd name="T3" fmla="*/ 0 h 208"/>
                <a:gd name="T4" fmla="*/ 137 w 175"/>
                <a:gd name="T5" fmla="*/ 15 h 208"/>
                <a:gd name="T6" fmla="*/ 126 w 175"/>
                <a:gd name="T7" fmla="*/ 4 h 208"/>
                <a:gd name="T8" fmla="*/ 119 w 175"/>
                <a:gd name="T9" fmla="*/ 4 h 208"/>
                <a:gd name="T10" fmla="*/ 108 w 175"/>
                <a:gd name="T11" fmla="*/ 15 h 208"/>
                <a:gd name="T12" fmla="*/ 105 w 175"/>
                <a:gd name="T13" fmla="*/ 0 h 208"/>
                <a:gd name="T14" fmla="*/ 102 w 175"/>
                <a:gd name="T15" fmla="*/ 15 h 208"/>
                <a:gd name="T16" fmla="*/ 91 w 175"/>
                <a:gd name="T17" fmla="*/ 4 h 208"/>
                <a:gd name="T18" fmla="*/ 84 w 175"/>
                <a:gd name="T19" fmla="*/ 4 h 208"/>
                <a:gd name="T20" fmla="*/ 73 w 175"/>
                <a:gd name="T21" fmla="*/ 15 h 208"/>
                <a:gd name="T22" fmla="*/ 70 w 175"/>
                <a:gd name="T23" fmla="*/ 0 h 208"/>
                <a:gd name="T24" fmla="*/ 67 w 175"/>
                <a:gd name="T25" fmla="*/ 15 h 208"/>
                <a:gd name="T26" fmla="*/ 55 w 175"/>
                <a:gd name="T27" fmla="*/ 4 h 208"/>
                <a:gd name="T28" fmla="*/ 49 w 175"/>
                <a:gd name="T29" fmla="*/ 4 h 208"/>
                <a:gd name="T30" fmla="*/ 38 w 175"/>
                <a:gd name="T31" fmla="*/ 15 h 208"/>
                <a:gd name="T32" fmla="*/ 35 w 175"/>
                <a:gd name="T33" fmla="*/ 0 h 208"/>
                <a:gd name="T34" fmla="*/ 31 w 175"/>
                <a:gd name="T35" fmla="*/ 15 h 208"/>
                <a:gd name="T36" fmla="*/ 0 w 175"/>
                <a:gd name="T37" fmla="*/ 44 h 208"/>
                <a:gd name="T38" fmla="*/ 29 w 175"/>
                <a:gd name="T39" fmla="*/ 208 h 208"/>
                <a:gd name="T40" fmla="*/ 175 w 175"/>
                <a:gd name="T41" fmla="*/ 180 h 208"/>
                <a:gd name="T42" fmla="*/ 146 w 175"/>
                <a:gd name="T43" fmla="*/ 15 h 208"/>
                <a:gd name="T44" fmla="*/ 146 w 175"/>
                <a:gd name="T45" fmla="*/ 202 h 208"/>
                <a:gd name="T46" fmla="*/ 6 w 175"/>
                <a:gd name="T47" fmla="*/ 180 h 208"/>
                <a:gd name="T48" fmla="*/ 29 w 175"/>
                <a:gd name="T49" fmla="*/ 22 h 208"/>
                <a:gd name="T50" fmla="*/ 31 w 175"/>
                <a:gd name="T51" fmla="*/ 31 h 208"/>
                <a:gd name="T52" fmla="*/ 38 w 175"/>
                <a:gd name="T53" fmla="*/ 31 h 208"/>
                <a:gd name="T54" fmla="*/ 49 w 175"/>
                <a:gd name="T55" fmla="*/ 22 h 208"/>
                <a:gd name="T56" fmla="*/ 52 w 175"/>
                <a:gd name="T57" fmla="*/ 34 h 208"/>
                <a:gd name="T58" fmla="*/ 55 w 175"/>
                <a:gd name="T59" fmla="*/ 22 h 208"/>
                <a:gd name="T60" fmla="*/ 67 w 175"/>
                <a:gd name="T61" fmla="*/ 31 h 208"/>
                <a:gd name="T62" fmla="*/ 73 w 175"/>
                <a:gd name="T63" fmla="*/ 31 h 208"/>
                <a:gd name="T64" fmla="*/ 84 w 175"/>
                <a:gd name="T65" fmla="*/ 22 h 208"/>
                <a:gd name="T66" fmla="*/ 87 w 175"/>
                <a:gd name="T67" fmla="*/ 34 h 208"/>
                <a:gd name="T68" fmla="*/ 91 w 175"/>
                <a:gd name="T69" fmla="*/ 22 h 208"/>
                <a:gd name="T70" fmla="*/ 102 w 175"/>
                <a:gd name="T71" fmla="*/ 31 h 208"/>
                <a:gd name="T72" fmla="*/ 108 w 175"/>
                <a:gd name="T73" fmla="*/ 31 h 208"/>
                <a:gd name="T74" fmla="*/ 119 w 175"/>
                <a:gd name="T75" fmla="*/ 22 h 208"/>
                <a:gd name="T76" fmla="*/ 123 w 175"/>
                <a:gd name="T77" fmla="*/ 34 h 208"/>
                <a:gd name="T78" fmla="*/ 126 w 175"/>
                <a:gd name="T79" fmla="*/ 22 h 208"/>
                <a:gd name="T80" fmla="*/ 137 w 175"/>
                <a:gd name="T81" fmla="*/ 31 h 208"/>
                <a:gd name="T82" fmla="*/ 143 w 175"/>
                <a:gd name="T83" fmla="*/ 31 h 208"/>
                <a:gd name="T84" fmla="*/ 146 w 175"/>
                <a:gd name="T85" fmla="*/ 22 h 208"/>
                <a:gd name="T86" fmla="*/ 168 w 175"/>
                <a:gd name="T87" fmla="*/ 180 h 208"/>
                <a:gd name="T88" fmla="*/ 44 w 175"/>
                <a:gd name="T89" fmla="*/ 97 h 208"/>
                <a:gd name="T90" fmla="*/ 41 w 175"/>
                <a:gd name="T91" fmla="*/ 99 h 208"/>
                <a:gd name="T92" fmla="*/ 26 w 175"/>
                <a:gd name="T93" fmla="*/ 89 h 208"/>
                <a:gd name="T94" fmla="*/ 30 w 175"/>
                <a:gd name="T95" fmla="*/ 84 h 208"/>
                <a:gd name="T96" fmla="*/ 54 w 175"/>
                <a:gd name="T97" fmla="*/ 69 h 208"/>
                <a:gd name="T98" fmla="*/ 60 w 175"/>
                <a:gd name="T99" fmla="*/ 72 h 208"/>
                <a:gd name="T100" fmla="*/ 44 w 175"/>
                <a:gd name="T101" fmla="*/ 154 h 208"/>
                <a:gd name="T102" fmla="*/ 41 w 175"/>
                <a:gd name="T103" fmla="*/ 156 h 208"/>
                <a:gd name="T104" fmla="*/ 26 w 175"/>
                <a:gd name="T105" fmla="*/ 146 h 208"/>
                <a:gd name="T106" fmla="*/ 30 w 175"/>
                <a:gd name="T107" fmla="*/ 140 h 208"/>
                <a:gd name="T108" fmla="*/ 54 w 175"/>
                <a:gd name="T109" fmla="*/ 125 h 208"/>
                <a:gd name="T110" fmla="*/ 60 w 175"/>
                <a:gd name="T111" fmla="*/ 129 h 208"/>
                <a:gd name="T112" fmla="*/ 60 w 175"/>
                <a:gd name="T113"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5" h="208">
                  <a:moveTo>
                    <a:pt x="146" y="15"/>
                  </a:moveTo>
                  <a:cubicBezTo>
                    <a:pt x="143" y="15"/>
                    <a:pt x="143" y="15"/>
                    <a:pt x="143" y="15"/>
                  </a:cubicBezTo>
                  <a:cubicBezTo>
                    <a:pt x="143" y="4"/>
                    <a:pt x="143" y="4"/>
                    <a:pt x="143" y="4"/>
                  </a:cubicBezTo>
                  <a:cubicBezTo>
                    <a:pt x="143" y="2"/>
                    <a:pt x="142" y="0"/>
                    <a:pt x="140" y="0"/>
                  </a:cubicBezTo>
                  <a:cubicBezTo>
                    <a:pt x="138" y="0"/>
                    <a:pt x="137" y="2"/>
                    <a:pt x="137" y="4"/>
                  </a:cubicBezTo>
                  <a:cubicBezTo>
                    <a:pt x="137" y="15"/>
                    <a:pt x="137" y="15"/>
                    <a:pt x="137" y="15"/>
                  </a:cubicBezTo>
                  <a:cubicBezTo>
                    <a:pt x="126" y="15"/>
                    <a:pt x="126" y="15"/>
                    <a:pt x="126" y="15"/>
                  </a:cubicBezTo>
                  <a:cubicBezTo>
                    <a:pt x="126" y="4"/>
                    <a:pt x="126" y="4"/>
                    <a:pt x="126" y="4"/>
                  </a:cubicBezTo>
                  <a:cubicBezTo>
                    <a:pt x="126" y="2"/>
                    <a:pt x="124" y="0"/>
                    <a:pt x="123" y="0"/>
                  </a:cubicBezTo>
                  <a:cubicBezTo>
                    <a:pt x="121" y="0"/>
                    <a:pt x="119" y="2"/>
                    <a:pt x="119" y="4"/>
                  </a:cubicBezTo>
                  <a:cubicBezTo>
                    <a:pt x="119" y="15"/>
                    <a:pt x="119" y="15"/>
                    <a:pt x="119" y="15"/>
                  </a:cubicBezTo>
                  <a:cubicBezTo>
                    <a:pt x="108" y="15"/>
                    <a:pt x="108" y="15"/>
                    <a:pt x="108" y="15"/>
                  </a:cubicBezTo>
                  <a:cubicBezTo>
                    <a:pt x="108" y="4"/>
                    <a:pt x="108" y="4"/>
                    <a:pt x="108" y="4"/>
                  </a:cubicBezTo>
                  <a:cubicBezTo>
                    <a:pt x="108" y="2"/>
                    <a:pt x="107" y="0"/>
                    <a:pt x="105" y="0"/>
                  </a:cubicBezTo>
                  <a:cubicBezTo>
                    <a:pt x="103" y="0"/>
                    <a:pt x="102" y="2"/>
                    <a:pt x="102" y="4"/>
                  </a:cubicBezTo>
                  <a:cubicBezTo>
                    <a:pt x="102" y="15"/>
                    <a:pt x="102" y="15"/>
                    <a:pt x="102" y="15"/>
                  </a:cubicBezTo>
                  <a:cubicBezTo>
                    <a:pt x="91" y="15"/>
                    <a:pt x="91" y="15"/>
                    <a:pt x="91" y="15"/>
                  </a:cubicBezTo>
                  <a:cubicBezTo>
                    <a:pt x="91" y="4"/>
                    <a:pt x="91" y="4"/>
                    <a:pt x="91" y="4"/>
                  </a:cubicBezTo>
                  <a:cubicBezTo>
                    <a:pt x="91" y="2"/>
                    <a:pt x="89" y="0"/>
                    <a:pt x="87" y="0"/>
                  </a:cubicBezTo>
                  <a:cubicBezTo>
                    <a:pt x="86" y="0"/>
                    <a:pt x="84" y="2"/>
                    <a:pt x="84" y="4"/>
                  </a:cubicBezTo>
                  <a:cubicBezTo>
                    <a:pt x="84" y="15"/>
                    <a:pt x="84" y="15"/>
                    <a:pt x="84" y="15"/>
                  </a:cubicBezTo>
                  <a:cubicBezTo>
                    <a:pt x="73" y="15"/>
                    <a:pt x="73" y="15"/>
                    <a:pt x="73" y="15"/>
                  </a:cubicBezTo>
                  <a:cubicBezTo>
                    <a:pt x="73" y="4"/>
                    <a:pt x="73" y="4"/>
                    <a:pt x="73" y="4"/>
                  </a:cubicBezTo>
                  <a:cubicBezTo>
                    <a:pt x="73" y="2"/>
                    <a:pt x="72" y="0"/>
                    <a:pt x="70" y="0"/>
                  </a:cubicBezTo>
                  <a:cubicBezTo>
                    <a:pt x="68" y="0"/>
                    <a:pt x="67" y="2"/>
                    <a:pt x="67" y="4"/>
                  </a:cubicBezTo>
                  <a:cubicBezTo>
                    <a:pt x="67" y="15"/>
                    <a:pt x="67" y="15"/>
                    <a:pt x="67" y="15"/>
                  </a:cubicBezTo>
                  <a:cubicBezTo>
                    <a:pt x="55" y="15"/>
                    <a:pt x="55" y="15"/>
                    <a:pt x="55" y="15"/>
                  </a:cubicBezTo>
                  <a:cubicBezTo>
                    <a:pt x="55" y="4"/>
                    <a:pt x="55" y="4"/>
                    <a:pt x="55" y="4"/>
                  </a:cubicBezTo>
                  <a:cubicBezTo>
                    <a:pt x="55" y="2"/>
                    <a:pt x="54" y="0"/>
                    <a:pt x="52" y="0"/>
                  </a:cubicBezTo>
                  <a:cubicBezTo>
                    <a:pt x="50" y="0"/>
                    <a:pt x="49" y="2"/>
                    <a:pt x="49" y="4"/>
                  </a:cubicBezTo>
                  <a:cubicBezTo>
                    <a:pt x="49" y="15"/>
                    <a:pt x="49" y="15"/>
                    <a:pt x="49" y="15"/>
                  </a:cubicBezTo>
                  <a:cubicBezTo>
                    <a:pt x="38" y="15"/>
                    <a:pt x="38" y="15"/>
                    <a:pt x="38" y="15"/>
                  </a:cubicBezTo>
                  <a:cubicBezTo>
                    <a:pt x="38" y="4"/>
                    <a:pt x="38" y="4"/>
                    <a:pt x="38" y="4"/>
                  </a:cubicBezTo>
                  <a:cubicBezTo>
                    <a:pt x="38" y="2"/>
                    <a:pt x="36" y="0"/>
                    <a:pt x="35" y="0"/>
                  </a:cubicBezTo>
                  <a:cubicBezTo>
                    <a:pt x="33" y="0"/>
                    <a:pt x="31" y="2"/>
                    <a:pt x="31" y="4"/>
                  </a:cubicBezTo>
                  <a:cubicBezTo>
                    <a:pt x="31" y="15"/>
                    <a:pt x="31" y="15"/>
                    <a:pt x="31" y="15"/>
                  </a:cubicBezTo>
                  <a:cubicBezTo>
                    <a:pt x="29" y="15"/>
                    <a:pt x="29" y="15"/>
                    <a:pt x="29" y="15"/>
                  </a:cubicBezTo>
                  <a:cubicBezTo>
                    <a:pt x="13" y="15"/>
                    <a:pt x="0" y="28"/>
                    <a:pt x="0" y="44"/>
                  </a:cubicBezTo>
                  <a:cubicBezTo>
                    <a:pt x="0" y="180"/>
                    <a:pt x="0" y="180"/>
                    <a:pt x="0" y="180"/>
                  </a:cubicBezTo>
                  <a:cubicBezTo>
                    <a:pt x="0" y="195"/>
                    <a:pt x="13" y="208"/>
                    <a:pt x="29" y="208"/>
                  </a:cubicBezTo>
                  <a:cubicBezTo>
                    <a:pt x="146" y="208"/>
                    <a:pt x="146" y="208"/>
                    <a:pt x="146" y="208"/>
                  </a:cubicBezTo>
                  <a:cubicBezTo>
                    <a:pt x="162" y="208"/>
                    <a:pt x="175" y="195"/>
                    <a:pt x="175" y="180"/>
                  </a:cubicBezTo>
                  <a:cubicBezTo>
                    <a:pt x="175" y="44"/>
                    <a:pt x="175" y="44"/>
                    <a:pt x="175" y="44"/>
                  </a:cubicBezTo>
                  <a:cubicBezTo>
                    <a:pt x="175" y="28"/>
                    <a:pt x="162" y="15"/>
                    <a:pt x="146" y="15"/>
                  </a:cubicBezTo>
                  <a:close/>
                  <a:moveTo>
                    <a:pt x="168" y="180"/>
                  </a:moveTo>
                  <a:cubicBezTo>
                    <a:pt x="168" y="192"/>
                    <a:pt x="158" y="202"/>
                    <a:pt x="146" y="202"/>
                  </a:cubicBezTo>
                  <a:cubicBezTo>
                    <a:pt x="29" y="202"/>
                    <a:pt x="29" y="202"/>
                    <a:pt x="29" y="202"/>
                  </a:cubicBezTo>
                  <a:cubicBezTo>
                    <a:pt x="16" y="202"/>
                    <a:pt x="6" y="192"/>
                    <a:pt x="6" y="180"/>
                  </a:cubicBezTo>
                  <a:cubicBezTo>
                    <a:pt x="6" y="44"/>
                    <a:pt x="6" y="44"/>
                    <a:pt x="6" y="44"/>
                  </a:cubicBezTo>
                  <a:cubicBezTo>
                    <a:pt x="6" y="32"/>
                    <a:pt x="16" y="22"/>
                    <a:pt x="29" y="22"/>
                  </a:cubicBezTo>
                  <a:cubicBezTo>
                    <a:pt x="31" y="22"/>
                    <a:pt x="31" y="22"/>
                    <a:pt x="31" y="22"/>
                  </a:cubicBezTo>
                  <a:cubicBezTo>
                    <a:pt x="31" y="31"/>
                    <a:pt x="31" y="31"/>
                    <a:pt x="31" y="31"/>
                  </a:cubicBezTo>
                  <a:cubicBezTo>
                    <a:pt x="31" y="33"/>
                    <a:pt x="33" y="34"/>
                    <a:pt x="35" y="34"/>
                  </a:cubicBezTo>
                  <a:cubicBezTo>
                    <a:pt x="36" y="34"/>
                    <a:pt x="38" y="33"/>
                    <a:pt x="38" y="31"/>
                  </a:cubicBezTo>
                  <a:cubicBezTo>
                    <a:pt x="38" y="22"/>
                    <a:pt x="38" y="22"/>
                    <a:pt x="38" y="22"/>
                  </a:cubicBezTo>
                  <a:cubicBezTo>
                    <a:pt x="49" y="22"/>
                    <a:pt x="49" y="22"/>
                    <a:pt x="49" y="22"/>
                  </a:cubicBezTo>
                  <a:cubicBezTo>
                    <a:pt x="49" y="31"/>
                    <a:pt x="49" y="31"/>
                    <a:pt x="49" y="31"/>
                  </a:cubicBezTo>
                  <a:cubicBezTo>
                    <a:pt x="49" y="33"/>
                    <a:pt x="50" y="34"/>
                    <a:pt x="52" y="34"/>
                  </a:cubicBezTo>
                  <a:cubicBezTo>
                    <a:pt x="54" y="34"/>
                    <a:pt x="55" y="33"/>
                    <a:pt x="55" y="31"/>
                  </a:cubicBezTo>
                  <a:cubicBezTo>
                    <a:pt x="55" y="22"/>
                    <a:pt x="55" y="22"/>
                    <a:pt x="55" y="22"/>
                  </a:cubicBezTo>
                  <a:cubicBezTo>
                    <a:pt x="67" y="22"/>
                    <a:pt x="67" y="22"/>
                    <a:pt x="67" y="22"/>
                  </a:cubicBezTo>
                  <a:cubicBezTo>
                    <a:pt x="67" y="31"/>
                    <a:pt x="67" y="31"/>
                    <a:pt x="67" y="31"/>
                  </a:cubicBezTo>
                  <a:cubicBezTo>
                    <a:pt x="67" y="33"/>
                    <a:pt x="68" y="34"/>
                    <a:pt x="70" y="34"/>
                  </a:cubicBezTo>
                  <a:cubicBezTo>
                    <a:pt x="72" y="34"/>
                    <a:pt x="73" y="33"/>
                    <a:pt x="73" y="31"/>
                  </a:cubicBezTo>
                  <a:cubicBezTo>
                    <a:pt x="73" y="22"/>
                    <a:pt x="73" y="22"/>
                    <a:pt x="73" y="22"/>
                  </a:cubicBezTo>
                  <a:cubicBezTo>
                    <a:pt x="84" y="22"/>
                    <a:pt x="84" y="22"/>
                    <a:pt x="84" y="22"/>
                  </a:cubicBezTo>
                  <a:cubicBezTo>
                    <a:pt x="84" y="31"/>
                    <a:pt x="84" y="31"/>
                    <a:pt x="84" y="31"/>
                  </a:cubicBezTo>
                  <a:cubicBezTo>
                    <a:pt x="84" y="33"/>
                    <a:pt x="86" y="34"/>
                    <a:pt x="87" y="34"/>
                  </a:cubicBezTo>
                  <a:cubicBezTo>
                    <a:pt x="89" y="34"/>
                    <a:pt x="91" y="33"/>
                    <a:pt x="91" y="31"/>
                  </a:cubicBezTo>
                  <a:cubicBezTo>
                    <a:pt x="91" y="22"/>
                    <a:pt x="91" y="22"/>
                    <a:pt x="91" y="22"/>
                  </a:cubicBezTo>
                  <a:cubicBezTo>
                    <a:pt x="102" y="22"/>
                    <a:pt x="102" y="22"/>
                    <a:pt x="102" y="22"/>
                  </a:cubicBezTo>
                  <a:cubicBezTo>
                    <a:pt x="102" y="31"/>
                    <a:pt x="102" y="31"/>
                    <a:pt x="102" y="31"/>
                  </a:cubicBezTo>
                  <a:cubicBezTo>
                    <a:pt x="102" y="33"/>
                    <a:pt x="103" y="34"/>
                    <a:pt x="105" y="34"/>
                  </a:cubicBezTo>
                  <a:cubicBezTo>
                    <a:pt x="107" y="34"/>
                    <a:pt x="108" y="33"/>
                    <a:pt x="108" y="31"/>
                  </a:cubicBezTo>
                  <a:cubicBezTo>
                    <a:pt x="108" y="22"/>
                    <a:pt x="108" y="22"/>
                    <a:pt x="108" y="22"/>
                  </a:cubicBezTo>
                  <a:cubicBezTo>
                    <a:pt x="119" y="22"/>
                    <a:pt x="119" y="22"/>
                    <a:pt x="119" y="22"/>
                  </a:cubicBezTo>
                  <a:cubicBezTo>
                    <a:pt x="119" y="31"/>
                    <a:pt x="119" y="31"/>
                    <a:pt x="119" y="31"/>
                  </a:cubicBezTo>
                  <a:cubicBezTo>
                    <a:pt x="119" y="33"/>
                    <a:pt x="121" y="34"/>
                    <a:pt x="123" y="34"/>
                  </a:cubicBezTo>
                  <a:cubicBezTo>
                    <a:pt x="124" y="34"/>
                    <a:pt x="126" y="33"/>
                    <a:pt x="126" y="31"/>
                  </a:cubicBezTo>
                  <a:cubicBezTo>
                    <a:pt x="126" y="22"/>
                    <a:pt x="126" y="22"/>
                    <a:pt x="126" y="22"/>
                  </a:cubicBezTo>
                  <a:cubicBezTo>
                    <a:pt x="137" y="22"/>
                    <a:pt x="137" y="22"/>
                    <a:pt x="137" y="22"/>
                  </a:cubicBezTo>
                  <a:cubicBezTo>
                    <a:pt x="137" y="31"/>
                    <a:pt x="137" y="31"/>
                    <a:pt x="137" y="31"/>
                  </a:cubicBezTo>
                  <a:cubicBezTo>
                    <a:pt x="137" y="33"/>
                    <a:pt x="138" y="34"/>
                    <a:pt x="140" y="34"/>
                  </a:cubicBezTo>
                  <a:cubicBezTo>
                    <a:pt x="142" y="34"/>
                    <a:pt x="143" y="33"/>
                    <a:pt x="143" y="31"/>
                  </a:cubicBezTo>
                  <a:cubicBezTo>
                    <a:pt x="143" y="22"/>
                    <a:pt x="143" y="22"/>
                    <a:pt x="143" y="22"/>
                  </a:cubicBezTo>
                  <a:cubicBezTo>
                    <a:pt x="146" y="22"/>
                    <a:pt x="146" y="22"/>
                    <a:pt x="146" y="22"/>
                  </a:cubicBezTo>
                  <a:cubicBezTo>
                    <a:pt x="158" y="22"/>
                    <a:pt x="168" y="32"/>
                    <a:pt x="168" y="44"/>
                  </a:cubicBezTo>
                  <a:lnTo>
                    <a:pt x="168" y="180"/>
                  </a:lnTo>
                  <a:close/>
                  <a:moveTo>
                    <a:pt x="60" y="72"/>
                  </a:moveTo>
                  <a:cubicBezTo>
                    <a:pt x="44" y="97"/>
                    <a:pt x="44" y="97"/>
                    <a:pt x="44" y="97"/>
                  </a:cubicBezTo>
                  <a:cubicBezTo>
                    <a:pt x="43" y="98"/>
                    <a:pt x="43" y="98"/>
                    <a:pt x="42" y="99"/>
                  </a:cubicBezTo>
                  <a:cubicBezTo>
                    <a:pt x="41" y="99"/>
                    <a:pt x="41" y="99"/>
                    <a:pt x="41" y="99"/>
                  </a:cubicBezTo>
                  <a:cubicBezTo>
                    <a:pt x="40" y="99"/>
                    <a:pt x="40" y="99"/>
                    <a:pt x="39" y="98"/>
                  </a:cubicBezTo>
                  <a:cubicBezTo>
                    <a:pt x="26" y="89"/>
                    <a:pt x="26" y="89"/>
                    <a:pt x="26" y="89"/>
                  </a:cubicBezTo>
                  <a:cubicBezTo>
                    <a:pt x="25" y="88"/>
                    <a:pt x="24" y="86"/>
                    <a:pt x="25" y="84"/>
                  </a:cubicBezTo>
                  <a:cubicBezTo>
                    <a:pt x="26" y="83"/>
                    <a:pt x="28" y="83"/>
                    <a:pt x="30" y="84"/>
                  </a:cubicBezTo>
                  <a:cubicBezTo>
                    <a:pt x="40" y="91"/>
                    <a:pt x="40" y="91"/>
                    <a:pt x="40" y="91"/>
                  </a:cubicBezTo>
                  <a:cubicBezTo>
                    <a:pt x="54" y="69"/>
                    <a:pt x="54" y="69"/>
                    <a:pt x="54" y="69"/>
                  </a:cubicBezTo>
                  <a:cubicBezTo>
                    <a:pt x="55" y="67"/>
                    <a:pt x="57" y="67"/>
                    <a:pt x="59" y="68"/>
                  </a:cubicBezTo>
                  <a:cubicBezTo>
                    <a:pt x="60" y="69"/>
                    <a:pt x="60" y="71"/>
                    <a:pt x="60" y="72"/>
                  </a:cubicBezTo>
                  <a:close/>
                  <a:moveTo>
                    <a:pt x="60" y="129"/>
                  </a:moveTo>
                  <a:cubicBezTo>
                    <a:pt x="44" y="154"/>
                    <a:pt x="44" y="154"/>
                    <a:pt x="44" y="154"/>
                  </a:cubicBezTo>
                  <a:cubicBezTo>
                    <a:pt x="43" y="155"/>
                    <a:pt x="43" y="155"/>
                    <a:pt x="42" y="155"/>
                  </a:cubicBezTo>
                  <a:cubicBezTo>
                    <a:pt x="41" y="155"/>
                    <a:pt x="41" y="156"/>
                    <a:pt x="41" y="156"/>
                  </a:cubicBezTo>
                  <a:cubicBezTo>
                    <a:pt x="40" y="156"/>
                    <a:pt x="40" y="155"/>
                    <a:pt x="39" y="155"/>
                  </a:cubicBezTo>
                  <a:cubicBezTo>
                    <a:pt x="26" y="146"/>
                    <a:pt x="26" y="146"/>
                    <a:pt x="26" y="146"/>
                  </a:cubicBezTo>
                  <a:cubicBezTo>
                    <a:pt x="25" y="145"/>
                    <a:pt x="24" y="143"/>
                    <a:pt x="25" y="141"/>
                  </a:cubicBezTo>
                  <a:cubicBezTo>
                    <a:pt x="26" y="140"/>
                    <a:pt x="28" y="139"/>
                    <a:pt x="30" y="140"/>
                  </a:cubicBezTo>
                  <a:cubicBezTo>
                    <a:pt x="40" y="148"/>
                    <a:pt x="40" y="148"/>
                    <a:pt x="40" y="148"/>
                  </a:cubicBezTo>
                  <a:cubicBezTo>
                    <a:pt x="54" y="125"/>
                    <a:pt x="54" y="125"/>
                    <a:pt x="54" y="125"/>
                  </a:cubicBezTo>
                  <a:cubicBezTo>
                    <a:pt x="55" y="124"/>
                    <a:pt x="57" y="123"/>
                    <a:pt x="59" y="124"/>
                  </a:cubicBezTo>
                  <a:cubicBezTo>
                    <a:pt x="60" y="125"/>
                    <a:pt x="60" y="127"/>
                    <a:pt x="60" y="129"/>
                  </a:cubicBezTo>
                  <a:close/>
                  <a:moveTo>
                    <a:pt x="60" y="129"/>
                  </a:moveTo>
                  <a:cubicBezTo>
                    <a:pt x="60" y="129"/>
                    <a:pt x="60" y="129"/>
                    <a:pt x="60" y="129"/>
                  </a:cubicBezTo>
                </a:path>
              </a:pathLst>
            </a:custGeom>
            <a:grpFill/>
            <a:ln w="22225">
              <a:solidFill>
                <a:srgbClr val="C00000"/>
              </a:solidFill>
              <a:round/>
              <a:headEnd/>
              <a:tailEnd/>
            </a:ln>
          </p:spPr>
          <p:txBody>
            <a:bodyPr vert="horz" wrap="square" lIns="68580" tIns="34291" rIns="68580" bIns="34291" numCol="1" anchor="t" anchorCtr="0" compatLnSpc="1">
              <a:prstTxWarp prst="textNoShape">
                <a:avLst/>
              </a:prstTxWarp>
              <a:normAutofit/>
            </a:bodyPr>
            <a:lstStyle/>
            <a:p>
              <a:endParaRPr lang="en-US" sz="1425"/>
            </a:p>
          </p:txBody>
        </p:sp>
      </p:grpSp>
      <p:grpSp>
        <p:nvGrpSpPr>
          <p:cNvPr id="2" name="Groupe 1">
            <a:extLst>
              <a:ext uri="{FF2B5EF4-FFF2-40B4-BE49-F238E27FC236}">
                <a16:creationId xmlns:a16="http://schemas.microsoft.com/office/drawing/2014/main" id="{CE2E5D9D-27F1-A84C-AF96-CE4077B29DB8}"/>
              </a:ext>
            </a:extLst>
          </p:cNvPr>
          <p:cNvGrpSpPr/>
          <p:nvPr/>
        </p:nvGrpSpPr>
        <p:grpSpPr>
          <a:xfrm>
            <a:off x="-8912" y="-8427"/>
            <a:ext cx="6016147" cy="1654348"/>
            <a:chOff x="1038225" y="1"/>
            <a:chExt cx="4632032" cy="1161345"/>
          </a:xfrm>
        </p:grpSpPr>
        <p:sp>
          <p:nvSpPr>
            <p:cNvPr id="84" name="Parallelogram 83"/>
            <p:cNvSpPr/>
            <p:nvPr/>
          </p:nvSpPr>
          <p:spPr>
            <a:xfrm flipH="1">
              <a:off x="1038225" y="345769"/>
              <a:ext cx="1109664" cy="812831"/>
            </a:xfrm>
            <a:prstGeom prst="parallelogram">
              <a:avLst>
                <a:gd name="adj" fmla="val 73456"/>
              </a:avLst>
            </a:prstGeom>
            <a:solidFill>
              <a:srgbClr val="956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25"/>
            </a:p>
          </p:txBody>
        </p:sp>
        <p:sp>
          <p:nvSpPr>
            <p:cNvPr id="86" name="Pentagon 85"/>
            <p:cNvSpPr/>
            <p:nvPr/>
          </p:nvSpPr>
          <p:spPr>
            <a:xfrm rot="10800000" flipH="1">
              <a:off x="1452383" y="343867"/>
              <a:ext cx="4217874" cy="507730"/>
            </a:xfrm>
            <a:prstGeom prst="homePlate">
              <a:avLst/>
            </a:prstGeom>
            <a:solidFill>
              <a:srgbClr val="F8DDCC"/>
            </a:solidFill>
            <a:ln>
              <a:noFill/>
            </a:ln>
            <a:effectLst>
              <a:outerShdw blurRad="50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25" dirty="0"/>
            </a:p>
          </p:txBody>
        </p:sp>
        <p:sp>
          <p:nvSpPr>
            <p:cNvPr id="88" name="Parallelogram 87"/>
            <p:cNvSpPr/>
            <p:nvPr/>
          </p:nvSpPr>
          <p:spPr>
            <a:xfrm flipH="1" flipV="1">
              <a:off x="1668988" y="1"/>
              <a:ext cx="1109664" cy="1161345"/>
            </a:xfrm>
            <a:prstGeom prst="parallelogram">
              <a:avLst>
                <a:gd name="adj" fmla="val 55000"/>
              </a:avLst>
            </a:prstGeom>
            <a:solidFill>
              <a:srgbClr val="956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25"/>
            </a:p>
          </p:txBody>
        </p:sp>
      </p:grpSp>
      <p:grpSp>
        <p:nvGrpSpPr>
          <p:cNvPr id="25" name="Groupe 24">
            <a:extLst>
              <a:ext uri="{FF2B5EF4-FFF2-40B4-BE49-F238E27FC236}">
                <a16:creationId xmlns:a16="http://schemas.microsoft.com/office/drawing/2014/main" id="{ADD9F51D-2447-454A-9A44-CE50C547F624}"/>
              </a:ext>
            </a:extLst>
          </p:cNvPr>
          <p:cNvGrpSpPr/>
          <p:nvPr/>
        </p:nvGrpSpPr>
        <p:grpSpPr>
          <a:xfrm>
            <a:off x="8522018" y="2473904"/>
            <a:ext cx="3597671" cy="1394725"/>
            <a:chOff x="8522018" y="2473904"/>
            <a:chExt cx="3597670" cy="1394725"/>
          </a:xfrm>
        </p:grpSpPr>
        <p:sp>
          <p:nvSpPr>
            <p:cNvPr id="62" name="TextBox 61"/>
            <p:cNvSpPr txBox="1"/>
            <p:nvPr/>
          </p:nvSpPr>
          <p:spPr>
            <a:xfrm>
              <a:off x="8522018" y="2675339"/>
              <a:ext cx="2477941" cy="933258"/>
            </a:xfrm>
            <a:prstGeom prst="rect">
              <a:avLst/>
            </a:prstGeom>
            <a:noFill/>
          </p:spPr>
          <p:txBody>
            <a:bodyPr wrap="square" lIns="68579" tIns="34289" rIns="68579" bIns="34289" rtlCol="0">
              <a:noAutofit/>
            </a:bodyPr>
            <a:lstStyle/>
            <a:p>
              <a:pPr algn="ctr"/>
              <a:r>
                <a:rPr lang="en-US" sz="1351" b="1" dirty="0">
                  <a:solidFill>
                    <a:schemeClr val="accent6"/>
                  </a:solidFill>
                  <a:latin typeface="Raleway" panose="020B0003030101060003" pitchFamily="34" charset="0"/>
                </a:rPr>
                <a:t>CA-SFM Nouvelles </a:t>
              </a:r>
              <a:r>
                <a:rPr lang="en-US" sz="1351" b="1" dirty="0" err="1">
                  <a:solidFill>
                    <a:schemeClr val="accent6"/>
                  </a:solidFill>
                  <a:latin typeface="Raleway" panose="020B0003030101060003" pitchFamily="34" charset="0"/>
                </a:rPr>
                <a:t>recommandations</a:t>
              </a:r>
              <a:r>
                <a:rPr lang="en-US" sz="1351" b="1" dirty="0">
                  <a:solidFill>
                    <a:schemeClr val="accent6"/>
                  </a:solidFill>
                  <a:latin typeface="Raleway" panose="020B0003030101060003" pitchFamily="34" charset="0"/>
                </a:rPr>
                <a:t> </a:t>
              </a:r>
              <a:r>
                <a:rPr lang="en-US" sz="1351" b="1" dirty="0" err="1">
                  <a:solidFill>
                    <a:schemeClr val="accent6"/>
                  </a:solidFill>
                  <a:latin typeface="Raleway" panose="020B0003030101060003" pitchFamily="34" charset="0"/>
                </a:rPr>
                <a:t>implémentées</a:t>
              </a:r>
              <a:r>
                <a:rPr lang="en-US" sz="1351" b="1" dirty="0">
                  <a:solidFill>
                    <a:schemeClr val="accent6"/>
                  </a:solidFill>
                  <a:latin typeface="Raleway" panose="020B0003030101060003" pitchFamily="34" charset="0"/>
                </a:rPr>
                <a:t> ! </a:t>
              </a:r>
              <a:endParaRPr lang="en-US" sz="1351" b="1" dirty="0">
                <a:solidFill>
                  <a:schemeClr val="tx1">
                    <a:lumMod val="75000"/>
                    <a:lumOff val="25000"/>
                  </a:schemeClr>
                </a:solidFill>
                <a:latin typeface="Raleway" panose="020B0003030101060003" pitchFamily="34" charset="0"/>
              </a:endParaRPr>
            </a:p>
          </p:txBody>
        </p:sp>
        <p:pic>
          <p:nvPicPr>
            <p:cNvPr id="20" name="Image 19">
              <a:extLst>
                <a:ext uri="{FF2B5EF4-FFF2-40B4-BE49-F238E27FC236}">
                  <a16:creationId xmlns:a16="http://schemas.microsoft.com/office/drawing/2014/main" id="{29601B2E-A39F-514A-81C7-6DB8BBDD8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6499" y="2473904"/>
              <a:ext cx="1423189" cy="1394725"/>
            </a:xfrm>
            <a:prstGeom prst="rect">
              <a:avLst/>
            </a:prstGeom>
          </p:spPr>
        </p:pic>
      </p:grpSp>
      <p:sp>
        <p:nvSpPr>
          <p:cNvPr id="5" name="ZoneTexte 4">
            <a:extLst>
              <a:ext uri="{FF2B5EF4-FFF2-40B4-BE49-F238E27FC236}">
                <a16:creationId xmlns:a16="http://schemas.microsoft.com/office/drawing/2014/main" id="{BA8686D7-F233-BE74-FBFC-533AE4479DC2}"/>
              </a:ext>
            </a:extLst>
          </p:cNvPr>
          <p:cNvSpPr txBox="1"/>
          <p:nvPr/>
        </p:nvSpPr>
        <p:spPr>
          <a:xfrm>
            <a:off x="1852193" y="570487"/>
            <a:ext cx="4437315" cy="523220"/>
          </a:xfrm>
          <a:prstGeom prst="rect">
            <a:avLst/>
          </a:prstGeom>
          <a:noFill/>
        </p:spPr>
        <p:txBody>
          <a:bodyPr wrap="square">
            <a:spAutoFit/>
          </a:bodyPr>
          <a:lstStyle/>
          <a:p>
            <a:r>
              <a:rPr lang="fr-FR" sz="1400" dirty="0">
                <a:latin typeface="Raleway" panose="020B0003030101060003" pitchFamily="34" charset="0"/>
              </a:rPr>
              <a:t>Check-list pour une mise en œuvre réussie des nouvelles recommandations du CA-SFM</a:t>
            </a:r>
          </a:p>
        </p:txBody>
      </p:sp>
    </p:spTree>
    <p:extLst>
      <p:ext uri="{BB962C8B-B14F-4D97-AF65-F5344CB8AC3E}">
        <p14:creationId xmlns:p14="http://schemas.microsoft.com/office/powerpoint/2010/main" val="21866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P spid="18" grpId="0" animBg="1"/>
      <p:bldP spid="19" grpId="0"/>
      <p:bldP spid="22" grpId="0" animBg="1"/>
      <p:bldP spid="23" grpId="0" animBg="1"/>
      <p:bldP spid="24" grpId="0" animBg="1"/>
      <p:bldP spid="48" grpId="0"/>
      <p:bldP spid="53"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F90451C-596E-AB4A-B2AA-33BB0658EBCC}"/>
              </a:ext>
            </a:extLst>
          </p:cNvPr>
          <p:cNvSpPr txBox="1">
            <a:spLocks/>
          </p:cNvSpPr>
          <p:nvPr/>
        </p:nvSpPr>
        <p:spPr>
          <a:xfrm>
            <a:off x="903445" y="3043508"/>
            <a:ext cx="10515600" cy="932224"/>
          </a:xfrm>
          <a:prstGeom prst="rect">
            <a:avLst/>
          </a:prstGeom>
          <a:solidFill>
            <a:srgbClr val="F8DDCC"/>
          </a:solidFill>
          <a:ln>
            <a:solidFill>
              <a:srgbClr val="956654"/>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t>MERCI POUR VOTRE ATTENTION</a:t>
            </a:r>
          </a:p>
        </p:txBody>
      </p:sp>
    </p:spTree>
    <p:extLst>
      <p:ext uri="{BB962C8B-B14F-4D97-AF65-F5344CB8AC3E}">
        <p14:creationId xmlns:p14="http://schemas.microsoft.com/office/powerpoint/2010/main" val="117293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0F8AC7E-6687-0E45-92C4-412397828DBD}"/>
              </a:ext>
            </a:extLst>
          </p:cNvPr>
          <p:cNvPicPr>
            <a:picLocks noChangeAspect="1"/>
          </p:cNvPicPr>
          <p:nvPr/>
        </p:nvPicPr>
        <p:blipFill rotWithShape="1">
          <a:blip r:embed="rId3">
            <a:extLst>
              <a:ext uri="{28A0092B-C50C-407E-A947-70E740481C1C}">
                <a14:useLocalDpi xmlns:a14="http://schemas.microsoft.com/office/drawing/2010/main" val="0"/>
              </a:ext>
            </a:extLst>
          </a:blip>
          <a:srcRect b="34383"/>
          <a:stretch/>
        </p:blipFill>
        <p:spPr>
          <a:xfrm>
            <a:off x="0" y="1828539"/>
            <a:ext cx="12405248" cy="4522157"/>
          </a:xfrm>
          <a:prstGeom prst="rect">
            <a:avLst/>
          </a:prstGeom>
        </p:spPr>
      </p:pic>
      <p:sp>
        <p:nvSpPr>
          <p:cNvPr id="2" name="Titre 1">
            <a:extLst>
              <a:ext uri="{FF2B5EF4-FFF2-40B4-BE49-F238E27FC236}">
                <a16:creationId xmlns:a16="http://schemas.microsoft.com/office/drawing/2014/main" id="{ED5514A1-00AB-3628-B5C8-2F9594DC448A}"/>
              </a:ext>
            </a:extLst>
          </p:cNvPr>
          <p:cNvSpPr>
            <a:spLocks noGrp="1"/>
          </p:cNvSpPr>
          <p:nvPr>
            <p:ph type="ctrTitle"/>
          </p:nvPr>
        </p:nvSpPr>
        <p:spPr/>
        <p:txBody>
          <a:bodyPr>
            <a:normAutofit/>
          </a:bodyPr>
          <a:lstStyle/>
          <a:p>
            <a:r>
              <a:rPr lang="fr-FR" dirty="0"/>
              <a:t>EFFICACITÉ CLINIQUE ET POSOLOGIE</a:t>
            </a:r>
          </a:p>
        </p:txBody>
      </p:sp>
      <p:sp>
        <p:nvSpPr>
          <p:cNvPr id="4" name="Espace réservé du pied de page 3">
            <a:extLst>
              <a:ext uri="{FF2B5EF4-FFF2-40B4-BE49-F238E27FC236}">
                <a16:creationId xmlns:a16="http://schemas.microsoft.com/office/drawing/2014/main" id="{7A4204AC-30D3-1BD4-2D96-91BC875C9991}"/>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Tree>
    <p:extLst>
      <p:ext uri="{BB962C8B-B14F-4D97-AF65-F5344CB8AC3E}">
        <p14:creationId xmlns:p14="http://schemas.microsoft.com/office/powerpoint/2010/main" val="329476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81E36E2-5C2E-1D4A-8365-71EC8BD19012}"/>
              </a:ext>
            </a:extLst>
          </p:cNvPr>
          <p:cNvPicPr>
            <a:picLocks noChangeAspect="1"/>
          </p:cNvPicPr>
          <p:nvPr/>
        </p:nvPicPr>
        <p:blipFill rotWithShape="1">
          <a:blip r:embed="rId3">
            <a:extLst>
              <a:ext uri="{28A0092B-C50C-407E-A947-70E740481C1C}">
                <a14:useLocalDpi xmlns:a14="http://schemas.microsoft.com/office/drawing/2010/main" val="0"/>
              </a:ext>
            </a:extLst>
          </a:blip>
          <a:srcRect b="34383"/>
          <a:stretch/>
        </p:blipFill>
        <p:spPr>
          <a:xfrm>
            <a:off x="0" y="1828539"/>
            <a:ext cx="12405248" cy="4522157"/>
          </a:xfrm>
          <a:prstGeom prst="rect">
            <a:avLst/>
          </a:prstGeom>
        </p:spPr>
      </p:pic>
      <p:sp>
        <p:nvSpPr>
          <p:cNvPr id="4" name="Espace réservé du pied de page 3">
            <a:extLst>
              <a:ext uri="{FF2B5EF4-FFF2-40B4-BE49-F238E27FC236}">
                <a16:creationId xmlns:a16="http://schemas.microsoft.com/office/drawing/2014/main" id="{F2A9A93B-EF6C-DD5C-7020-F5857E2D54A5}"/>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
        <p:nvSpPr>
          <p:cNvPr id="7" name="Titre 1">
            <a:extLst>
              <a:ext uri="{FF2B5EF4-FFF2-40B4-BE49-F238E27FC236}">
                <a16:creationId xmlns:a16="http://schemas.microsoft.com/office/drawing/2014/main" id="{D747EA28-BA7D-5E94-D4F1-2B2540E94285}"/>
              </a:ext>
            </a:extLst>
          </p:cNvPr>
          <p:cNvSpPr>
            <a:spLocks noGrp="1"/>
          </p:cNvSpPr>
          <p:nvPr>
            <p:ph type="ctrTitle"/>
          </p:nvPr>
        </p:nvSpPr>
        <p:spPr>
          <a:xfrm>
            <a:off x="1373509" y="491373"/>
            <a:ext cx="9294491" cy="806996"/>
          </a:xfrm>
        </p:spPr>
        <p:txBody>
          <a:bodyPr>
            <a:normAutofit/>
          </a:bodyPr>
          <a:lstStyle/>
          <a:p>
            <a:r>
              <a:rPr lang="fr-FR" dirty="0"/>
              <a:t>EFFICACITÉ CLINIQUE ET POSOLOGIE</a:t>
            </a:r>
          </a:p>
        </p:txBody>
      </p:sp>
    </p:spTree>
    <p:extLst>
      <p:ext uri="{BB962C8B-B14F-4D97-AF65-F5344CB8AC3E}">
        <p14:creationId xmlns:p14="http://schemas.microsoft.com/office/powerpoint/2010/main" val="400390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F9946E9-2698-2C38-6D18-9C46AD48A01E}"/>
              </a:ext>
            </a:extLst>
          </p:cNvPr>
          <p:cNvSpPr>
            <a:spLocks noGrp="1"/>
          </p:cNvSpPr>
          <p:nvPr>
            <p:ph type="ctrTitle"/>
          </p:nvPr>
        </p:nvSpPr>
        <p:spPr/>
        <p:txBody>
          <a:bodyPr/>
          <a:lstStyle/>
          <a:p>
            <a:r>
              <a:rPr lang="fr-FR" dirty="0"/>
              <a:t>OBJECTIFS DE CE DIAPORAMA</a:t>
            </a:r>
          </a:p>
        </p:txBody>
      </p:sp>
      <p:sp>
        <p:nvSpPr>
          <p:cNvPr id="4" name="Espace réservé du contenu 2">
            <a:extLst>
              <a:ext uri="{FF2B5EF4-FFF2-40B4-BE49-F238E27FC236}">
                <a16:creationId xmlns:a16="http://schemas.microsoft.com/office/drawing/2014/main" id="{F959729B-2E60-C308-1C51-F36EDF890864}"/>
              </a:ext>
            </a:extLst>
          </p:cNvPr>
          <p:cNvSpPr txBox="1">
            <a:spLocks/>
          </p:cNvSpPr>
          <p:nvPr/>
        </p:nvSpPr>
        <p:spPr>
          <a:xfrm>
            <a:off x="838200" y="1929445"/>
            <a:ext cx="10515600" cy="424751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2400" dirty="0">
                <a:latin typeface="Raleway" panose="020B0003030101060003" pitchFamily="34" charset="0"/>
              </a:rPr>
              <a:t>Ce diaporama est une boîte à outils : il est destiné aux biologistes pour faciliter l’implémentation des changements de catégorisations du    CA-SFM depuis 2020 dans leur laboratoire, en lien avec les prescripteurs.</a:t>
            </a:r>
          </a:p>
          <a:p>
            <a:pPr algn="just"/>
            <a:r>
              <a:rPr lang="fr-FR" sz="2400" dirty="0">
                <a:latin typeface="Raleway" panose="020B0003030101060003" pitchFamily="34" charset="0"/>
              </a:rPr>
              <a:t>Ce diaporama comporte sous chaque diapositive dans la case « notes »  une proposition de texte associé à la présentation pour faciliter l’appropriation par tous des termes utilisés.</a:t>
            </a:r>
          </a:p>
          <a:p>
            <a:pPr algn="just"/>
            <a:r>
              <a:rPr lang="fr-FR" sz="2400" dirty="0">
                <a:latin typeface="Raleway" panose="020B0003030101060003" pitchFamily="34" charset="0"/>
              </a:rPr>
              <a:t>Ce diaporama peut être adapté selon l’établissement, les prescripteurs, l’épidémiologie…</a:t>
            </a:r>
          </a:p>
          <a:p>
            <a:endParaRPr lang="fr-FR" sz="2400" dirty="0">
              <a:latin typeface="Raleway" panose="020B0003030101060003" pitchFamily="34" charset="0"/>
            </a:endParaRPr>
          </a:p>
        </p:txBody>
      </p:sp>
      <p:pic>
        <p:nvPicPr>
          <p:cNvPr id="8" name="Image 7">
            <a:extLst>
              <a:ext uri="{FF2B5EF4-FFF2-40B4-BE49-F238E27FC236}">
                <a16:creationId xmlns:a16="http://schemas.microsoft.com/office/drawing/2014/main" id="{00B35778-14A0-D2CE-5ACD-6985D468E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955" y="138326"/>
            <a:ext cx="1383357" cy="1475581"/>
          </a:xfrm>
          <a:prstGeom prst="rect">
            <a:avLst/>
          </a:prstGeom>
        </p:spPr>
      </p:pic>
      <p:sp>
        <p:nvSpPr>
          <p:cNvPr id="12" name="Espace réservé du pied de page 11">
            <a:extLst>
              <a:ext uri="{FF2B5EF4-FFF2-40B4-BE49-F238E27FC236}">
                <a16:creationId xmlns:a16="http://schemas.microsoft.com/office/drawing/2014/main" id="{BE086610-9B23-DD03-EBF5-611F58622522}"/>
              </a:ext>
            </a:extLst>
          </p:cNvPr>
          <p:cNvSpPr>
            <a:spLocks noGrp="1"/>
          </p:cNvSpPr>
          <p:nvPr>
            <p:ph type="ftr" sz="quarter" idx="11"/>
          </p:nvPr>
        </p:nvSpPr>
        <p:spPr/>
        <p:txBody>
          <a:bodyPr/>
          <a:lstStyle/>
          <a:p>
            <a:pPr algn="r"/>
            <a:r>
              <a:rPr lang="fr-FR"/>
              <a:t>Nouvelles catégorisations CA-SFM/EUCAST - « boîte à outils » à destination des biologistes</a:t>
            </a:r>
            <a:endParaRPr lang="fr-FR" dirty="0"/>
          </a:p>
        </p:txBody>
      </p:sp>
    </p:spTree>
    <p:extLst>
      <p:ext uri="{BB962C8B-B14F-4D97-AF65-F5344CB8AC3E}">
        <p14:creationId xmlns:p14="http://schemas.microsoft.com/office/powerpoint/2010/main" val="57836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525325" y="1491669"/>
            <a:ext cx="1487280" cy="141199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chemeClr val="accent6">
                    <a:lumMod val="75000"/>
                  </a:schemeClr>
                </a:solidFill>
                <a:latin typeface="Raleway" panose="020B0003030101060003" pitchFamily="34" charset="0"/>
              </a:rPr>
              <a:t>S</a:t>
            </a:r>
          </a:p>
        </p:txBody>
      </p:sp>
      <p:sp>
        <p:nvSpPr>
          <p:cNvPr id="4" name="Ellipse 3"/>
          <p:cNvSpPr/>
          <p:nvPr/>
        </p:nvSpPr>
        <p:spPr>
          <a:xfrm>
            <a:off x="525325" y="3308641"/>
            <a:ext cx="1487280" cy="1468915"/>
          </a:xfrm>
          <a:prstGeom prst="ellipse">
            <a:avLst/>
          </a:prstGeom>
          <a:solidFill>
            <a:schemeClr val="accent4">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chemeClr val="accent2"/>
                </a:solidFill>
                <a:latin typeface="Raleway" panose="020B0003030101060003" pitchFamily="34" charset="0"/>
              </a:rPr>
              <a:t>I</a:t>
            </a:r>
          </a:p>
        </p:txBody>
      </p:sp>
      <p:sp>
        <p:nvSpPr>
          <p:cNvPr id="5" name="Ellipse 4"/>
          <p:cNvSpPr/>
          <p:nvPr/>
        </p:nvSpPr>
        <p:spPr>
          <a:xfrm>
            <a:off x="525325" y="5182532"/>
            <a:ext cx="1487280" cy="1468915"/>
          </a:xfrm>
          <a:prstGeom prst="ellipse">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400" b="1" dirty="0">
                <a:solidFill>
                  <a:srgbClr val="FF0000"/>
                </a:solidFill>
                <a:latin typeface="Raleway" panose="020B0003030101060003" pitchFamily="34" charset="0"/>
              </a:rPr>
              <a:t>R</a:t>
            </a:r>
          </a:p>
        </p:txBody>
      </p:sp>
      <p:sp>
        <p:nvSpPr>
          <p:cNvPr id="6" name="Rectangle à coins arrondis 5"/>
          <p:cNvSpPr/>
          <p:nvPr/>
        </p:nvSpPr>
        <p:spPr>
          <a:xfrm>
            <a:off x="2497347" y="1841114"/>
            <a:ext cx="9187973" cy="683964"/>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a:t>
            </a:r>
          </a:p>
          <a:p>
            <a:r>
              <a:rPr lang="fr-FR" sz="1867" dirty="0">
                <a:solidFill>
                  <a:schemeClr val="tx1"/>
                </a:solidFill>
                <a:latin typeface="Raleway" panose="020B0003030101060003" pitchFamily="34" charset="0"/>
              </a:rPr>
              <a:t>Forte probabilité de succès thérapeutique</a:t>
            </a:r>
          </a:p>
        </p:txBody>
      </p:sp>
      <p:sp>
        <p:nvSpPr>
          <p:cNvPr id="7" name="Rectangle à coins arrondis 6"/>
          <p:cNvSpPr/>
          <p:nvPr/>
        </p:nvSpPr>
        <p:spPr>
          <a:xfrm>
            <a:off x="2497346" y="3128699"/>
            <a:ext cx="9187975" cy="18288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1867" b="1" u="sng" dirty="0">
                <a:solidFill>
                  <a:schemeClr val="tx1"/>
                </a:solidFill>
                <a:latin typeface="Raleway" panose="020B0003030101060003" pitchFamily="34" charset="0"/>
              </a:rPr>
              <a:t>Intermédiaire</a:t>
            </a:r>
            <a:r>
              <a:rPr lang="fr-FR" sz="1867" dirty="0">
                <a:solidFill>
                  <a:schemeClr val="tx1"/>
                </a:solidFill>
                <a:latin typeface="Raleway" panose="020B0003030101060003" pitchFamily="34" charset="0"/>
              </a:rPr>
              <a:t> </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Utilisation possible à forte posologie</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Utilisation possible (à dose standard) si  bonne diffusion au  site de l’infection</a:t>
            </a:r>
          </a:p>
          <a:p>
            <a:pPr marL="285744" indent="-285744">
              <a:buFont typeface="Arial" panose="020B0604020202020204" pitchFamily="34" charset="0"/>
              <a:buChar char="•"/>
              <a:defRPr/>
            </a:pPr>
            <a:r>
              <a:rPr lang="fr-FR" sz="1867" dirty="0">
                <a:solidFill>
                  <a:schemeClr val="tx1"/>
                </a:solidFill>
                <a:latin typeface="Raleway" panose="020B0003030101060003" pitchFamily="34" charset="0"/>
              </a:rPr>
              <a:t>Incertitude sur l’efficacité thérapeutique</a:t>
            </a:r>
          </a:p>
          <a:p>
            <a:pPr marL="285744" indent="-285744">
              <a:buFont typeface="Arial" panose="020B0604020202020204" pitchFamily="34" charset="0"/>
              <a:buChar char="•"/>
            </a:pPr>
            <a:r>
              <a:rPr lang="fr-FR" sz="1867" dirty="0">
                <a:solidFill>
                  <a:schemeClr val="tx1"/>
                </a:solidFill>
                <a:latin typeface="Raleway" panose="020B0003030101060003" pitchFamily="34" charset="0"/>
              </a:rPr>
              <a:t>Incertitude technique (zone grise) destinée à prévenir les erreurs de catégorisation</a:t>
            </a:r>
          </a:p>
        </p:txBody>
      </p:sp>
      <p:sp>
        <p:nvSpPr>
          <p:cNvPr id="8" name="Rectangle à coins arrondis 7"/>
          <p:cNvSpPr/>
          <p:nvPr/>
        </p:nvSpPr>
        <p:spPr>
          <a:xfrm>
            <a:off x="2497345" y="5576636"/>
            <a:ext cx="9187976" cy="680707"/>
          </a:xfrm>
          <a:prstGeom prst="roundRect">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Résistant</a:t>
            </a:r>
          </a:p>
          <a:p>
            <a:r>
              <a:rPr lang="fr-FR" sz="1867" dirty="0">
                <a:solidFill>
                  <a:schemeClr val="tx1"/>
                </a:solidFill>
                <a:latin typeface="Raleway" panose="020B0003030101060003" pitchFamily="34" charset="0"/>
              </a:rPr>
              <a:t>Forte probabilité d’échec thérapeutique</a:t>
            </a:r>
          </a:p>
        </p:txBody>
      </p:sp>
      <p:sp>
        <p:nvSpPr>
          <p:cNvPr id="12" name="Titre 11">
            <a:extLst>
              <a:ext uri="{FF2B5EF4-FFF2-40B4-BE49-F238E27FC236}">
                <a16:creationId xmlns:a16="http://schemas.microsoft.com/office/drawing/2014/main" id="{7DFAAB18-0AFA-3361-4940-7192F537A298}"/>
              </a:ext>
            </a:extLst>
          </p:cNvPr>
          <p:cNvSpPr>
            <a:spLocks noGrp="1"/>
          </p:cNvSpPr>
          <p:nvPr>
            <p:ph type="ctrTitle"/>
          </p:nvPr>
        </p:nvSpPr>
        <p:spPr/>
        <p:txBody>
          <a:bodyPr/>
          <a:lstStyle/>
          <a:p>
            <a:r>
              <a:rPr lang="fr-FR" dirty="0"/>
              <a:t>ANCIENNES CATÉGORISATIONS (avant 2019)</a:t>
            </a:r>
          </a:p>
        </p:txBody>
      </p:sp>
      <p:sp>
        <p:nvSpPr>
          <p:cNvPr id="14" name="Espace réservé du pied de page 13">
            <a:extLst>
              <a:ext uri="{FF2B5EF4-FFF2-40B4-BE49-F238E27FC236}">
                <a16:creationId xmlns:a16="http://schemas.microsoft.com/office/drawing/2014/main" id="{54E4367D-B202-378F-1DE6-4F9A0D59C917}"/>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Tree>
    <p:extLst>
      <p:ext uri="{BB962C8B-B14F-4D97-AF65-F5344CB8AC3E}">
        <p14:creationId xmlns:p14="http://schemas.microsoft.com/office/powerpoint/2010/main" val="144361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A84737-4C9E-B948-91D7-13768F73A7BB}"/>
              </a:ext>
            </a:extLst>
          </p:cNvPr>
          <p:cNvPicPr>
            <a:picLocks noChangeAspect="1"/>
          </p:cNvPicPr>
          <p:nvPr/>
        </p:nvPicPr>
        <p:blipFill>
          <a:blip r:embed="rId3"/>
          <a:stretch>
            <a:fillRect/>
          </a:stretch>
        </p:blipFill>
        <p:spPr>
          <a:xfrm>
            <a:off x="3487868" y="1443029"/>
            <a:ext cx="5065773" cy="5077183"/>
          </a:xfrm>
          <a:prstGeom prst="rect">
            <a:avLst/>
          </a:prstGeom>
        </p:spPr>
      </p:pic>
      <p:sp>
        <p:nvSpPr>
          <p:cNvPr id="2" name="Titre 1">
            <a:extLst>
              <a:ext uri="{FF2B5EF4-FFF2-40B4-BE49-F238E27FC236}">
                <a16:creationId xmlns:a16="http://schemas.microsoft.com/office/drawing/2014/main" id="{65BBECCA-7421-A162-8622-CA39703820AA}"/>
              </a:ext>
            </a:extLst>
          </p:cNvPr>
          <p:cNvSpPr>
            <a:spLocks noGrp="1"/>
          </p:cNvSpPr>
          <p:nvPr>
            <p:ph type="ctrTitle"/>
          </p:nvPr>
        </p:nvSpPr>
        <p:spPr/>
        <p:txBody>
          <a:bodyPr/>
          <a:lstStyle/>
          <a:p>
            <a:r>
              <a:rPr lang="fr-FR" dirty="0"/>
              <a:t>ANCIENNES CATÉGORISATIONS</a:t>
            </a:r>
          </a:p>
        </p:txBody>
      </p:sp>
      <p:sp>
        <p:nvSpPr>
          <p:cNvPr id="4" name="Espace réservé du pied de page 3">
            <a:extLst>
              <a:ext uri="{FF2B5EF4-FFF2-40B4-BE49-F238E27FC236}">
                <a16:creationId xmlns:a16="http://schemas.microsoft.com/office/drawing/2014/main" id="{640821F8-0FE0-A36A-2158-AD1552C5BA75}"/>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48994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572820" y="1643684"/>
            <a:ext cx="1440000" cy="14400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accent6">
                    <a:lumMod val="75000"/>
                  </a:schemeClr>
                </a:solidFill>
                <a:latin typeface="Raleway" panose="020B0003030101060003" pitchFamily="34" charset="0"/>
              </a:rPr>
              <a:t>S</a:t>
            </a:r>
          </a:p>
        </p:txBody>
      </p:sp>
      <p:sp>
        <p:nvSpPr>
          <p:cNvPr id="4" name="Ellipse 3"/>
          <p:cNvSpPr/>
          <p:nvPr/>
        </p:nvSpPr>
        <p:spPr>
          <a:xfrm>
            <a:off x="572820" y="3365667"/>
            <a:ext cx="1440000" cy="14400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accent6">
                    <a:lumMod val="75000"/>
                  </a:schemeClr>
                </a:solidFill>
                <a:latin typeface="Raleway" panose="020B0003030101060003" pitchFamily="34" charset="0"/>
              </a:rPr>
              <a:t>SFP</a:t>
            </a:r>
          </a:p>
        </p:txBody>
      </p:sp>
      <p:sp>
        <p:nvSpPr>
          <p:cNvPr id="5" name="Ellipse 4"/>
          <p:cNvSpPr/>
          <p:nvPr/>
        </p:nvSpPr>
        <p:spPr>
          <a:xfrm>
            <a:off x="572821" y="5056601"/>
            <a:ext cx="1440000" cy="1440000"/>
          </a:xfrm>
          <a:prstGeom prst="ellipse">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FF0000"/>
                </a:solidFill>
                <a:latin typeface="Raleway" panose="020B0003030101060003" pitchFamily="34" charset="0"/>
              </a:rPr>
              <a:t>R</a:t>
            </a:r>
          </a:p>
        </p:txBody>
      </p:sp>
      <p:sp>
        <p:nvSpPr>
          <p:cNvPr id="6" name="Rectangle à coins arrondis 5"/>
          <p:cNvSpPr/>
          <p:nvPr/>
        </p:nvSpPr>
        <p:spPr>
          <a:xfrm>
            <a:off x="2401625" y="1886193"/>
            <a:ext cx="9172855" cy="932223"/>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 à posologie standard</a:t>
            </a:r>
          </a:p>
          <a:p>
            <a:r>
              <a:rPr lang="fr-FR" sz="1867" dirty="0">
                <a:solidFill>
                  <a:schemeClr val="tx1"/>
                </a:solidFill>
                <a:latin typeface="Raleway" panose="020B0003030101060003" pitchFamily="34" charset="0"/>
              </a:rPr>
              <a:t>Forte probabilité de succès thérapeutique à posologie standard</a:t>
            </a:r>
          </a:p>
        </p:txBody>
      </p:sp>
      <p:sp>
        <p:nvSpPr>
          <p:cNvPr id="7" name="Rectangle à coins arrondis 6"/>
          <p:cNvSpPr/>
          <p:nvPr/>
        </p:nvSpPr>
        <p:spPr>
          <a:xfrm>
            <a:off x="2401625" y="3365668"/>
            <a:ext cx="9172855" cy="1396281"/>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Sensible à forte posologie</a:t>
            </a:r>
          </a:p>
          <a:p>
            <a:r>
              <a:rPr lang="fr-FR" sz="1867" dirty="0">
                <a:solidFill>
                  <a:schemeClr val="tx1"/>
                </a:solidFill>
                <a:latin typeface="Raleway" panose="020B0003030101060003" pitchFamily="34" charset="0"/>
              </a:rPr>
              <a:t>Forte probabilité de succès thérapeutique grâce à une forte exposition à la molécule : forte posologie ou concentration de la molécule  importante au site de l’infection</a:t>
            </a:r>
          </a:p>
        </p:txBody>
      </p:sp>
      <p:sp>
        <p:nvSpPr>
          <p:cNvPr id="8" name="Rectangle à coins arrondis 7"/>
          <p:cNvSpPr/>
          <p:nvPr/>
        </p:nvSpPr>
        <p:spPr>
          <a:xfrm>
            <a:off x="2401623" y="5309201"/>
            <a:ext cx="9172855" cy="932223"/>
          </a:xfrm>
          <a:prstGeom prst="roundRect">
            <a:avLst/>
          </a:prstGeom>
          <a:solidFill>
            <a:srgbClr val="FAC0B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67" b="1" u="sng" dirty="0">
                <a:solidFill>
                  <a:schemeClr val="tx1"/>
                </a:solidFill>
                <a:latin typeface="Raleway" panose="020B0003030101060003" pitchFamily="34" charset="0"/>
              </a:rPr>
              <a:t>Résistant</a:t>
            </a:r>
          </a:p>
          <a:p>
            <a:pPr lvl="0">
              <a:defRPr/>
            </a:pPr>
            <a:r>
              <a:rPr lang="fr-FR" sz="1867" dirty="0">
                <a:solidFill>
                  <a:schemeClr val="tx1"/>
                </a:solidFill>
                <a:latin typeface="Raleway" panose="020B0003030101060003" pitchFamily="34" charset="0"/>
              </a:rPr>
              <a:t>Forte probabilité d’échec thérapeutique </a:t>
            </a:r>
            <a:r>
              <a:rPr lang="fr-FR" sz="1867" b="1" dirty="0">
                <a:solidFill>
                  <a:schemeClr val="tx1"/>
                </a:solidFill>
                <a:latin typeface="Raleway" panose="020B0003030101060003" pitchFamily="34" charset="0"/>
              </a:rPr>
              <a:t>même à forte exposition</a:t>
            </a:r>
          </a:p>
        </p:txBody>
      </p:sp>
      <p:sp>
        <p:nvSpPr>
          <p:cNvPr id="11" name="Titre 10">
            <a:extLst>
              <a:ext uri="{FF2B5EF4-FFF2-40B4-BE49-F238E27FC236}">
                <a16:creationId xmlns:a16="http://schemas.microsoft.com/office/drawing/2014/main" id="{B253B9D1-7FD1-9CFD-60E3-C93F2CC07CA5}"/>
              </a:ext>
            </a:extLst>
          </p:cNvPr>
          <p:cNvSpPr>
            <a:spLocks noGrp="1"/>
          </p:cNvSpPr>
          <p:nvPr>
            <p:ph type="ctrTitle"/>
          </p:nvPr>
        </p:nvSpPr>
        <p:spPr/>
        <p:txBody>
          <a:bodyPr/>
          <a:lstStyle/>
          <a:p>
            <a:r>
              <a:rPr lang="fr-FR" dirty="0"/>
              <a:t>NOUVELLES CATÉGORISATIONS</a:t>
            </a:r>
          </a:p>
        </p:txBody>
      </p:sp>
      <p:sp>
        <p:nvSpPr>
          <p:cNvPr id="12" name="Espace réservé du pied de page 11">
            <a:extLst>
              <a:ext uri="{FF2B5EF4-FFF2-40B4-BE49-F238E27FC236}">
                <a16:creationId xmlns:a16="http://schemas.microsoft.com/office/drawing/2014/main" id="{7911FB3C-37F0-829F-AE34-B3105484ABD0}"/>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36907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6276109" y="1694673"/>
            <a:ext cx="5288841" cy="3150460"/>
          </a:xfrm>
          <a:prstGeom prst="rect">
            <a:avLst/>
          </a:prstGeom>
          <a:ln w="12700">
            <a:solidFill>
              <a:srgbClr val="2F6B1B"/>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67" b="1" u="sng" dirty="0">
                <a:latin typeface="Raleway" panose="020B0003030101060003" pitchFamily="34" charset="0"/>
              </a:rPr>
              <a:t>Efficacité de l’antibiotique si : </a:t>
            </a:r>
          </a:p>
          <a:p>
            <a:pPr>
              <a:lnSpc>
                <a:spcPct val="100000"/>
              </a:lnSpc>
            </a:pPr>
            <a:r>
              <a:rPr lang="fr-FR" sz="1867" dirty="0">
                <a:latin typeface="Raleway" panose="020B0003030101060003" pitchFamily="34" charset="0"/>
              </a:rPr>
              <a:t>Utilisation de fortes posologies (majoration des doses unitaires, augmentation du nombre de prises, modification de la voie d’administration </a:t>
            </a:r>
            <a:r>
              <a:rPr lang="fr-FR" sz="1867" dirty="0" err="1">
                <a:latin typeface="Raleway" panose="020B0003030101060003" pitchFamily="34" charset="0"/>
              </a:rPr>
              <a:t>i.v</a:t>
            </a:r>
            <a:r>
              <a:rPr lang="fr-FR" sz="1867" dirty="0">
                <a:latin typeface="Raleway" panose="020B0003030101060003" pitchFamily="34" charset="0"/>
              </a:rPr>
              <a:t>. vs orale …)</a:t>
            </a:r>
          </a:p>
          <a:p>
            <a:pPr>
              <a:lnSpc>
                <a:spcPct val="100000"/>
              </a:lnSpc>
            </a:pPr>
            <a:r>
              <a:rPr lang="fr-FR" sz="1867" dirty="0">
                <a:latin typeface="Raleway" panose="020B0003030101060003" pitchFamily="34" charset="0"/>
              </a:rPr>
              <a:t>Utilisation de la posologie standard, mais diffusion naturellement importante de la molécule utilisée sur le site infectieux (ex : β-lactamines dans les urines)</a:t>
            </a:r>
          </a:p>
        </p:txBody>
      </p:sp>
      <p:sp>
        <p:nvSpPr>
          <p:cNvPr id="2" name="Rectangle 1"/>
          <p:cNvSpPr/>
          <p:nvPr/>
        </p:nvSpPr>
        <p:spPr>
          <a:xfrm>
            <a:off x="6276109" y="5048461"/>
            <a:ext cx="5288841" cy="715965"/>
          </a:xfrm>
          <a:prstGeom prst="rect">
            <a:avLst/>
          </a:prstGeom>
        </p:spPr>
        <p:txBody>
          <a:bodyPr wrap="square">
            <a:spAutoFit/>
          </a:bodyPr>
          <a:lstStyle/>
          <a:p>
            <a:pPr algn="ctr">
              <a:lnSpc>
                <a:spcPct val="100000"/>
              </a:lnSpc>
            </a:pPr>
            <a:r>
              <a:rPr lang="fr-FR" sz="1351" dirty="0">
                <a:solidFill>
                  <a:srgbClr val="FF0000"/>
                </a:solidFill>
                <a:latin typeface="Raleway" panose="020B0003030101060003" pitchFamily="34" charset="0"/>
              </a:rPr>
              <a:t>Les notions d’incertitude sont désormais</a:t>
            </a:r>
          </a:p>
          <a:p>
            <a:pPr algn="ctr">
              <a:lnSpc>
                <a:spcPct val="100000"/>
              </a:lnSpc>
            </a:pPr>
            <a:r>
              <a:rPr lang="fr-FR" sz="1351" dirty="0">
                <a:solidFill>
                  <a:srgbClr val="FF0000"/>
                </a:solidFill>
                <a:latin typeface="Raleway" panose="020B0003030101060003" pitchFamily="34" charset="0"/>
              </a:rPr>
              <a:t>gérées de façon indépendante de la catégorisation clinique (notamment via la « ZIT »)</a:t>
            </a:r>
          </a:p>
        </p:txBody>
      </p:sp>
      <p:pic>
        <p:nvPicPr>
          <p:cNvPr id="6" name="Image 5">
            <a:extLst>
              <a:ext uri="{FF2B5EF4-FFF2-40B4-BE49-F238E27FC236}">
                <a16:creationId xmlns:a16="http://schemas.microsoft.com/office/drawing/2014/main" id="{35CE4E88-1B4C-4B4E-BEB9-C1AE97280DCF}"/>
              </a:ext>
            </a:extLst>
          </p:cNvPr>
          <p:cNvPicPr>
            <a:picLocks noChangeAspect="1"/>
          </p:cNvPicPr>
          <p:nvPr/>
        </p:nvPicPr>
        <p:blipFill>
          <a:blip r:embed="rId3"/>
          <a:stretch>
            <a:fillRect/>
          </a:stretch>
        </p:blipFill>
        <p:spPr>
          <a:xfrm>
            <a:off x="627050" y="1456708"/>
            <a:ext cx="5468951" cy="5068784"/>
          </a:xfrm>
          <a:prstGeom prst="rect">
            <a:avLst/>
          </a:prstGeom>
        </p:spPr>
      </p:pic>
      <p:sp>
        <p:nvSpPr>
          <p:cNvPr id="3" name="Titre 2">
            <a:extLst>
              <a:ext uri="{FF2B5EF4-FFF2-40B4-BE49-F238E27FC236}">
                <a16:creationId xmlns:a16="http://schemas.microsoft.com/office/drawing/2014/main" id="{200C8A0F-0A3A-9B80-1E1E-1FC4CFC4B15F}"/>
              </a:ext>
            </a:extLst>
          </p:cNvPr>
          <p:cNvSpPr>
            <a:spLocks noGrp="1"/>
          </p:cNvSpPr>
          <p:nvPr>
            <p:ph type="ctrTitle"/>
          </p:nvPr>
        </p:nvSpPr>
        <p:spPr/>
        <p:txBody>
          <a:bodyPr/>
          <a:lstStyle/>
          <a:p>
            <a:r>
              <a:rPr lang="fr-FR" dirty="0"/>
              <a:t>NOUVELLES CATÉGORISATIONS</a:t>
            </a:r>
          </a:p>
        </p:txBody>
      </p:sp>
      <p:sp>
        <p:nvSpPr>
          <p:cNvPr id="4" name="Espace réservé du pied de page 3">
            <a:extLst>
              <a:ext uri="{FF2B5EF4-FFF2-40B4-BE49-F238E27FC236}">
                <a16:creationId xmlns:a16="http://schemas.microsoft.com/office/drawing/2014/main" id="{9334E2D5-977E-7A76-9516-0839C9B7C39F}"/>
              </a:ext>
            </a:extLst>
          </p:cNvPr>
          <p:cNvSpPr>
            <a:spLocks noGrp="1"/>
          </p:cNvSpPr>
          <p:nvPr>
            <p:ph type="ftr" sz="quarter" idx="11"/>
          </p:nvPr>
        </p:nvSpPr>
        <p:spPr/>
        <p:txBody>
          <a:bodyPr>
            <a:normAutofit/>
          </a:bodyPr>
          <a:lstStyle/>
          <a:p>
            <a:pPr algn="r"/>
            <a:r>
              <a:rPr lang="fr-FR"/>
              <a:t>Nouvelles catégorisations CA-SFM/EUCAST - « boîte à outils » à destination des biologistes</a:t>
            </a:r>
            <a:endParaRPr lang="fr-FR" dirty="0"/>
          </a:p>
        </p:txBody>
      </p:sp>
    </p:spTree>
    <p:extLst>
      <p:ext uri="{BB962C8B-B14F-4D97-AF65-F5344CB8AC3E}">
        <p14:creationId xmlns:p14="http://schemas.microsoft.com/office/powerpoint/2010/main" val="220406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 name="Tableau"/>
          <p:cNvGraphicFramePr/>
          <p:nvPr>
            <p:extLst>
              <p:ext uri="{D42A27DB-BD31-4B8C-83A1-F6EECF244321}">
                <p14:modId xmlns:p14="http://schemas.microsoft.com/office/powerpoint/2010/main" val="463917059"/>
              </p:ext>
            </p:extLst>
          </p:nvPr>
        </p:nvGraphicFramePr>
        <p:xfrm>
          <a:off x="438101" y="1612271"/>
          <a:ext cx="11165305" cy="4656729"/>
        </p:xfrm>
        <a:graphic>
          <a:graphicData uri="http://schemas.openxmlformats.org/drawingml/2006/table">
            <a:tbl>
              <a:tblPr firstRow="1" bandRow="1"/>
              <a:tblGrid>
                <a:gridCol w="4803007">
                  <a:extLst>
                    <a:ext uri="{9D8B030D-6E8A-4147-A177-3AD203B41FA5}">
                      <a16:colId xmlns:a16="http://schemas.microsoft.com/office/drawing/2014/main" val="20000"/>
                    </a:ext>
                  </a:extLst>
                </a:gridCol>
                <a:gridCol w="3330341">
                  <a:extLst>
                    <a:ext uri="{9D8B030D-6E8A-4147-A177-3AD203B41FA5}">
                      <a16:colId xmlns:a16="http://schemas.microsoft.com/office/drawing/2014/main" val="20001"/>
                    </a:ext>
                  </a:extLst>
                </a:gridCol>
                <a:gridCol w="3031957">
                  <a:extLst>
                    <a:ext uri="{9D8B030D-6E8A-4147-A177-3AD203B41FA5}">
                      <a16:colId xmlns:a16="http://schemas.microsoft.com/office/drawing/2014/main" val="20003"/>
                    </a:ext>
                  </a:extLst>
                </a:gridCol>
              </a:tblGrid>
              <a:tr h="639825">
                <a:tc>
                  <a:txBody>
                    <a:bodyPr/>
                    <a:lstStyle/>
                    <a:p>
                      <a:pPr algn="l">
                        <a:spcBef>
                          <a:spcPts val="2400"/>
                        </a:spcBef>
                        <a:defRPr sz="1800" b="0">
                          <a:solidFill>
                            <a:srgbClr val="000000"/>
                          </a:solidFill>
                        </a:defRPr>
                      </a:pPr>
                      <a:r>
                        <a:rPr sz="1900" b="1" i="1" dirty="0">
                          <a:solidFill>
                            <a:srgbClr val="FFFFFF"/>
                          </a:solidFill>
                          <a:latin typeface="Raleway" panose="020B0003030101060003" pitchFamily="34" charset="0"/>
                          <a:ea typeface="Gill Sans"/>
                          <a:cs typeface="Gill Sans"/>
                          <a:sym typeface="Gill Sans"/>
                        </a:rPr>
                        <a:t>Escherichia coli</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a:noFill/>
                      <a:miter lim="400000"/>
                    </a:lnB>
                    <a:solidFill>
                      <a:srgbClr val="956654"/>
                    </a:solidFill>
                  </a:tcPr>
                </a:tc>
                <a:tc>
                  <a:txBody>
                    <a:bodyPr/>
                    <a:lstStyle/>
                    <a:p>
                      <a:pPr algn="ctr">
                        <a:spcBef>
                          <a:spcPts val="2400"/>
                        </a:spcBef>
                        <a:defRPr sz="1800" b="0">
                          <a:solidFill>
                            <a:srgbClr val="000000"/>
                          </a:solidFill>
                        </a:defRPr>
                      </a:pPr>
                      <a:r>
                        <a:rPr sz="1900" b="1" dirty="0" err="1">
                          <a:solidFill>
                            <a:srgbClr val="FFFFFF"/>
                          </a:solidFill>
                          <a:latin typeface="Raleway" panose="020B0003030101060003" pitchFamily="34" charset="0"/>
                          <a:ea typeface="Gill Sans"/>
                          <a:cs typeface="Gill Sans"/>
                          <a:sym typeface="Gill Sans"/>
                        </a:rPr>
                        <a:t>Ancienne</a:t>
                      </a:r>
                      <a:r>
                        <a:rPr sz="1900" b="1" dirty="0">
                          <a:solidFill>
                            <a:srgbClr val="FFFFFF"/>
                          </a:solidFill>
                          <a:latin typeface="Raleway" panose="020B0003030101060003" pitchFamily="34" charset="0"/>
                          <a:ea typeface="Gill Sans"/>
                          <a:cs typeface="Gill Sans"/>
                          <a:sym typeface="Gill Sans"/>
                        </a:rPr>
                        <a:t> </a:t>
                      </a:r>
                      <a:r>
                        <a:rPr lang="fr-FR" sz="1900" b="1" dirty="0">
                          <a:solidFill>
                            <a:srgbClr val="FFFFFF"/>
                          </a:solidFill>
                          <a:latin typeface="Raleway" panose="020B0003030101060003" pitchFamily="34" charset="0"/>
                          <a:ea typeface="Gill Sans"/>
                          <a:cs typeface="Gill Sans"/>
                          <a:sym typeface="Gill Sans"/>
                        </a:rPr>
                        <a:t>Catégorisation</a:t>
                      </a:r>
                      <a:endParaRPr sz="1900" b="1" dirty="0">
                        <a:solidFill>
                          <a:srgbClr val="FFFFFF"/>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cap="flat" cmpd="sng" algn="ctr">
                      <a:noFill/>
                      <a:prstDash val="solid"/>
                      <a:miter lim="400000"/>
                      <a:headEnd type="none" w="med" len="med"/>
                      <a:tailEnd type="none" w="med" len="med"/>
                    </a:lnB>
                    <a:solidFill>
                      <a:srgbClr val="956654"/>
                    </a:solidFill>
                  </a:tcPr>
                </a:tc>
                <a:tc>
                  <a:txBody>
                    <a:bodyPr/>
                    <a:lstStyle/>
                    <a:p>
                      <a:pPr algn="ctr">
                        <a:spcBef>
                          <a:spcPts val="2400"/>
                        </a:spcBef>
                        <a:defRPr sz="1800" b="0">
                          <a:solidFill>
                            <a:srgbClr val="000000"/>
                          </a:solidFill>
                        </a:defRPr>
                      </a:pPr>
                      <a:r>
                        <a:rPr sz="1900" b="1" dirty="0">
                          <a:solidFill>
                            <a:srgbClr val="FFFFFF"/>
                          </a:solidFill>
                          <a:latin typeface="Raleway" panose="020B0003030101060003" pitchFamily="34" charset="0"/>
                          <a:ea typeface="Gill Sans"/>
                          <a:cs typeface="Gill Sans"/>
                          <a:sym typeface="Gill Sans"/>
                        </a:rPr>
                        <a:t>Nouvelle </a:t>
                      </a:r>
                      <a:r>
                        <a:rPr lang="fr-FR" sz="1900" b="1" dirty="0">
                          <a:solidFill>
                            <a:srgbClr val="FFFFFF"/>
                          </a:solidFill>
                          <a:latin typeface="Raleway" panose="020B0003030101060003" pitchFamily="34" charset="0"/>
                          <a:ea typeface="Gill Sans"/>
                          <a:cs typeface="Gill Sans"/>
                          <a:sym typeface="Gill Sans"/>
                        </a:rPr>
                        <a:t>Catégorisation</a:t>
                      </a:r>
                      <a:endParaRPr sz="1900" b="1" dirty="0">
                        <a:solidFill>
                          <a:srgbClr val="FFFFFF"/>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chemeClr val="bg1"/>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63500" cap="flat" cmpd="sng" algn="ctr">
                      <a:noFill/>
                      <a:prstDash val="solid"/>
                      <a:miter lim="400000"/>
                      <a:headEnd type="none" w="med" len="med"/>
                      <a:tailEnd type="none" w="med" len="med"/>
                    </a:lnB>
                    <a:solidFill>
                      <a:srgbClr val="956654"/>
                    </a:solidFill>
                  </a:tcPr>
                </a:tc>
                <a:extLst>
                  <a:ext uri="{0D108BD9-81ED-4DB2-BD59-A6C34878D82A}">
                    <a16:rowId xmlns:a16="http://schemas.microsoft.com/office/drawing/2014/main" val="10000"/>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Amoxicilline</a:t>
                      </a:r>
                      <a:endParaRPr sz="190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miter lim="400000"/>
                    </a:lnB>
                    <a:no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miter lim="400000"/>
                    </a:lnB>
                    <a:no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cap="flat" cmpd="sng" algn="ctr">
                      <a:noFill/>
                      <a:prstDash val="solid"/>
                      <a:miter lim="400000"/>
                      <a:headEnd type="none" w="med" len="med"/>
                      <a:tailEnd type="none" w="med" len="med"/>
                    </a:lnT>
                    <a:lnB w="0">
                      <a:noFill/>
                      <a:miter lim="400000"/>
                    </a:lnB>
                    <a:noFill/>
                  </a:tcPr>
                </a:tc>
                <a:extLst>
                  <a:ext uri="{0D108BD9-81ED-4DB2-BD59-A6C34878D82A}">
                    <a16:rowId xmlns:a16="http://schemas.microsoft.com/office/drawing/2014/main" val="10001"/>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Amoxicilline-ac.clavulanique</a:t>
                      </a:r>
                      <a:r>
                        <a:rPr sz="1900" dirty="0">
                          <a:latin typeface="Raleway" panose="020B0003030101060003" pitchFamily="34" charset="0"/>
                          <a:ea typeface="Gill Sans"/>
                          <a:cs typeface="Gill Sans"/>
                          <a:sym typeface="Gill Sans"/>
                        </a:rPr>
                        <a:t> (</a:t>
                      </a:r>
                      <a:r>
                        <a:rPr sz="1900" dirty="0" err="1">
                          <a:latin typeface="Raleway" panose="020B0003030101060003" pitchFamily="34" charset="0"/>
                          <a:ea typeface="Gill Sans"/>
                          <a:cs typeface="Gill Sans"/>
                          <a:sym typeface="Gill Sans"/>
                        </a:rPr>
                        <a:t>cystite</a:t>
                      </a: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110"/>
                      </a:srgbClr>
                    </a:solid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110"/>
                      </a:srgbClr>
                    </a:solid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solidFill>
                      <a:srgbClr val="F8DDCC">
                        <a:alpha val="40110"/>
                      </a:srgbClr>
                    </a:solidFill>
                  </a:tcPr>
                </a:tc>
                <a:extLst>
                  <a:ext uri="{0D108BD9-81ED-4DB2-BD59-A6C34878D82A}">
                    <a16:rowId xmlns:a16="http://schemas.microsoft.com/office/drawing/2014/main" val="10002"/>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Amoxicilline-ac.clavulanique</a:t>
                      </a:r>
                      <a:r>
                        <a:rPr lang="fr-FR" sz="1900" dirty="0">
                          <a:latin typeface="Raleway" panose="020B0003030101060003" pitchFamily="34" charset="0"/>
                          <a:ea typeface="Gill Sans"/>
                          <a:cs typeface="Gill Sans"/>
                          <a:sym typeface="Gill Sans"/>
                        </a:rPr>
                        <a:t> </a:t>
                      </a:r>
                      <a:r>
                        <a:rPr sz="1900" dirty="0">
                          <a:latin typeface="Raleway" panose="020B0003030101060003" pitchFamily="34" charset="0"/>
                          <a:ea typeface="Gill Sans"/>
                          <a:cs typeface="Gill Sans"/>
                          <a:sym typeface="Gill Sans"/>
                        </a:rPr>
                        <a:t>(hors </a:t>
                      </a:r>
                      <a:r>
                        <a:rPr sz="1900" dirty="0" err="1">
                          <a:latin typeface="Raleway" panose="020B0003030101060003" pitchFamily="34" charset="0"/>
                          <a:ea typeface="Gill Sans"/>
                          <a:cs typeface="Gill Sans"/>
                          <a:sym typeface="Gill Sans"/>
                        </a:rPr>
                        <a:t>cystite</a:t>
                      </a: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rgbClr val="FF2600"/>
                          </a:solidFill>
                          <a:latin typeface="Raleway" panose="020B0003030101060003" pitchFamily="34" charset="0"/>
                          <a:ea typeface="Gill Sans"/>
                          <a:cs typeface="Gill Sans"/>
                          <a:sym typeface="Gill Sans"/>
                        </a:rPr>
                        <a:t>R</a:t>
                      </a:r>
                      <a:endParaRPr sz="1900" dirty="0">
                        <a:solidFill>
                          <a:srgbClr val="FF26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noFill/>
                  </a:tcPr>
                </a:tc>
                <a:extLst>
                  <a:ext uri="{0D108BD9-81ED-4DB2-BD59-A6C34878D82A}">
                    <a16:rowId xmlns:a16="http://schemas.microsoft.com/office/drawing/2014/main" val="10003"/>
                  </a:ext>
                </a:extLst>
              </a:tr>
              <a:tr h="502113">
                <a:tc>
                  <a:txBody>
                    <a:bodyPr/>
                    <a:lstStyle/>
                    <a:p>
                      <a:pPr algn="l">
                        <a:spcBef>
                          <a:spcPts val="400"/>
                        </a:spcBef>
                        <a:defRPr sz="1800"/>
                      </a:pPr>
                      <a:r>
                        <a:rPr lang="fr-FR" sz="1900" dirty="0" err="1">
                          <a:latin typeface="Raleway" panose="020B0003030101060003" pitchFamily="34" charset="0"/>
                          <a:ea typeface="Gill Sans"/>
                          <a:cs typeface="Gill Sans"/>
                          <a:sym typeface="Gill Sans"/>
                        </a:rPr>
                        <a:t>Céfotaxime</a:t>
                      </a:r>
                      <a:endParaRPr sz="190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miter lim="400000"/>
                    </a:lnB>
                    <a:solidFill>
                      <a:srgbClr val="FDF2EB"/>
                    </a:solidFill>
                  </a:tcPr>
                </a:tc>
                <a:tc>
                  <a:txBody>
                    <a:bodyPr/>
                    <a:lstStyle/>
                    <a:p>
                      <a:pPr algn="ctr">
                        <a:spcBef>
                          <a:spcPts val="400"/>
                        </a:spcBef>
                        <a:defRPr sz="1800"/>
                      </a:pPr>
                      <a:r>
                        <a:rPr lang="fr-FR" sz="1900" dirty="0">
                          <a:solidFill>
                            <a:schemeClr val="accent2"/>
                          </a:solidFill>
                          <a:latin typeface="Raleway" panose="020B0003030101060003" pitchFamily="34" charset="0"/>
                          <a:ea typeface="Gill Sans"/>
                          <a:cs typeface="Gill Sans"/>
                          <a:sym typeface="Gill Sans"/>
                        </a:rPr>
                        <a:t>I</a:t>
                      </a:r>
                      <a:endParaRPr sz="1900" dirty="0">
                        <a:solidFill>
                          <a:schemeClr val="accent2"/>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miter lim="400000"/>
                    </a:lnB>
                    <a:solidFill>
                      <a:srgbClr val="FDF2EB"/>
                    </a:solidFill>
                  </a:tcPr>
                </a:tc>
                <a:tc>
                  <a:txBody>
                    <a:bodyPr/>
                    <a:lstStyle/>
                    <a:p>
                      <a:pPr algn="ctr">
                        <a:spcBef>
                          <a:spcPts val="400"/>
                        </a:spcBef>
                        <a:defRPr sz="1800"/>
                      </a:pPr>
                      <a:r>
                        <a:rPr lang="fr-FR" sz="1900" dirty="0">
                          <a:solidFill>
                            <a:srgbClr val="92D050"/>
                          </a:solidFill>
                          <a:latin typeface="Raleway" panose="020B0003030101060003" pitchFamily="34" charset="0"/>
                          <a:ea typeface="Gill Sans"/>
                          <a:cs typeface="Gill Sans"/>
                          <a:sym typeface="Gill Sans"/>
                        </a:rPr>
                        <a:t>SFP</a:t>
                      </a:r>
                      <a:endParaRPr sz="1900" dirty="0">
                        <a:solidFill>
                          <a:srgbClr val="92D05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solidFill>
                      <a:srgbClr val="FDF2EB"/>
                    </a:solidFill>
                  </a:tcPr>
                </a:tc>
                <a:extLst>
                  <a:ext uri="{0D108BD9-81ED-4DB2-BD59-A6C34878D82A}">
                    <a16:rowId xmlns:a16="http://schemas.microsoft.com/office/drawing/2014/main" val="10005"/>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Imipénème</a:t>
                      </a:r>
                      <a:endParaRPr sz="190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rgbClr val="4F8F00"/>
                          </a:solidFill>
                          <a:latin typeface="Raleway" panose="020B0003030101060003" pitchFamily="34" charset="0"/>
                          <a:ea typeface="Gill Sans"/>
                          <a:cs typeface="Gill Sans"/>
                          <a:sym typeface="Gill Sans"/>
                        </a:rPr>
                        <a:t>S</a:t>
                      </a:r>
                      <a:endParaRPr sz="1900" dirty="0">
                        <a:solidFill>
                          <a:srgbClr val="4F8F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chemeClr val="accent6">
                              <a:lumMod val="75000"/>
                            </a:schemeClr>
                          </a:solidFill>
                          <a:latin typeface="Raleway" panose="020B0003030101060003" pitchFamily="34" charset="0"/>
                          <a:ea typeface="Gill Sans"/>
                          <a:cs typeface="Gill Sans"/>
                          <a:sym typeface="Gill Sans"/>
                        </a:rPr>
                        <a:t>S</a:t>
                      </a:r>
                      <a:endParaRPr sz="1900" dirty="0">
                        <a:solidFill>
                          <a:schemeClr val="accent6">
                            <a:lumMod val="75000"/>
                          </a:schemeClr>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noFill/>
                  </a:tcPr>
                </a:tc>
                <a:extLst>
                  <a:ext uri="{0D108BD9-81ED-4DB2-BD59-A6C34878D82A}">
                    <a16:rowId xmlns:a16="http://schemas.microsoft.com/office/drawing/2014/main" val="10006"/>
                  </a:ext>
                </a:extLst>
              </a:tr>
              <a:tr h="502113">
                <a:tc>
                  <a:txBody>
                    <a:bodyPr/>
                    <a:lstStyle/>
                    <a:p>
                      <a:pPr algn="l">
                        <a:spcBef>
                          <a:spcPts val="400"/>
                        </a:spcBef>
                        <a:defRPr sz="1800"/>
                      </a:pPr>
                      <a:r>
                        <a:rPr sz="1900" dirty="0" err="1">
                          <a:latin typeface="Raleway" panose="020B0003030101060003" pitchFamily="34" charset="0"/>
                          <a:ea typeface="Gill Sans"/>
                          <a:cs typeface="Gill Sans"/>
                          <a:sym typeface="Gill Sans"/>
                        </a:rPr>
                        <a:t>Ciprofloxacine</a:t>
                      </a:r>
                      <a:endParaRPr sz="190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DF2EB"/>
                    </a:solidFill>
                  </a:tcPr>
                </a:tc>
                <a:tc>
                  <a:txBody>
                    <a:bodyPr/>
                    <a:lstStyle/>
                    <a:p>
                      <a:pPr algn="ctr">
                        <a:spcBef>
                          <a:spcPts val="400"/>
                        </a:spcBef>
                        <a:defRPr sz="1800"/>
                      </a:pPr>
                      <a:r>
                        <a:rPr lang="fr-FR" sz="1900" dirty="0">
                          <a:solidFill>
                            <a:srgbClr val="4F8F00"/>
                          </a:solidFill>
                          <a:latin typeface="Raleway" panose="020B0003030101060003" pitchFamily="34" charset="0"/>
                          <a:ea typeface="Gill Sans"/>
                          <a:cs typeface="Gill Sans"/>
                          <a:sym typeface="Gill Sans"/>
                        </a:rPr>
                        <a:t>S</a:t>
                      </a:r>
                      <a:endParaRPr sz="1900" dirty="0">
                        <a:solidFill>
                          <a:srgbClr val="4F8F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DF2EB"/>
                    </a:solidFill>
                  </a:tcPr>
                </a:tc>
                <a:tc>
                  <a:txBody>
                    <a:bodyPr/>
                    <a:lstStyle/>
                    <a:p>
                      <a:pPr algn="ctr">
                        <a:spcBef>
                          <a:spcPts val="400"/>
                        </a:spcBef>
                        <a:defRPr sz="1800"/>
                      </a:pPr>
                      <a:r>
                        <a:rPr lang="fr-FR" sz="1900" dirty="0">
                          <a:solidFill>
                            <a:schemeClr val="accent6">
                              <a:lumMod val="75000"/>
                            </a:schemeClr>
                          </a:solidFill>
                          <a:latin typeface="Raleway" panose="020B0003030101060003" pitchFamily="34" charset="0"/>
                          <a:ea typeface="Gill Sans"/>
                          <a:cs typeface="Gill Sans"/>
                          <a:sym typeface="Gill Sans"/>
                        </a:rPr>
                        <a:t>S</a:t>
                      </a:r>
                      <a:endParaRPr sz="1900" dirty="0">
                        <a:solidFill>
                          <a:schemeClr val="accent6">
                            <a:lumMod val="75000"/>
                          </a:schemeClr>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solidFill>
                      <a:srgbClr val="FDF2EB"/>
                    </a:solidFill>
                  </a:tcPr>
                </a:tc>
                <a:extLst>
                  <a:ext uri="{0D108BD9-81ED-4DB2-BD59-A6C34878D82A}">
                    <a16:rowId xmlns:a16="http://schemas.microsoft.com/office/drawing/2014/main" val="10007"/>
                  </a:ext>
                </a:extLst>
              </a:tr>
              <a:tr h="502113">
                <a:tc>
                  <a:txBody>
                    <a:bodyPr/>
                    <a:lstStyle/>
                    <a:p>
                      <a:pPr algn="l">
                        <a:spcBef>
                          <a:spcPts val="400"/>
                        </a:spcBef>
                        <a:defRPr sz="1800"/>
                      </a:pPr>
                      <a:r>
                        <a:rPr sz="1900" spc="0" dirty="0" err="1">
                          <a:latin typeface="Raleway" panose="020B0003030101060003" pitchFamily="34" charset="0"/>
                          <a:ea typeface="Gill Sans"/>
                          <a:cs typeface="Gill Sans"/>
                          <a:sym typeface="Gill Sans"/>
                        </a:rPr>
                        <a:t>Triméthoprime-sulfaméthoxazole</a:t>
                      </a:r>
                      <a:endParaRPr sz="1900" spc="0" dirty="0">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rgbClr val="4F8F00"/>
                          </a:solidFill>
                          <a:latin typeface="Raleway" panose="020B0003030101060003" pitchFamily="34" charset="0"/>
                          <a:ea typeface="Gill Sans"/>
                          <a:cs typeface="Gill Sans"/>
                          <a:sym typeface="Gill Sans"/>
                        </a:rPr>
                        <a:t>S</a:t>
                      </a:r>
                      <a:endParaRPr sz="1900" dirty="0">
                        <a:solidFill>
                          <a:srgbClr val="4F8F00"/>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algn="ctr">
                        <a:spcBef>
                          <a:spcPts val="400"/>
                        </a:spcBef>
                        <a:defRPr sz="1800"/>
                      </a:pPr>
                      <a:r>
                        <a:rPr lang="fr-FR" sz="1900" dirty="0">
                          <a:solidFill>
                            <a:schemeClr val="accent6">
                              <a:lumMod val="75000"/>
                            </a:schemeClr>
                          </a:solidFill>
                          <a:latin typeface="Raleway" panose="020B0003030101060003" pitchFamily="34" charset="0"/>
                          <a:ea typeface="Gill Sans"/>
                          <a:cs typeface="Gill Sans"/>
                          <a:sym typeface="Gill Sans"/>
                        </a:rPr>
                        <a:t>S</a:t>
                      </a:r>
                      <a:endParaRPr sz="1900" dirty="0">
                        <a:solidFill>
                          <a:schemeClr val="accent6">
                            <a:lumMod val="75000"/>
                          </a:schemeClr>
                        </a:solidFill>
                        <a:latin typeface="Raleway" panose="020B0003030101060003" pitchFamily="34" charset="0"/>
                        <a:ea typeface="Gill Sans"/>
                        <a:cs typeface="Gill Sans"/>
                        <a:sym typeface="Gill Sans"/>
                      </a:endParaRP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noFill/>
                  </a:tcPr>
                </a:tc>
                <a:extLst>
                  <a:ext uri="{0D108BD9-81ED-4DB2-BD59-A6C34878D82A}">
                    <a16:rowId xmlns:a16="http://schemas.microsoft.com/office/drawing/2014/main" val="10008"/>
                  </a:ext>
                </a:extLst>
              </a:tr>
              <a:tr h="502113">
                <a:tc>
                  <a:txBody>
                    <a:bodyPr/>
                    <a:lstStyle/>
                    <a:p>
                      <a:pPr algn="l">
                        <a:spcBef>
                          <a:spcPts val="400"/>
                        </a:spcBef>
                        <a:defRPr sz="1800"/>
                      </a:pP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3175" cap="flat" cmpd="sng" algn="ctr">
                      <a:solidFill>
                        <a:srgbClr val="956654"/>
                      </a:solidFill>
                      <a:prstDash val="solid"/>
                      <a:round/>
                      <a:headEnd type="none" w="med" len="med"/>
                      <a:tailEnd type="none" w="med" len="med"/>
                    </a:lnB>
                    <a:solidFill>
                      <a:srgbClr val="FDF2EB"/>
                    </a:solidFill>
                  </a:tcPr>
                </a:tc>
                <a:tc>
                  <a:txBody>
                    <a:bodyPr/>
                    <a:lstStyle/>
                    <a:p>
                      <a:pPr algn="ctr">
                        <a:spcBef>
                          <a:spcPts val="400"/>
                        </a:spcBef>
                        <a:defRPr sz="1800"/>
                      </a:pP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3175" cap="flat" cmpd="sng" algn="ctr">
                      <a:solidFill>
                        <a:srgbClr val="956654"/>
                      </a:solidFill>
                      <a:prstDash val="solid"/>
                      <a:round/>
                      <a:headEnd type="none" w="med" len="med"/>
                      <a:tailEnd type="none" w="med" len="med"/>
                    </a:lnB>
                    <a:solidFill>
                      <a:srgbClr val="FDF2EB"/>
                    </a:solidFill>
                  </a:tcPr>
                </a:tc>
                <a:tc>
                  <a:txBody>
                    <a:bodyPr/>
                    <a:lstStyle/>
                    <a:p>
                      <a:pPr algn="ctr">
                        <a:spcBef>
                          <a:spcPts val="400"/>
                        </a:spcBef>
                        <a:defRPr sz="1800"/>
                      </a:pPr>
                      <a:r>
                        <a:rPr sz="1900" dirty="0">
                          <a:latin typeface="Raleway" panose="020B0003030101060003" pitchFamily="34" charset="0"/>
                          <a:ea typeface="Gill Sans"/>
                          <a:cs typeface="Gill Sans"/>
                          <a:sym typeface="Gill Sans"/>
                        </a:rPr>
                        <a:t>…</a:t>
                      </a:r>
                    </a:p>
                  </a:txBody>
                  <a:tcPr marL="35719" marR="35719" marT="35719" marB="35719"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3175" cap="flat" cmpd="sng" algn="ctr">
                      <a:solidFill>
                        <a:srgbClr val="956654"/>
                      </a:solidFill>
                      <a:prstDash val="solid"/>
                      <a:round/>
                      <a:headEnd type="none" w="med" len="med"/>
                      <a:tailEnd type="none" w="med" len="med"/>
                    </a:lnB>
                    <a:solidFill>
                      <a:srgbClr val="FDF2EB"/>
                    </a:solidFill>
                  </a:tcPr>
                </a:tc>
                <a:extLst>
                  <a:ext uri="{0D108BD9-81ED-4DB2-BD59-A6C34878D82A}">
                    <a16:rowId xmlns:a16="http://schemas.microsoft.com/office/drawing/2014/main" val="10009"/>
                  </a:ext>
                </a:extLst>
              </a:tr>
            </a:tbl>
          </a:graphicData>
        </a:graphic>
      </p:graphicFrame>
      <p:sp>
        <p:nvSpPr>
          <p:cNvPr id="2" name="Titre 1">
            <a:extLst>
              <a:ext uri="{FF2B5EF4-FFF2-40B4-BE49-F238E27FC236}">
                <a16:creationId xmlns:a16="http://schemas.microsoft.com/office/drawing/2014/main" id="{3D7CFB76-142C-238C-7CDD-4879A246EBCF}"/>
              </a:ext>
            </a:extLst>
          </p:cNvPr>
          <p:cNvSpPr>
            <a:spLocks noGrp="1"/>
          </p:cNvSpPr>
          <p:nvPr>
            <p:ph type="ctrTitle"/>
          </p:nvPr>
        </p:nvSpPr>
        <p:spPr/>
        <p:txBody>
          <a:bodyPr>
            <a:normAutofit/>
          </a:bodyPr>
          <a:lstStyle/>
          <a:p>
            <a:r>
              <a:rPr lang="fr-FR" dirty="0"/>
              <a:t>EXEMPLE d’ </a:t>
            </a:r>
            <a:r>
              <a:rPr lang="fr-FR" i="1" dirty="0"/>
              <a:t>Escherichia coli</a:t>
            </a:r>
            <a:endParaRPr lang="fr-FR" dirty="0"/>
          </a:p>
        </p:txBody>
      </p:sp>
      <p:sp>
        <p:nvSpPr>
          <p:cNvPr id="3" name="Espace réservé du pied de page 2">
            <a:extLst>
              <a:ext uri="{FF2B5EF4-FFF2-40B4-BE49-F238E27FC236}">
                <a16:creationId xmlns:a16="http://schemas.microsoft.com/office/drawing/2014/main" id="{6A872EF3-CC85-29AB-35B5-E3FE97515152}"/>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D4C2E72-717F-BC47-9AC3-0547B1A8E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26" y="1679533"/>
            <a:ext cx="5442903" cy="4547092"/>
          </a:xfrm>
          <a:prstGeom prst="rect">
            <a:avLst/>
          </a:prstGeom>
        </p:spPr>
      </p:pic>
      <p:pic>
        <p:nvPicPr>
          <p:cNvPr id="8" name="Image 7">
            <a:extLst>
              <a:ext uri="{FF2B5EF4-FFF2-40B4-BE49-F238E27FC236}">
                <a16:creationId xmlns:a16="http://schemas.microsoft.com/office/drawing/2014/main" id="{4F988FCE-D915-5C46-97D1-07DC3D121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543" y="1735520"/>
            <a:ext cx="5405680" cy="4380273"/>
          </a:xfrm>
          <a:prstGeom prst="rect">
            <a:avLst/>
          </a:prstGeom>
        </p:spPr>
      </p:pic>
      <p:sp>
        <p:nvSpPr>
          <p:cNvPr id="2" name="Titre 1">
            <a:extLst>
              <a:ext uri="{FF2B5EF4-FFF2-40B4-BE49-F238E27FC236}">
                <a16:creationId xmlns:a16="http://schemas.microsoft.com/office/drawing/2014/main" id="{6E942487-D7A0-2D70-26A6-A72D4605A88B}"/>
              </a:ext>
            </a:extLst>
          </p:cNvPr>
          <p:cNvSpPr>
            <a:spLocks noGrp="1"/>
          </p:cNvSpPr>
          <p:nvPr>
            <p:ph type="ctrTitle"/>
          </p:nvPr>
        </p:nvSpPr>
        <p:spPr/>
        <p:txBody>
          <a:bodyPr>
            <a:noAutofit/>
          </a:bodyPr>
          <a:lstStyle/>
          <a:p>
            <a:r>
              <a:rPr lang="fr-FR" dirty="0">
                <a:ea typeface="Calibri" panose="020F0502020204030204" pitchFamily="34" charset="0"/>
                <a:cs typeface="Times New Roman" panose="02020603050405020304" pitchFamily="18" charset="0"/>
              </a:rPr>
              <a:t>LES COUPLES ANTIBIOTIQUE/BACTÉRIE</a:t>
            </a:r>
            <a:br>
              <a:rPr lang="fr-FR" dirty="0">
                <a:ea typeface="Calibri" panose="020F0502020204030204" pitchFamily="34" charset="0"/>
                <a:cs typeface="Times New Roman" panose="02020603050405020304" pitchFamily="18" charset="0"/>
              </a:rPr>
            </a:br>
            <a:r>
              <a:rPr lang="fr-FR" dirty="0">
                <a:ea typeface="Calibri" panose="020F0502020204030204" pitchFamily="34" charset="0"/>
                <a:cs typeface="Times New Roman" panose="02020603050405020304" pitchFamily="18" charset="0"/>
              </a:rPr>
              <a:t>« À FORTE POSOLOGIE » OBLIGATOIRE</a:t>
            </a:r>
            <a:endParaRPr lang="fr-FR" b="1" dirty="0"/>
          </a:p>
        </p:txBody>
      </p:sp>
      <p:sp>
        <p:nvSpPr>
          <p:cNvPr id="4" name="Espace réservé du pied de page 3">
            <a:extLst>
              <a:ext uri="{FF2B5EF4-FFF2-40B4-BE49-F238E27FC236}">
                <a16:creationId xmlns:a16="http://schemas.microsoft.com/office/drawing/2014/main" id="{ED86B856-ED29-CEB5-5228-793E26849D5C}"/>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Tree>
    <p:extLst>
      <p:ext uri="{BB962C8B-B14F-4D97-AF65-F5344CB8AC3E}">
        <p14:creationId xmlns:p14="http://schemas.microsoft.com/office/powerpoint/2010/main" val="2270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a:extLst>
              <a:ext uri="{FF2B5EF4-FFF2-40B4-BE49-F238E27FC236}">
                <a16:creationId xmlns:a16="http://schemas.microsoft.com/office/drawing/2014/main" id="{0E0AE4F2-5251-0F47-B808-474D9C52043B}"/>
              </a:ext>
            </a:extLst>
          </p:cNvPr>
          <p:cNvGraphicFramePr/>
          <p:nvPr>
            <p:extLst>
              <p:ext uri="{D42A27DB-BD31-4B8C-83A1-F6EECF244321}">
                <p14:modId xmlns:p14="http://schemas.microsoft.com/office/powerpoint/2010/main" val="1379320113"/>
              </p:ext>
            </p:extLst>
          </p:nvPr>
        </p:nvGraphicFramePr>
        <p:xfrm>
          <a:off x="804328" y="1504126"/>
          <a:ext cx="10432852" cy="4648481"/>
        </p:xfrm>
        <a:graphic>
          <a:graphicData uri="http://schemas.openxmlformats.org/drawingml/2006/table">
            <a:tbl>
              <a:tblPr firstRow="1" bandRow="1"/>
              <a:tblGrid>
                <a:gridCol w="2525809">
                  <a:extLst>
                    <a:ext uri="{9D8B030D-6E8A-4147-A177-3AD203B41FA5}">
                      <a16:colId xmlns:a16="http://schemas.microsoft.com/office/drawing/2014/main" val="20000"/>
                    </a:ext>
                  </a:extLst>
                </a:gridCol>
                <a:gridCol w="2635681">
                  <a:extLst>
                    <a:ext uri="{9D8B030D-6E8A-4147-A177-3AD203B41FA5}">
                      <a16:colId xmlns:a16="http://schemas.microsoft.com/office/drawing/2014/main" val="3903194299"/>
                    </a:ext>
                  </a:extLst>
                </a:gridCol>
                <a:gridCol w="2635681">
                  <a:extLst>
                    <a:ext uri="{9D8B030D-6E8A-4147-A177-3AD203B41FA5}">
                      <a16:colId xmlns:a16="http://schemas.microsoft.com/office/drawing/2014/main" val="20001"/>
                    </a:ext>
                  </a:extLst>
                </a:gridCol>
                <a:gridCol w="2635681">
                  <a:extLst>
                    <a:ext uri="{9D8B030D-6E8A-4147-A177-3AD203B41FA5}">
                      <a16:colId xmlns:a16="http://schemas.microsoft.com/office/drawing/2014/main" val="20002"/>
                    </a:ext>
                  </a:extLst>
                </a:gridCol>
              </a:tblGrid>
              <a:tr h="355881">
                <a:tc>
                  <a:txBody>
                    <a:bodyPr/>
                    <a:lstStyle/>
                    <a:p>
                      <a:pPr algn="l">
                        <a:spcBef>
                          <a:spcPts val="2400"/>
                        </a:spcBef>
                        <a:defRPr sz="1800" b="0">
                          <a:solidFill>
                            <a:srgbClr val="000000"/>
                          </a:solidFill>
                        </a:defRPr>
                      </a:pPr>
                      <a:r>
                        <a:rPr sz="1500" b="1" i="1" dirty="0">
                          <a:solidFill>
                            <a:srgbClr val="FFFFFF"/>
                          </a:solidFill>
                          <a:latin typeface="Raleway" panose="020B0003030101060003" pitchFamily="34" charset="0"/>
                          <a:ea typeface="Gill Sans"/>
                          <a:cs typeface="Gill Sans"/>
                          <a:sym typeface="Gill Sans"/>
                        </a:rPr>
                        <a:t>Pseudomonas</a:t>
                      </a:r>
                      <a:r>
                        <a:rPr lang="fr-FR" sz="1500" b="1" i="1" dirty="0">
                          <a:solidFill>
                            <a:srgbClr val="FFFFFF"/>
                          </a:solidFill>
                          <a:latin typeface="Raleway" panose="020B0003030101060003" pitchFamily="34" charset="0"/>
                          <a:ea typeface="Gill Sans"/>
                          <a:cs typeface="Gill Sans"/>
                          <a:sym typeface="Gill Sans"/>
                        </a:rPr>
                        <a:t> </a:t>
                      </a:r>
                      <a:r>
                        <a:rPr lang="fr-FR" sz="1500" b="1" i="1" kern="1200" dirty="0" err="1">
                          <a:solidFill>
                            <a:srgbClr val="FFFFFF"/>
                          </a:solidFill>
                          <a:latin typeface="Raleway" panose="020B0003030101060003" pitchFamily="34" charset="0"/>
                          <a:ea typeface="Gill Sans"/>
                          <a:cs typeface="Gill Sans"/>
                          <a:sym typeface="Gill Sans"/>
                        </a:rPr>
                        <a:t>aeruginosa</a:t>
                      </a:r>
                      <a:endParaRPr sz="1500" b="1" i="1" kern="1200" dirty="0">
                        <a:solidFill>
                          <a:srgbClr val="FFFFFF"/>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a:noFill/>
                      <a:miter lim="400000"/>
                    </a:lnB>
                    <a:solidFill>
                      <a:srgbClr val="956654"/>
                    </a:solidFill>
                  </a:tcPr>
                </a:tc>
                <a:tc>
                  <a:txBody>
                    <a:bodyPr/>
                    <a:lstStyle/>
                    <a:p>
                      <a:pPr algn="ctr">
                        <a:spcBef>
                          <a:spcPts val="2400"/>
                        </a:spcBef>
                        <a:defRPr sz="2000" b="0">
                          <a:latin typeface="Gill Sans"/>
                          <a:ea typeface="Gill Sans"/>
                          <a:cs typeface="Gill Sans"/>
                          <a:sym typeface="Gill Sans"/>
                        </a:defRPr>
                      </a:pPr>
                      <a:r>
                        <a:rPr lang="fr-FR" sz="1500" b="1" dirty="0">
                          <a:solidFill>
                            <a:schemeClr val="bg1"/>
                          </a:solidFill>
                          <a:latin typeface="Raleway" panose="020B0003030101060003" pitchFamily="34" charset="0"/>
                        </a:rPr>
                        <a:t>Catégorisation en 2019</a:t>
                      </a:r>
                      <a:endParaRPr sz="1500" b="1" dirty="0">
                        <a:solidFill>
                          <a:schemeClr val="bg1"/>
                        </a:solidFill>
                        <a:latin typeface="Raleway" panose="020B0003030101060003" pitchFamily="34" charset="0"/>
                      </a:endParaRPr>
                    </a:p>
                  </a:txBody>
                  <a:tcPr marL="50800" marR="50800" marT="50800" marB="5080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cap="flat" cmpd="sng" algn="ctr">
                      <a:noFill/>
                      <a:prstDash val="solid"/>
                      <a:miter lim="400000"/>
                      <a:headEnd type="none" w="med" len="med"/>
                      <a:tailEnd type="none" w="med" len="med"/>
                    </a:lnB>
                    <a:lnTlToBr w="12700" cmpd="sng">
                      <a:noFill/>
                      <a:prstDash val="solid"/>
                    </a:lnTlToBr>
                    <a:lnBlToTr w="12700" cmpd="sng">
                      <a:noFill/>
                      <a:prstDash val="solid"/>
                    </a:lnBlToTr>
                    <a:solidFill>
                      <a:srgbClr val="956654"/>
                    </a:solidFill>
                  </a:tcPr>
                </a:tc>
                <a:tc>
                  <a:txBody>
                    <a:bodyPr/>
                    <a:lstStyle/>
                    <a:p>
                      <a:pPr algn="ctr">
                        <a:spcBef>
                          <a:spcPts val="2400"/>
                        </a:spcBef>
                        <a:defRPr sz="2000" b="0">
                          <a:latin typeface="Gill Sans"/>
                          <a:ea typeface="Gill Sans"/>
                          <a:cs typeface="Gill Sans"/>
                          <a:sym typeface="Gill Sans"/>
                        </a:defRPr>
                      </a:pPr>
                      <a:r>
                        <a:rPr lang="fr-FR" sz="1500" b="1" dirty="0">
                          <a:solidFill>
                            <a:schemeClr val="bg1"/>
                          </a:solidFill>
                          <a:latin typeface="Raleway" panose="020B0003030101060003" pitchFamily="34" charset="0"/>
                        </a:rPr>
                        <a:t>Catégorisation en 2021</a:t>
                      </a:r>
                      <a:endParaRPr sz="1500" b="1" dirty="0">
                        <a:solidFill>
                          <a:schemeClr val="bg1"/>
                        </a:solidFill>
                        <a:latin typeface="Raleway" panose="020B0003030101060003" pitchFamily="34" charset="0"/>
                      </a:endParaRPr>
                    </a:p>
                  </a:txBody>
                  <a:tcPr marL="50800" marR="50800" marT="50800" marB="5080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0">
                      <a:noFill/>
                      <a:miter lim="400000"/>
                    </a:lnT>
                    <a:lnB w="63500">
                      <a:noFill/>
                      <a:miter lim="400000"/>
                    </a:lnB>
                    <a:lnTlToBr w="12700" cmpd="sng">
                      <a:noFill/>
                      <a:prstDash val="solid"/>
                    </a:lnTlToBr>
                    <a:lnBlToTr w="12700" cmpd="sng">
                      <a:noFill/>
                      <a:prstDash val="solid"/>
                    </a:lnBlToTr>
                    <a:solidFill>
                      <a:srgbClr val="956654"/>
                    </a:solidFill>
                  </a:tcPr>
                </a:tc>
                <a:tc>
                  <a:txBody>
                    <a:bodyPr/>
                    <a:lstStyle/>
                    <a:p>
                      <a:pPr algn="ctr">
                        <a:spcBef>
                          <a:spcPts val="2400"/>
                        </a:spcBef>
                        <a:defRPr sz="1800" b="0">
                          <a:solidFill>
                            <a:srgbClr val="000000"/>
                          </a:solidFill>
                        </a:defRPr>
                      </a:pPr>
                      <a:r>
                        <a:rPr lang="fr-FR" sz="1500" b="1" dirty="0">
                          <a:solidFill>
                            <a:schemeClr val="bg1"/>
                          </a:solidFill>
                          <a:latin typeface="Raleway" panose="020B0003030101060003" pitchFamily="34" charset="0"/>
                        </a:rPr>
                        <a:t>Catégorisation en 2022</a:t>
                      </a:r>
                      <a:endParaRPr sz="1500" b="1" dirty="0">
                        <a:solidFill>
                          <a:srgbClr val="FFFFFF"/>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chemeClr val="bg1"/>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63500">
                      <a:noFill/>
                      <a:miter lim="400000"/>
                    </a:lnB>
                    <a:lnTlToBr w="12700" cmpd="sng">
                      <a:noFill/>
                      <a:prstDash val="solid"/>
                    </a:lnTlToBr>
                    <a:lnBlToTr w="12700" cmpd="sng">
                      <a:noFill/>
                      <a:prstDash val="solid"/>
                    </a:lnBlToTr>
                    <a:solidFill>
                      <a:srgbClr val="956654"/>
                    </a:solidFill>
                  </a:tcPr>
                </a:tc>
                <a:extLst>
                  <a:ext uri="{0D108BD9-81ED-4DB2-BD59-A6C34878D82A}">
                    <a16:rowId xmlns:a16="http://schemas.microsoft.com/office/drawing/2014/main" val="10000"/>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Ticarcilline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miter lim="400000"/>
                    </a:lnB>
                    <a:no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cap="flat" cmpd="sng" algn="ctr">
                      <a:noFill/>
                      <a:prstDash val="solid"/>
                      <a:miter lim="400000"/>
                      <a:headEnd type="none" w="med" len="med"/>
                      <a:tailEnd type="none" w="med" len="med"/>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lang="fr-FR" sz="1500" b="1" dirty="0">
                          <a:solidFill>
                            <a:srgbClr val="92D050"/>
                          </a:solidFill>
                          <a:latin typeface="Raleway" panose="020B0003030101060003" pitchFamily="34" charset="0"/>
                          <a:ea typeface="Gill Sans"/>
                          <a:cs typeface="Gill Sans"/>
                          <a:sym typeface="Gill Sans"/>
                        </a:rPr>
                        <a:t>SFP</a:t>
                      </a:r>
                      <a:endParaRPr sz="1500" b="1" dirty="0">
                        <a:solidFill>
                          <a:srgbClr val="92D05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6350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Ticarcilline-ac.clavulanique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02"/>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Pipéracilline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Pipéracilline</a:t>
                      </a:r>
                      <a:r>
                        <a:rPr sz="1500" dirty="0">
                          <a:latin typeface="Raleway" panose="020B0003030101060003" pitchFamily="34" charset="0"/>
                          <a:ea typeface="Gill Sans"/>
                          <a:cs typeface="Gill Sans"/>
                          <a:sym typeface="Gill Sans"/>
                        </a:rPr>
                        <a:t>-tazobactam</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04"/>
                  </a:ext>
                </a:extLst>
              </a:tr>
              <a:tr h="325120">
                <a:tc>
                  <a:txBody>
                    <a:bodyPr/>
                    <a:lstStyle/>
                    <a:p>
                      <a:pPr algn="l">
                        <a:spcBef>
                          <a:spcPts val="400"/>
                        </a:spcBef>
                        <a:defRPr sz="1800"/>
                      </a:pPr>
                      <a:r>
                        <a:rPr sz="1500" dirty="0">
                          <a:latin typeface="Raleway" panose="020B0003030101060003" pitchFamily="34" charset="0"/>
                          <a:ea typeface="Gill Sans"/>
                          <a:cs typeface="Gill Sans"/>
                          <a:sym typeface="Gill Sans"/>
                        </a:rPr>
                        <a:t>Ceftazidime</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Céfépime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06"/>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Aztréonam</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r>
                        <a:rPr lang="fr-FR" sz="1500" b="1" dirty="0">
                          <a:solidFill>
                            <a:schemeClr val="bg1"/>
                          </a:solidFill>
                          <a:latin typeface="Raleway" panose="020B0003030101060003" pitchFamily="34" charset="0"/>
                          <a:ea typeface="Gill Sans"/>
                          <a:cs typeface="Gill Sans"/>
                          <a:sym typeface="Gill Sans"/>
                        </a:rPr>
                        <a:t>*</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Imipénème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chemeClr val="accent2"/>
                          </a:solidFill>
                          <a:latin typeface="Raleway" panose="020B0003030101060003" pitchFamily="34" charset="0"/>
                          <a:ea typeface="Gill Sans"/>
                          <a:cs typeface="Gill Sans"/>
                          <a:sym typeface="Gill Sans"/>
                        </a:rPr>
                        <a:t>I</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92D050"/>
                          </a:solidFill>
                          <a:latin typeface="Raleway" panose="020B0003030101060003" pitchFamily="34" charset="0"/>
                          <a:ea typeface="Gill Sans"/>
                          <a:cs typeface="Gill Sans"/>
                          <a:sym typeface="Gill Sans"/>
                        </a:rPr>
                        <a:t>SFP</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08"/>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Méropénème</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r>
                        <a:rPr lang="fr-FR" sz="1500" b="1" dirty="0">
                          <a:solidFill>
                            <a:schemeClr val="bg1"/>
                          </a:solidFill>
                          <a:latin typeface="Raleway" panose="020B0003030101060003" pitchFamily="34" charset="0"/>
                          <a:ea typeface="Gill Sans"/>
                          <a:cs typeface="Gill Sans"/>
                          <a:sym typeface="Gill Sans"/>
                        </a:rPr>
                        <a:t>*</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rgbClr val="008F00"/>
                          </a:solidFill>
                          <a:latin typeface="Raleway" panose="020B0003030101060003" pitchFamily="34" charset="0"/>
                          <a:ea typeface="Gill Sans"/>
                          <a:cs typeface="Gill Sans"/>
                          <a:sym typeface="Gill Sans"/>
                        </a:rPr>
                        <a:t>S</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a:t>
                      </a: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5120">
                <a:tc>
                  <a:txBody>
                    <a:bodyPr/>
                    <a:lstStyle/>
                    <a:p>
                      <a:pPr algn="l">
                        <a:spcBef>
                          <a:spcPts val="400"/>
                        </a:spcBef>
                        <a:defRPr sz="1800"/>
                      </a:pPr>
                      <a:r>
                        <a:rPr sz="1500" dirty="0">
                          <a:latin typeface="Raleway" panose="020B0003030101060003" pitchFamily="34" charset="0"/>
                          <a:ea typeface="Gill Sans"/>
                          <a:cs typeface="Gill Sans"/>
                          <a:sym typeface="Gill Sans"/>
                        </a:rPr>
                        <a:t>…</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algn="ctr">
                        <a:spcBef>
                          <a:spcPts val="400"/>
                        </a:spcBef>
                        <a:defRPr sz="2000">
                          <a:solidFill>
                            <a:srgbClr val="008F00"/>
                          </a:solidFill>
                          <a:latin typeface="Gill Sans"/>
                          <a:ea typeface="Gill Sans"/>
                          <a:cs typeface="Gill Sans"/>
                          <a:sym typeface="Gill Sans"/>
                        </a:defRPr>
                      </a:pPr>
                      <a:endParaRPr sz="1500" b="1" dirty="0">
                        <a:latin typeface="Raleway" panose="020B0003030101060003" pitchFamily="34" charset="0"/>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2000">
                          <a:solidFill>
                            <a:srgbClr val="008F00"/>
                          </a:solidFill>
                          <a:latin typeface="Gill Sans"/>
                          <a:ea typeface="Gill Sans"/>
                          <a:cs typeface="Gill Sans"/>
                          <a:sym typeface="Gill Sans"/>
                        </a:defRPr>
                      </a:pPr>
                      <a:endParaRPr sz="1500" b="1" dirty="0">
                        <a:latin typeface="Raleway" panose="020B0003030101060003" pitchFamily="34" charset="0"/>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2000">
                          <a:latin typeface="Gill Sans"/>
                          <a:ea typeface="Gill Sans"/>
                          <a:cs typeface="Gill Sans"/>
                          <a:sym typeface="Gill Sans"/>
                        </a:defRPr>
                      </a:pPr>
                      <a:endParaRPr sz="1500" b="1" dirty="0">
                        <a:latin typeface="Raleway" panose="020B0003030101060003" pitchFamily="34" charset="0"/>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10"/>
                  </a:ext>
                </a:extLst>
              </a:tr>
              <a:tr h="325120">
                <a:tc>
                  <a:txBody>
                    <a:bodyPr/>
                    <a:lstStyle/>
                    <a:p>
                      <a:pPr algn="l">
                        <a:spcBef>
                          <a:spcPts val="400"/>
                        </a:spcBef>
                        <a:defRPr sz="1800"/>
                      </a:pPr>
                      <a:r>
                        <a:rPr sz="1500" spc="0" dirty="0" err="1">
                          <a:latin typeface="Raleway" panose="020B0003030101060003" pitchFamily="34" charset="0"/>
                          <a:ea typeface="Gill Sans"/>
                          <a:cs typeface="Gill Sans"/>
                          <a:sym typeface="Gill Sans"/>
                        </a:rPr>
                        <a:t>Ceftolozane</a:t>
                      </a:r>
                      <a:r>
                        <a:rPr sz="1500" spc="0" dirty="0">
                          <a:latin typeface="Raleway" panose="020B0003030101060003" pitchFamily="34" charset="0"/>
                          <a:ea typeface="Gill Sans"/>
                          <a:cs typeface="Gill Sans"/>
                          <a:sym typeface="Gill Sans"/>
                        </a:rPr>
                        <a:t>-tazobactam</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no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r>
                        <a:rPr lang="fr-FR" sz="1500" b="1" dirty="0">
                          <a:solidFill>
                            <a:schemeClr val="bg1"/>
                          </a:solidFill>
                          <a:latin typeface="Raleway" panose="020B0003030101060003" pitchFamily="34" charset="0"/>
                          <a:ea typeface="Gill Sans"/>
                          <a:cs typeface="Gill Sans"/>
                          <a:sym typeface="Gill Sans"/>
                        </a:rPr>
                        <a:t>*</a:t>
                      </a:r>
                      <a:endParaRPr lang="fr-F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rgbClr val="008F00"/>
                          </a:solidFill>
                          <a:latin typeface="Raleway" panose="020B0003030101060003" pitchFamily="34" charset="0"/>
                          <a:ea typeface="Gill Sans"/>
                          <a:cs typeface="Gill Sans"/>
                          <a:sym typeface="Gill Sans"/>
                        </a:rPr>
                        <a:t>S</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a:t>
                      </a: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5120">
                <a:tc>
                  <a:txBody>
                    <a:bodyPr/>
                    <a:lstStyle/>
                    <a:p>
                      <a:pPr algn="l">
                        <a:spcBef>
                          <a:spcPts val="400"/>
                        </a:spcBef>
                        <a:defRPr sz="1800"/>
                      </a:pPr>
                      <a:r>
                        <a:rPr sz="1500" spc="0" dirty="0">
                          <a:latin typeface="Raleway" panose="020B0003030101060003" pitchFamily="34" charset="0"/>
                          <a:ea typeface="Gill Sans"/>
                          <a:cs typeface="Gill Sans"/>
                          <a:sym typeface="Gill Sans"/>
                        </a:rPr>
                        <a:t>Ceftazidime-avibactam</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0">
                      <a:miter lim="400000"/>
                    </a:lnB>
                    <a:solidFill>
                      <a:srgbClr val="F8DDCC">
                        <a:alpha val="40000"/>
                      </a:srgbClr>
                    </a:solidFill>
                  </a:tcPr>
                </a:tc>
                <a:tc>
                  <a:txBody>
                    <a:bodyPr/>
                    <a:lstStyle/>
                    <a:p>
                      <a:pPr marL="0" marR="0" lvl="0" indent="0" algn="ctr" defTabSz="914400" rtl="0" eaLnBrk="1" fontAlgn="auto" latinLnBrk="0" hangingPunct="1">
                        <a:lnSpc>
                          <a:spcPct val="100000"/>
                        </a:lnSpc>
                        <a:spcBef>
                          <a:spcPts val="400"/>
                        </a:spcBef>
                        <a:spcAft>
                          <a:spcPts val="0"/>
                        </a:spcAft>
                        <a:buClrTx/>
                        <a:buSzTx/>
                        <a:buFontTx/>
                        <a:buNone/>
                        <a:tabLst/>
                        <a:defRPr sz="1800"/>
                      </a:pPr>
                      <a:r>
                        <a:rPr lang="fr-FR" sz="1500" b="1" dirty="0">
                          <a:solidFill>
                            <a:srgbClr val="008F00"/>
                          </a:solidFill>
                          <a:latin typeface="Raleway" panose="020B0003030101060003" pitchFamily="34" charset="0"/>
                          <a:ea typeface="Gill Sans"/>
                          <a:cs typeface="Gill Sans"/>
                          <a:sym typeface="Gill Sans"/>
                        </a:rPr>
                        <a:t>S </a:t>
                      </a:r>
                      <a:r>
                        <a:rPr lang="fr-FR" sz="1500" b="1" dirty="0">
                          <a:solidFill>
                            <a:srgbClr val="FDF2EB"/>
                          </a:solidFill>
                          <a:latin typeface="Raleway" panose="020B0003030101060003" pitchFamily="34" charset="0"/>
                          <a:ea typeface="Gill Sans"/>
                          <a:cs typeface="Gill Sans"/>
                          <a:sym typeface="Gill Sans"/>
                        </a:rPr>
                        <a:t>*</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sz="1500" b="1" dirty="0">
                          <a:solidFill>
                            <a:srgbClr val="008F00"/>
                          </a:solidFill>
                          <a:latin typeface="Raleway" panose="020B0003030101060003" pitchFamily="34" charset="0"/>
                          <a:ea typeface="Gill Sans"/>
                          <a:cs typeface="Gill Sans"/>
                          <a:sym typeface="Gill Sans"/>
                        </a:rPr>
                        <a:t>S</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a:t>
                      </a: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8DDCC">
                        <a:alpha val="40000"/>
                      </a:srgbClr>
                    </a:solidFill>
                  </a:tcPr>
                </a:tc>
                <a:extLst>
                  <a:ext uri="{0D108BD9-81ED-4DB2-BD59-A6C34878D82A}">
                    <a16:rowId xmlns:a16="http://schemas.microsoft.com/office/drawing/2014/main" val="10012"/>
                  </a:ext>
                </a:extLst>
              </a:tr>
              <a:tr h="325120">
                <a:tc>
                  <a:txBody>
                    <a:bodyPr/>
                    <a:lstStyle/>
                    <a:p>
                      <a:pPr algn="l">
                        <a:spcBef>
                          <a:spcPts val="400"/>
                        </a:spcBef>
                        <a:defRPr sz="1800"/>
                      </a:pPr>
                      <a:r>
                        <a:rPr sz="1500" dirty="0" err="1">
                          <a:latin typeface="Raleway" panose="020B0003030101060003" pitchFamily="34" charset="0"/>
                          <a:ea typeface="Gill Sans"/>
                          <a:cs typeface="Gill Sans"/>
                          <a:sym typeface="Gill Sans"/>
                        </a:rPr>
                        <a:t>Imipénème-relebactam</a:t>
                      </a:r>
                      <a:endParaRPr sz="1500" dirty="0">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miter lim="400000"/>
                    </a:lnT>
                    <a:lnB w="3175" cap="flat" cmpd="sng" algn="ctr">
                      <a:solidFill>
                        <a:srgbClr val="956654"/>
                      </a:solidFill>
                      <a:prstDash val="solid"/>
                      <a:round/>
                      <a:headEnd type="none" w="med" len="med"/>
                      <a:tailEnd type="none" w="med" len="med"/>
                    </a:lnB>
                    <a:noFill/>
                  </a:tcPr>
                </a:tc>
                <a:tc>
                  <a:txBody>
                    <a:bodyPr/>
                    <a:lstStyle/>
                    <a:p>
                      <a:pPr algn="ctr">
                        <a:spcBef>
                          <a:spcPts val="400"/>
                        </a:spcBef>
                        <a:defRPr sz="1800"/>
                      </a:pP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3175" cap="flat" cmpd="sng" algn="ctr">
                      <a:solidFill>
                        <a:srgbClr val="9566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defRPr sz="1800"/>
                      </a:pPr>
                      <a:r>
                        <a:rPr sz="1500" b="1" dirty="0">
                          <a:solidFill>
                            <a:srgbClr val="008F00"/>
                          </a:solidFill>
                          <a:latin typeface="Raleway" panose="020B0003030101060003" pitchFamily="34" charset="0"/>
                          <a:ea typeface="Gill Sans"/>
                          <a:cs typeface="Gill Sans"/>
                          <a:sym typeface="Gill Sans"/>
                        </a:rPr>
                        <a:t>S</a:t>
                      </a: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3175" cap="flat" cmpd="sng" algn="ctr">
                      <a:solidFill>
                        <a:srgbClr val="9566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defRPr sz="1800"/>
                      </a:pPr>
                      <a:r>
                        <a:rPr lang="fr-FR" sz="1500" b="1" dirty="0">
                          <a:solidFill>
                            <a:srgbClr val="008F00"/>
                          </a:solidFill>
                          <a:latin typeface="Raleway" panose="020B0003030101060003" pitchFamily="34" charset="0"/>
                          <a:ea typeface="Gill Sans"/>
                          <a:cs typeface="Gill Sans"/>
                          <a:sym typeface="Gill Sans"/>
                        </a:rPr>
                        <a:t>S</a:t>
                      </a:r>
                      <a:endParaRPr sz="1500" b="1" dirty="0">
                        <a:solidFill>
                          <a:srgbClr val="008F00"/>
                        </a:solidFill>
                        <a:latin typeface="Raleway" panose="020B0003030101060003" pitchFamily="34" charset="0"/>
                        <a:ea typeface="Gill Sans"/>
                        <a:cs typeface="Gill Sans"/>
                        <a:sym typeface="Gill Sans"/>
                      </a:endParaRPr>
                    </a:p>
                  </a:txBody>
                  <a:tcPr marL="50800" marR="50800" marT="50800" marB="50800" anchor="ctr" horzOverflow="overflow">
                    <a:lnL w="3175" cap="flat" cmpd="sng" algn="ctr">
                      <a:solidFill>
                        <a:srgbClr val="956654"/>
                      </a:solidFill>
                      <a:prstDash val="solid"/>
                      <a:round/>
                      <a:headEnd type="none" w="med" len="med"/>
                      <a:tailEnd type="none" w="med" len="med"/>
                    </a:lnL>
                    <a:lnR w="3175" cap="flat" cmpd="sng" algn="ctr">
                      <a:solidFill>
                        <a:srgbClr val="956654"/>
                      </a:solidFill>
                      <a:prstDash val="solid"/>
                      <a:round/>
                      <a:headEnd type="none" w="med" len="med"/>
                      <a:tailEnd type="none" w="med" len="med"/>
                    </a:lnR>
                    <a:lnT w="0">
                      <a:noFill/>
                      <a:miter lim="400000"/>
                    </a:lnT>
                    <a:lnB w="3175" cap="flat" cmpd="sng" algn="ctr">
                      <a:solidFill>
                        <a:srgbClr val="9566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itre 3">
            <a:extLst>
              <a:ext uri="{FF2B5EF4-FFF2-40B4-BE49-F238E27FC236}">
                <a16:creationId xmlns:a16="http://schemas.microsoft.com/office/drawing/2014/main" id="{A0517055-8086-937A-9B30-C152A6F6B635}"/>
              </a:ext>
            </a:extLst>
          </p:cNvPr>
          <p:cNvSpPr>
            <a:spLocks noGrp="1"/>
          </p:cNvSpPr>
          <p:nvPr>
            <p:ph type="ctrTitle"/>
          </p:nvPr>
        </p:nvSpPr>
        <p:spPr/>
        <p:txBody>
          <a:bodyPr>
            <a:normAutofit/>
          </a:bodyPr>
          <a:lstStyle/>
          <a:p>
            <a:r>
              <a:rPr lang="fr-FR" dirty="0"/>
              <a:t>CAS PARTICULIER DU </a:t>
            </a:r>
            <a:r>
              <a:rPr lang="fr-FR" i="1" dirty="0"/>
              <a:t>PSEUDOMONAS AERUGINOSA</a:t>
            </a:r>
            <a:endParaRPr lang="fr-FR" dirty="0"/>
          </a:p>
        </p:txBody>
      </p:sp>
      <p:sp>
        <p:nvSpPr>
          <p:cNvPr id="5" name="Espace réservé du pied de page 4">
            <a:extLst>
              <a:ext uri="{FF2B5EF4-FFF2-40B4-BE49-F238E27FC236}">
                <a16:creationId xmlns:a16="http://schemas.microsoft.com/office/drawing/2014/main" id="{F9CBB310-AEAD-B09D-8810-3F9E5C38628E}"/>
              </a:ext>
            </a:extLst>
          </p:cNvPr>
          <p:cNvSpPr>
            <a:spLocks noGrp="1"/>
          </p:cNvSpPr>
          <p:nvPr>
            <p:ph type="ftr" sz="quarter" idx="11"/>
          </p:nvPr>
        </p:nvSpPr>
        <p:spPr/>
        <p:txBody>
          <a:bodyPr>
            <a:normAutofit/>
          </a:bodyPr>
          <a:lstStyle/>
          <a:p>
            <a:pPr algn="r"/>
            <a:r>
              <a:rPr lang="fr-FR" dirty="0"/>
              <a:t>Nouvelles catégorisations CA-SFM/EUCAST - « boîte à outils » à destination des biologistes</a:t>
            </a:r>
          </a:p>
        </p:txBody>
      </p:sp>
      <p:sp>
        <p:nvSpPr>
          <p:cNvPr id="2" name="Espace réservé du contenu 11">
            <a:extLst>
              <a:ext uri="{FF2B5EF4-FFF2-40B4-BE49-F238E27FC236}">
                <a16:creationId xmlns:a16="http://schemas.microsoft.com/office/drawing/2014/main" id="{8F5B2259-7468-7BA3-8787-5B6C0A38E6DC}"/>
              </a:ext>
            </a:extLst>
          </p:cNvPr>
          <p:cNvSpPr txBox="1">
            <a:spLocks/>
          </p:cNvSpPr>
          <p:nvPr/>
        </p:nvSpPr>
        <p:spPr>
          <a:xfrm>
            <a:off x="1103911" y="6261640"/>
            <a:ext cx="11542183" cy="517988"/>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933" dirty="0">
                <a:latin typeface="Raleway" panose="020B0003030101060003" pitchFamily="34" charset="0"/>
              </a:rPr>
              <a:t>CA-SFM 2019 : concentrations critiques valables uniquement pour des fortes posologies</a:t>
            </a:r>
          </a:p>
          <a:p>
            <a:endParaRPr lang="fr-FR" sz="2133" dirty="0">
              <a:latin typeface="Raleway" panose="020B0003030101060003" pitchFamily="34" charset="0"/>
            </a:endParaRPr>
          </a:p>
          <a:p>
            <a:endParaRPr lang="fr-FR" sz="2133" dirty="0">
              <a:latin typeface="Raleway" panose="020B0003030101060003" pitchFamily="34" charset="0"/>
            </a:endParaRPr>
          </a:p>
        </p:txBody>
      </p:sp>
      <p:sp>
        <p:nvSpPr>
          <p:cNvPr id="7" name="ZoneTexte 6">
            <a:extLst>
              <a:ext uri="{FF2B5EF4-FFF2-40B4-BE49-F238E27FC236}">
                <a16:creationId xmlns:a16="http://schemas.microsoft.com/office/drawing/2014/main" id="{8BC96830-6D58-52EC-081C-1230BCE38414}"/>
              </a:ext>
            </a:extLst>
          </p:cNvPr>
          <p:cNvSpPr txBox="1"/>
          <p:nvPr/>
        </p:nvSpPr>
        <p:spPr>
          <a:xfrm>
            <a:off x="950525" y="6232870"/>
            <a:ext cx="302833" cy="461665"/>
          </a:xfrm>
          <a:prstGeom prst="rect">
            <a:avLst/>
          </a:prstGeom>
          <a:noFill/>
        </p:spPr>
        <p:txBody>
          <a:bodyPr wrap="square">
            <a:spAutoFit/>
          </a:bodyPr>
          <a:lstStyle/>
          <a:p>
            <a:r>
              <a:rPr lang="fr-FR" sz="2400" dirty="0">
                <a:solidFill>
                  <a:srgbClr val="2F6B1B"/>
                </a:solidFill>
                <a:latin typeface="Raleway" panose="020B0003030101060003" pitchFamily="34" charset="0"/>
              </a:rPr>
              <a:t>*</a:t>
            </a:r>
            <a:endParaRPr lang="fr-FR" sz="2400" dirty="0"/>
          </a:p>
        </p:txBody>
      </p:sp>
    </p:spTree>
    <p:extLst>
      <p:ext uri="{BB962C8B-B14F-4D97-AF65-F5344CB8AC3E}">
        <p14:creationId xmlns:p14="http://schemas.microsoft.com/office/powerpoint/2010/main" val="30877718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4168</Words>
  <Application>Microsoft Office PowerPoint</Application>
  <PresentationFormat>Grand écran</PresentationFormat>
  <Paragraphs>376</Paragraphs>
  <Slides>19</Slides>
  <Notes>19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19</vt:i4>
      </vt:variant>
    </vt:vector>
  </HeadingPairs>
  <TitlesOfParts>
    <vt:vector size="30" baseType="lpstr">
      <vt:lpstr>Arial</vt:lpstr>
      <vt:lpstr>Calibri</vt:lpstr>
      <vt:lpstr>Calibri Light</vt:lpstr>
      <vt:lpstr>Gill Sans</vt:lpstr>
      <vt:lpstr>Helvetica Neue Medium</vt:lpstr>
      <vt:lpstr>Raleway</vt:lpstr>
      <vt:lpstr>Symbol</vt:lpstr>
      <vt:lpstr>Times New Roman</vt:lpstr>
      <vt:lpstr>Wingdings</vt:lpstr>
      <vt:lpstr>Yu Mincho</vt:lpstr>
      <vt:lpstr>Thème Office</vt:lpstr>
      <vt:lpstr>Nouvelles catégorisations  CA-SFM/EUCAST</vt:lpstr>
      <vt:lpstr>OBJECTIFS DE CE DIAPORAMA</vt:lpstr>
      <vt:lpstr>ANCIENNES CATÉGORISATIONS (avant 2019)</vt:lpstr>
      <vt:lpstr>ANCIENNES CATÉGORISATIONS</vt:lpstr>
      <vt:lpstr>NOUVELLES CATÉGORISATIONS</vt:lpstr>
      <vt:lpstr>NOUVELLES CATÉGORISATIONS</vt:lpstr>
      <vt:lpstr>EXEMPLE d’ Escherichia coli</vt:lpstr>
      <vt:lpstr>LES COUPLES ANTIBIOTIQUE/BACTÉRIE « À FORTE POSOLOGIE » OBLIGATOIRE</vt:lpstr>
      <vt:lpstr>CAS PARTICULIER DU PSEUDOMONAS AERUGINOSA</vt:lpstr>
      <vt:lpstr>Zone d’Incertitude Technique Incertitude sur le résultat liée à la technique : manque de reproductibilité entrainant un risque d’erreur d’interprétation</vt:lpstr>
      <vt:lpstr>IMPACT SUR LES DONNÉES</vt:lpstr>
      <vt:lpstr>IMPACT SUR LES DONNÉES</vt:lpstr>
      <vt:lpstr>IMPACT SUR LES DONNÉES</vt:lpstr>
      <vt:lpstr>EN PRATIQUE</vt:lpstr>
      <vt:lpstr>AVANT TOUTE MISE EN PLACE</vt:lpstr>
      <vt:lpstr>Présentation PowerPoint</vt:lpstr>
      <vt:lpstr>Présentation PowerPoint</vt:lpstr>
      <vt:lpstr>EFFICACITÉ CLINIQUE ET POSOLOGIE</vt:lpstr>
      <vt:lpstr>EFFICACITÉ CLINIQUE ET POSOLOGIE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Nouvelles catégorisations  CA-SFM/EUCAST</dc:title>
  <dc:creator>Frédéric Schramm</dc:creator>
  <cp:lastModifiedBy>SCHRAMM Frederic</cp:lastModifiedBy>
  <cp:revision>10</cp:revision>
  <cp:lastPrinted>2022-09-20T15:33:00Z</cp:lastPrinted>
  <dcterms:created xsi:type="dcterms:W3CDTF">2022-09-20T15:18:28Z</dcterms:created>
  <dcterms:modified xsi:type="dcterms:W3CDTF">2022-09-21T13:54:56Z</dcterms:modified>
</cp:coreProperties>
</file>