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7.xml" ContentType="application/vnd.openxmlformats-officedocument.drawingml.chart+xml"/>
  <Override PartName="/ppt/theme/themeOverride6.xml" ContentType="application/vnd.openxmlformats-officedocument.themeOverrid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451" r:id="rId2"/>
    <p:sldId id="452" r:id="rId3"/>
    <p:sldId id="453" r:id="rId4"/>
    <p:sldId id="454" r:id="rId5"/>
    <p:sldId id="458" r:id="rId6"/>
    <p:sldId id="459" r:id="rId7"/>
    <p:sldId id="460" r:id="rId8"/>
    <p:sldId id="461" r:id="rId9"/>
    <p:sldId id="462" r:id="rId10"/>
    <p:sldId id="463" r:id="rId11"/>
    <p:sldId id="464" r:id="rId12"/>
    <p:sldId id="465" r:id="rId13"/>
    <p:sldId id="466" r:id="rId14"/>
    <p:sldId id="467" r:id="rId15"/>
    <p:sldId id="468" r:id="rId16"/>
    <p:sldId id="469" r:id="rId17"/>
    <p:sldId id="470" r:id="rId18"/>
    <p:sldId id="472" r:id="rId19"/>
    <p:sldId id="447" r:id="rId20"/>
    <p:sldId id="496" r:id="rId21"/>
    <p:sldId id="498" r:id="rId22"/>
    <p:sldId id="499" r:id="rId23"/>
    <p:sldId id="501" r:id="rId24"/>
    <p:sldId id="502" r:id="rId25"/>
    <p:sldId id="477" r:id="rId26"/>
    <p:sldId id="478" r:id="rId27"/>
    <p:sldId id="479" r:id="rId28"/>
    <p:sldId id="480" r:id="rId29"/>
    <p:sldId id="481" r:id="rId30"/>
    <p:sldId id="482" r:id="rId31"/>
    <p:sldId id="485" r:id="rId32"/>
    <p:sldId id="486" r:id="rId33"/>
    <p:sldId id="487" r:id="rId34"/>
    <p:sldId id="488" r:id="rId35"/>
    <p:sldId id="489" r:id="rId36"/>
    <p:sldId id="503" r:id="rId37"/>
    <p:sldId id="500" r:id="rId38"/>
    <p:sldId id="505" r:id="rId39"/>
    <p:sldId id="493" r:id="rId40"/>
    <p:sldId id="494" r:id="rId41"/>
    <p:sldId id="495" r:id="rId42"/>
    <p:sldId id="313" r:id="rId4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E23"/>
    <a:srgbClr val="006BC4"/>
    <a:srgbClr val="B87B00"/>
    <a:srgbClr val="128443"/>
    <a:srgbClr val="FFA800"/>
    <a:srgbClr val="1CC968"/>
    <a:srgbClr val="2C9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8"/>
    <p:restoredTop sz="88250" autoAdjust="0"/>
  </p:normalViewPr>
  <p:slideViewPr>
    <p:cSldViewPr>
      <p:cViewPr>
        <p:scale>
          <a:sx n="80" d="100"/>
          <a:sy n="80" d="100"/>
        </p:scale>
        <p:origin x="-84" y="-20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55" d="100"/>
          <a:sy n="55" d="100"/>
        </p:scale>
        <p:origin x="-1428" y="-102"/>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E:\SPARES\Donn&#233;es%202018\Analyse\Synth&#232;se%202018.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E:\SPARES\Donn&#233;es%202018\Analyse\Synth&#232;se%202018.xlsx"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E:\SPARES\Donn&#233;es%202018\Analyse\Evolution%20ATB_nelles%20ddj.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E:\SPARES\Donn&#233;es%202018\Analyse\Evolution%20ATB_nelles%20ddj.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E:\SPARES\Donn&#233;es%202018\Analyse\Evolution%20ATB_nelles%20ddj.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E:\SPARES\Donn&#233;es%202018\Analyse\Evolution%20ATB_nelles%20ddj.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E:\SPARES\Donn&#233;es%202018\Analyse\Evolution%20ATB_nelles%20ddj.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0067133800292201"/>
          <c:y val="0.160714285714286"/>
          <c:w val="0.29530220696715498"/>
          <c:h val="0.56122448979591799"/>
        </c:manualLayout>
      </c:layout>
      <c:pieChart>
        <c:varyColors val="1"/>
        <c:ser>
          <c:idx val="0"/>
          <c:order val="0"/>
          <c:spPr>
            <a:solidFill>
              <a:srgbClr val="9999FF"/>
            </a:solidFill>
            <a:ln w="12700">
              <a:solidFill>
                <a:srgbClr val="000000"/>
              </a:solidFill>
              <a:prstDash val="solid"/>
            </a:ln>
          </c:spPr>
          <c:dPt>
            <c:idx val="0"/>
            <c:bubble3D val="0"/>
            <c:spPr>
              <a:solidFill>
                <a:srgbClr val="00B050"/>
              </a:solidFill>
              <a:ln w="12700">
                <a:solidFill>
                  <a:srgbClr val="000000"/>
                </a:solidFill>
                <a:prstDash val="solid"/>
              </a:ln>
            </c:spPr>
            <c:extLst>
              <c:ext xmlns:c16="http://schemas.microsoft.com/office/drawing/2014/chart" uri="{C3380CC4-5D6E-409C-BE32-E72D297353CC}">
                <c16:uniqueId val="{00000001-1B18-41D1-848F-03ABAF696A4E}"/>
              </c:ext>
            </c:extLst>
          </c:dPt>
          <c:dPt>
            <c:idx val="1"/>
            <c:bubble3D val="0"/>
            <c:spPr>
              <a:solidFill>
                <a:srgbClr val="92D050"/>
              </a:solidFill>
              <a:ln w="12700">
                <a:solidFill>
                  <a:srgbClr val="000000"/>
                </a:solidFill>
                <a:prstDash val="solid"/>
              </a:ln>
            </c:spPr>
            <c:extLst>
              <c:ext xmlns:c16="http://schemas.microsoft.com/office/drawing/2014/chart" uri="{C3380CC4-5D6E-409C-BE32-E72D297353CC}">
                <c16:uniqueId val="{00000003-1B18-41D1-848F-03ABAF696A4E}"/>
              </c:ext>
            </c:extLst>
          </c:dPt>
          <c:dPt>
            <c:idx val="2"/>
            <c:bubble3D val="0"/>
            <c:spPr>
              <a:solidFill>
                <a:srgbClr val="399AB5"/>
              </a:solidFill>
              <a:ln w="12700">
                <a:solidFill>
                  <a:srgbClr val="000000"/>
                </a:solidFill>
                <a:prstDash val="solid"/>
              </a:ln>
            </c:spPr>
            <c:extLst>
              <c:ext xmlns:c16="http://schemas.microsoft.com/office/drawing/2014/chart" uri="{C3380CC4-5D6E-409C-BE32-E72D297353CC}">
                <c16:uniqueId val="{00000005-1B18-41D1-848F-03ABAF696A4E}"/>
              </c:ext>
            </c:extLst>
          </c:dPt>
          <c:dPt>
            <c:idx val="3"/>
            <c:bubble3D val="0"/>
            <c:spPr>
              <a:solidFill>
                <a:schemeClr val="accent2">
                  <a:lumMod val="75000"/>
                </a:schemeClr>
              </a:solidFill>
              <a:ln w="12700">
                <a:solidFill>
                  <a:srgbClr val="000000"/>
                </a:solidFill>
                <a:prstDash val="solid"/>
              </a:ln>
            </c:spPr>
            <c:extLst>
              <c:ext xmlns:c16="http://schemas.microsoft.com/office/drawing/2014/chart" uri="{C3380CC4-5D6E-409C-BE32-E72D297353CC}">
                <c16:uniqueId val="{00000007-1B18-41D1-848F-03ABAF696A4E}"/>
              </c:ext>
            </c:extLst>
          </c:dPt>
          <c:dPt>
            <c:idx val="4"/>
            <c:bubble3D val="0"/>
            <c:spPr>
              <a:solidFill>
                <a:srgbClr val="7030A0"/>
              </a:solidFill>
              <a:ln w="12700">
                <a:solidFill>
                  <a:srgbClr val="000000"/>
                </a:solidFill>
                <a:prstDash val="solid"/>
              </a:ln>
            </c:spPr>
            <c:extLst>
              <c:ext xmlns:c16="http://schemas.microsoft.com/office/drawing/2014/chart" uri="{C3380CC4-5D6E-409C-BE32-E72D297353CC}">
                <c16:uniqueId val="{00000009-1B18-41D1-848F-03ABAF696A4E}"/>
              </c:ext>
            </c:extLst>
          </c:dPt>
          <c:dPt>
            <c:idx val="5"/>
            <c:bubble3D val="0"/>
            <c:spPr>
              <a:solidFill>
                <a:schemeClr val="tx2">
                  <a:lumMod val="40000"/>
                  <a:lumOff val="60000"/>
                </a:schemeClr>
              </a:solidFill>
              <a:ln w="12700">
                <a:solidFill>
                  <a:srgbClr val="000000"/>
                </a:solidFill>
                <a:prstDash val="solid"/>
              </a:ln>
            </c:spPr>
            <c:extLst>
              <c:ext xmlns:c16="http://schemas.microsoft.com/office/drawing/2014/chart" uri="{C3380CC4-5D6E-409C-BE32-E72D297353CC}">
                <c16:uniqueId val="{0000000B-1B18-41D1-848F-03ABAF696A4E}"/>
              </c:ext>
            </c:extLst>
          </c:dPt>
          <c:dPt>
            <c:idx val="6"/>
            <c:bubble3D val="0"/>
            <c:spPr>
              <a:solidFill>
                <a:schemeClr val="tx2">
                  <a:lumMod val="75000"/>
                </a:schemeClr>
              </a:solidFill>
              <a:ln w="12700">
                <a:solidFill>
                  <a:srgbClr val="000000"/>
                </a:solidFill>
                <a:prstDash val="solid"/>
              </a:ln>
            </c:spPr>
            <c:extLst>
              <c:ext xmlns:c16="http://schemas.microsoft.com/office/drawing/2014/chart" uri="{C3380CC4-5D6E-409C-BE32-E72D297353CC}">
                <c16:uniqueId val="{0000000D-1B18-41D1-848F-03ABAF696A4E}"/>
              </c:ext>
            </c:extLst>
          </c:dPt>
          <c:dPt>
            <c:idx val="7"/>
            <c:bubble3D val="0"/>
            <c:spPr>
              <a:solidFill>
                <a:srgbClr val="CCFFFF"/>
              </a:solidFill>
              <a:ln w="12700">
                <a:solidFill>
                  <a:srgbClr val="000000"/>
                </a:solidFill>
                <a:prstDash val="solid"/>
              </a:ln>
            </c:spPr>
            <c:extLst>
              <c:ext xmlns:c16="http://schemas.microsoft.com/office/drawing/2014/chart" uri="{C3380CC4-5D6E-409C-BE32-E72D297353CC}">
                <c16:uniqueId val="{0000000F-1B18-41D1-848F-03ABAF696A4E}"/>
              </c:ext>
            </c:extLst>
          </c:dPt>
          <c:dPt>
            <c:idx val="8"/>
            <c:bubble3D val="0"/>
            <c:spPr>
              <a:solidFill>
                <a:schemeClr val="accent6">
                  <a:lumMod val="75000"/>
                </a:schemeClr>
              </a:solidFill>
              <a:ln w="12700">
                <a:solidFill>
                  <a:srgbClr val="000000"/>
                </a:solidFill>
                <a:prstDash val="solid"/>
              </a:ln>
            </c:spPr>
            <c:extLst>
              <c:ext xmlns:c16="http://schemas.microsoft.com/office/drawing/2014/chart" uri="{C3380CC4-5D6E-409C-BE32-E72D297353CC}">
                <c16:uniqueId val="{00000011-1B18-41D1-848F-03ABAF696A4E}"/>
              </c:ext>
            </c:extLst>
          </c:dPt>
          <c:dPt>
            <c:idx val="9"/>
            <c:bubble3D val="0"/>
            <c:spPr>
              <a:solidFill>
                <a:srgbClr val="FF9900"/>
              </a:solidFill>
              <a:ln w="12700">
                <a:solidFill>
                  <a:srgbClr val="000000"/>
                </a:solidFill>
                <a:prstDash val="solid"/>
              </a:ln>
            </c:spPr>
            <c:extLst>
              <c:ext xmlns:c16="http://schemas.microsoft.com/office/drawing/2014/chart" uri="{C3380CC4-5D6E-409C-BE32-E72D297353CC}">
                <c16:uniqueId val="{00000013-1B18-41D1-848F-03ABAF696A4E}"/>
              </c:ext>
            </c:extLst>
          </c:dPt>
          <c:dPt>
            <c:idx val="10"/>
            <c:bubble3D val="0"/>
            <c:spPr>
              <a:solidFill>
                <a:srgbClr val="FFC000"/>
              </a:solidFill>
              <a:ln w="12700">
                <a:solidFill>
                  <a:srgbClr val="000000"/>
                </a:solidFill>
                <a:prstDash val="solid"/>
              </a:ln>
            </c:spPr>
            <c:extLst>
              <c:ext xmlns:c16="http://schemas.microsoft.com/office/drawing/2014/chart" uri="{C3380CC4-5D6E-409C-BE32-E72D297353CC}">
                <c16:uniqueId val="{00000015-1B18-41D1-848F-03ABAF696A4E}"/>
              </c:ext>
            </c:extLst>
          </c:dPt>
          <c:dPt>
            <c:idx val="11"/>
            <c:bubble3D val="0"/>
            <c:spPr>
              <a:solidFill>
                <a:srgbClr val="333333"/>
              </a:solidFill>
              <a:ln w="12700">
                <a:solidFill>
                  <a:srgbClr val="000000"/>
                </a:solidFill>
                <a:prstDash val="solid"/>
              </a:ln>
            </c:spPr>
            <c:extLst>
              <c:ext xmlns:c16="http://schemas.microsoft.com/office/drawing/2014/chart" uri="{C3380CC4-5D6E-409C-BE32-E72D297353CC}">
                <c16:uniqueId val="{00000017-1B18-41D1-848F-03ABAF696A4E}"/>
              </c:ext>
            </c:extLst>
          </c:dPt>
          <c:dPt>
            <c:idx val="12"/>
            <c:bubble3D val="0"/>
            <c:spPr>
              <a:solidFill>
                <a:srgbClr val="969696"/>
              </a:solidFill>
              <a:ln w="12700">
                <a:solidFill>
                  <a:srgbClr val="000000"/>
                </a:solidFill>
                <a:prstDash val="solid"/>
              </a:ln>
            </c:spPr>
            <c:extLst>
              <c:ext xmlns:c16="http://schemas.microsoft.com/office/drawing/2014/chart" uri="{C3380CC4-5D6E-409C-BE32-E72D297353CC}">
                <c16:uniqueId val="{00000019-1B18-41D1-848F-03ABAF696A4E}"/>
              </c:ext>
            </c:extLst>
          </c:dPt>
          <c:dPt>
            <c:idx val="13"/>
            <c:bubble3D val="0"/>
            <c:spPr>
              <a:solidFill>
                <a:srgbClr val="C0C0C0"/>
              </a:solidFill>
              <a:ln w="12700">
                <a:solidFill>
                  <a:srgbClr val="000000"/>
                </a:solidFill>
                <a:prstDash val="solid"/>
              </a:ln>
            </c:spPr>
            <c:extLst>
              <c:ext xmlns:c16="http://schemas.microsoft.com/office/drawing/2014/chart" uri="{C3380CC4-5D6E-409C-BE32-E72D297353CC}">
                <c16:uniqueId val="{0000001B-1B18-41D1-848F-03ABAF696A4E}"/>
              </c:ext>
            </c:extLst>
          </c:dPt>
          <c:dPt>
            <c:idx val="14"/>
            <c:bubble3D val="0"/>
            <c:spPr>
              <a:solidFill>
                <a:srgbClr val="ECF10D"/>
              </a:solidFill>
              <a:ln w="12700">
                <a:solidFill>
                  <a:srgbClr val="000000"/>
                </a:solidFill>
                <a:prstDash val="solid"/>
              </a:ln>
            </c:spPr>
            <c:extLst>
              <c:ext xmlns:c16="http://schemas.microsoft.com/office/drawing/2014/chart" uri="{C3380CC4-5D6E-409C-BE32-E72D297353CC}">
                <c16:uniqueId val="{0000001D-1B18-41D1-848F-03ABAF696A4E}"/>
              </c:ext>
            </c:extLst>
          </c:dPt>
          <c:dLbls>
            <c:dLbl>
              <c:idx val="0"/>
              <c:layout>
                <c:manualLayout>
                  <c:x val="1.8209233912874999E-3"/>
                  <c:y val="2.19693074080026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B18-41D1-848F-03ABAF696A4E}"/>
                </c:ext>
              </c:extLst>
            </c:dLbl>
            <c:dLbl>
              <c:idx val="1"/>
              <c:layout>
                <c:manualLayout>
                  <c:x val="9.6778875794888107E-3"/>
                  <c:y val="-1.01558733729712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B18-41D1-848F-03ABAF696A4E}"/>
                </c:ext>
              </c:extLst>
            </c:dLbl>
            <c:dLbl>
              <c:idx val="4"/>
              <c:layout>
                <c:manualLayout>
                  <c:x val="-1.23677359122056E-2"/>
                  <c:y val="8.6182977127859002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B18-41D1-848F-03ABAF696A4E}"/>
                </c:ext>
              </c:extLst>
            </c:dLbl>
            <c:dLbl>
              <c:idx val="5"/>
              <c:layout>
                <c:manualLayout>
                  <c:x val="1.78894819355634E-2"/>
                  <c:y val="2.7195082757512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B18-41D1-848F-03ABAF696A4E}"/>
                </c:ext>
              </c:extLst>
            </c:dLbl>
            <c:dLbl>
              <c:idx val="8"/>
              <c:layout>
                <c:manualLayout>
                  <c:x val="7.3665556906057899E-3"/>
                  <c:y val="-5.5846590604745798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1B18-41D1-848F-03ABAF696A4E}"/>
                </c:ext>
              </c:extLst>
            </c:dLbl>
            <c:dLbl>
              <c:idx val="9"/>
              <c:layout>
                <c:manualLayout>
                  <c:x val="-1.63682996001339E-2"/>
                  <c:y val="1.03379934651026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1B18-41D1-848F-03ABAF696A4E}"/>
                </c:ext>
              </c:extLst>
            </c:dLbl>
            <c:dLbl>
              <c:idx val="10"/>
              <c:layout>
                <c:manualLayout>
                  <c:x val="-4.3787278268068797E-3"/>
                  <c:y val="-1.6610423697037901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5-1B18-41D1-848F-03ABAF696A4E}"/>
                </c:ext>
              </c:extLst>
            </c:dLbl>
            <c:dLbl>
              <c:idx val="11"/>
              <c:layout>
                <c:manualLayout>
                  <c:x val="2.42209656678821E-3"/>
                  <c:y val="2.221543735604479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7-1B18-41D1-848F-03ABAF696A4E}"/>
                </c:ext>
              </c:extLst>
            </c:dLbl>
            <c:dLbl>
              <c:idx val="13"/>
              <c:layout>
                <c:manualLayout>
                  <c:x val="8.6251084735954504E-3"/>
                  <c:y val="-8.8341635866945201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1B18-41D1-848F-03ABAF696A4E}"/>
                </c:ext>
              </c:extLst>
            </c:dLbl>
            <c:dLbl>
              <c:idx val="14"/>
              <c:layout>
                <c:manualLayout>
                  <c:x val="1.7079250999665299E-2"/>
                  <c:y val="-1.91579623975574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1B18-41D1-848F-03ABAF696A4E}"/>
                </c:ext>
              </c:extLst>
            </c:dLbl>
            <c:numFmt formatCode="0.0%" sourceLinked="0"/>
            <c:spPr>
              <a:noFill/>
              <a:ln w="25400">
                <a:noFill/>
              </a:ln>
            </c:spPr>
            <c:txPr>
              <a:bodyPr/>
              <a:lstStyle/>
              <a:p>
                <a:pPr>
                  <a:defRPr sz="1000" b="1" i="0" u="none" strike="noStrike" baseline="0">
                    <a:solidFill>
                      <a:srgbClr val="000000"/>
                    </a:solidFill>
                    <a:latin typeface="Arial"/>
                    <a:ea typeface="Arial"/>
                    <a:cs typeface="Arial"/>
                  </a:defRPr>
                </a:pPr>
                <a:endParaRPr lang="fr-FR"/>
              </a:p>
            </c:txPr>
            <c:showLegendKey val="0"/>
            <c:showVal val="0"/>
            <c:showCatName val="0"/>
            <c:showSerName val="0"/>
            <c:showPercent val="1"/>
            <c:showBubbleSize val="0"/>
            <c:showLeaderLines val="1"/>
            <c:extLst>
              <c:ext xmlns:c15="http://schemas.microsoft.com/office/drawing/2012/chart" uri="{CE6537A1-D6FC-4f65-9D91-7224C49458BB}"/>
            </c:extLst>
          </c:dLbls>
          <c:cat>
            <c:strRef>
              <c:f>'camembert piperatazo'!$B$3:$B$17</c:f>
              <c:strCache>
                <c:ptCount val="15"/>
                <c:pt idx="0">
                  <c:v>Amoxicilline</c:v>
                </c:pt>
                <c:pt idx="1">
                  <c:v>Amoxicilline + ac. clavulanique</c:v>
                </c:pt>
                <c:pt idx="2">
                  <c:v>Pipéracilline tazobactam</c:v>
                </c:pt>
                <c:pt idx="3">
                  <c:v>Pénicillines M</c:v>
                </c:pt>
                <c:pt idx="4">
                  <c:v>C1G+C2G</c:v>
                </c:pt>
                <c:pt idx="5">
                  <c:v>C3G</c:v>
                </c:pt>
                <c:pt idx="6">
                  <c:v>Carbapénèmes</c:v>
                </c:pt>
                <c:pt idx="7">
                  <c:v>Autres béta-lactamines*</c:v>
                </c:pt>
                <c:pt idx="8">
                  <c:v>Sulfamides</c:v>
                </c:pt>
                <c:pt idx="9">
                  <c:v>MLS</c:v>
                </c:pt>
                <c:pt idx="10">
                  <c:v>Aminosides</c:v>
                </c:pt>
                <c:pt idx="11">
                  <c:v>Fluoroquinolones</c:v>
                </c:pt>
                <c:pt idx="12">
                  <c:v>Glycopeptides</c:v>
                </c:pt>
                <c:pt idx="13">
                  <c:v>Imidazolés</c:v>
                </c:pt>
                <c:pt idx="14">
                  <c:v>Autres**</c:v>
                </c:pt>
              </c:strCache>
            </c:strRef>
          </c:cat>
          <c:val>
            <c:numRef>
              <c:f>'camembert piperatazo'!$L$3:$L$17</c:f>
              <c:numCache>
                <c:formatCode>0.0</c:formatCode>
                <c:ptCount val="15"/>
                <c:pt idx="0">
                  <c:v>37.408210943493998</c:v>
                </c:pt>
                <c:pt idx="1">
                  <c:v>73.806964785346395</c:v>
                </c:pt>
                <c:pt idx="2">
                  <c:v>10.31873560216253</c:v>
                </c:pt>
                <c:pt idx="3">
                  <c:v>6.8779438774770636</c:v>
                </c:pt>
                <c:pt idx="4">
                  <c:v>12.56311110389268</c:v>
                </c:pt>
                <c:pt idx="5">
                  <c:v>35.201836098374329</c:v>
                </c:pt>
                <c:pt idx="6">
                  <c:v>5.11375866646463</c:v>
                </c:pt>
                <c:pt idx="7">
                  <c:v>2.8361721022649422</c:v>
                </c:pt>
                <c:pt idx="8">
                  <c:v>8.3783475567277002</c:v>
                </c:pt>
                <c:pt idx="9">
                  <c:v>18.016393014638069</c:v>
                </c:pt>
                <c:pt idx="10">
                  <c:v>7.7912643676069386</c:v>
                </c:pt>
                <c:pt idx="11">
                  <c:v>32.205639030361503</c:v>
                </c:pt>
                <c:pt idx="12">
                  <c:v>5.990289486633583</c:v>
                </c:pt>
                <c:pt idx="13">
                  <c:v>13.64412667415562</c:v>
                </c:pt>
                <c:pt idx="14">
                  <c:v>18.03580108226566</c:v>
                </c:pt>
              </c:numCache>
            </c:numRef>
          </c:val>
          <c:extLst>
            <c:ext xmlns:c16="http://schemas.microsoft.com/office/drawing/2014/chart" uri="{C3380CC4-5D6E-409C-BE32-E72D297353CC}">
              <c16:uniqueId val="{0000001E-1B18-41D1-848F-03ABAF696A4E}"/>
            </c:ext>
          </c:extLst>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70783754385349329"/>
          <c:y val="2.8767856015381999E-2"/>
          <c:w val="0.24966457045218299"/>
          <c:h val="0.80416786292489018"/>
        </c:manualLayout>
      </c:layout>
      <c:overlay val="0"/>
      <c:spPr>
        <a:solidFill>
          <a:srgbClr val="FFFFFF"/>
        </a:solidFill>
        <a:ln w="25400">
          <a:noFill/>
        </a:ln>
      </c:spPr>
      <c:txPr>
        <a:bodyPr/>
        <a:lstStyle/>
        <a:p>
          <a:pPr>
            <a:defRPr sz="1000" b="0" i="0" u="none" strike="noStrike" baseline="0">
              <a:solidFill>
                <a:srgbClr val="000000"/>
              </a:solidFill>
              <a:latin typeface="Arial"/>
              <a:ea typeface="Arial"/>
              <a:cs typeface="Arial"/>
            </a:defRPr>
          </a:pPr>
          <a:endParaRPr lang="fr-FR"/>
        </a:p>
      </c:txPr>
    </c:legend>
    <c:plotVisOnly val="1"/>
    <c:dispBlanksAs val="zero"/>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famsect!$A$50</c:f>
              <c:strCache>
                <c:ptCount val="1"/>
                <c:pt idx="0">
                  <c:v>Amoxicilline</c:v>
                </c:pt>
              </c:strCache>
            </c:strRef>
          </c:tx>
          <c:spPr>
            <a:solidFill>
              <a:srgbClr val="008000"/>
            </a:solidFill>
          </c:spPr>
          <c:invertIfNegative val="0"/>
          <c:cat>
            <c:strRef>
              <c:f>famsect!$B$49:$K$49</c:f>
              <c:strCache>
                <c:ptCount val="10"/>
                <c:pt idx="0">
                  <c:v>MED</c:v>
                </c:pt>
                <c:pt idx="1">
                  <c:v>HEMA</c:v>
                </c:pt>
                <c:pt idx="2">
                  <c:v>INF</c:v>
                </c:pt>
                <c:pt idx="3">
                  <c:v>CHIR</c:v>
                </c:pt>
                <c:pt idx="4">
                  <c:v>REA</c:v>
                </c:pt>
                <c:pt idx="5">
                  <c:v>OBS</c:v>
                </c:pt>
                <c:pt idx="6">
                  <c:v>PED</c:v>
                </c:pt>
                <c:pt idx="7">
                  <c:v>SSR</c:v>
                </c:pt>
                <c:pt idx="8">
                  <c:v>SLD</c:v>
                </c:pt>
                <c:pt idx="9">
                  <c:v>Psychiatrie</c:v>
                </c:pt>
              </c:strCache>
            </c:strRef>
          </c:cat>
          <c:val>
            <c:numRef>
              <c:f>famsect!$B$50:$K$50</c:f>
              <c:numCache>
                <c:formatCode>General</c:formatCode>
                <c:ptCount val="10"/>
                <c:pt idx="0">
                  <c:v>56.793381982652733</c:v>
                </c:pt>
                <c:pt idx="1">
                  <c:v>50.506263577311302</c:v>
                </c:pt>
                <c:pt idx="2">
                  <c:v>260.78087926558101</c:v>
                </c:pt>
                <c:pt idx="3">
                  <c:v>37.792645296416218</c:v>
                </c:pt>
                <c:pt idx="4">
                  <c:v>83.642944174014289</c:v>
                </c:pt>
                <c:pt idx="5">
                  <c:v>100.63024651308602</c:v>
                </c:pt>
                <c:pt idx="6">
                  <c:v>39.945484280834819</c:v>
                </c:pt>
                <c:pt idx="7">
                  <c:v>25.74424492734801</c:v>
                </c:pt>
                <c:pt idx="8">
                  <c:v>9.5760975479953458</c:v>
                </c:pt>
                <c:pt idx="9">
                  <c:v>11.674000992983864</c:v>
                </c:pt>
              </c:numCache>
            </c:numRef>
          </c:val>
          <c:extLst>
            <c:ext xmlns:c16="http://schemas.microsoft.com/office/drawing/2014/chart" uri="{C3380CC4-5D6E-409C-BE32-E72D297353CC}">
              <c16:uniqueId val="{00000000-B777-CE47-B7E7-36825B78825D}"/>
            </c:ext>
          </c:extLst>
        </c:ser>
        <c:ser>
          <c:idx val="1"/>
          <c:order val="1"/>
          <c:tx>
            <c:strRef>
              <c:f>famsect!$A$51</c:f>
              <c:strCache>
                <c:ptCount val="1"/>
                <c:pt idx="0">
                  <c:v>Amoxicilline + ac. clavulanique</c:v>
                </c:pt>
              </c:strCache>
            </c:strRef>
          </c:tx>
          <c:spPr>
            <a:solidFill>
              <a:srgbClr val="99CC00"/>
            </a:solidFill>
          </c:spPr>
          <c:invertIfNegative val="0"/>
          <c:cat>
            <c:strRef>
              <c:f>famsect!$B$49:$K$49</c:f>
              <c:strCache>
                <c:ptCount val="10"/>
                <c:pt idx="0">
                  <c:v>MED</c:v>
                </c:pt>
                <c:pt idx="1">
                  <c:v>HEMA</c:v>
                </c:pt>
                <c:pt idx="2">
                  <c:v>INF</c:v>
                </c:pt>
                <c:pt idx="3">
                  <c:v>CHIR</c:v>
                </c:pt>
                <c:pt idx="4">
                  <c:v>REA</c:v>
                </c:pt>
                <c:pt idx="5">
                  <c:v>OBS</c:v>
                </c:pt>
                <c:pt idx="6">
                  <c:v>PED</c:v>
                </c:pt>
                <c:pt idx="7">
                  <c:v>SSR</c:v>
                </c:pt>
                <c:pt idx="8">
                  <c:v>SLD</c:v>
                </c:pt>
                <c:pt idx="9">
                  <c:v>Psychiatrie</c:v>
                </c:pt>
              </c:strCache>
            </c:strRef>
          </c:cat>
          <c:val>
            <c:numRef>
              <c:f>famsect!$B$51:$K$51</c:f>
              <c:numCache>
                <c:formatCode>General</c:formatCode>
                <c:ptCount val="10"/>
                <c:pt idx="0">
                  <c:v>135.12212618116459</c:v>
                </c:pt>
                <c:pt idx="1">
                  <c:v>61.036805236257599</c:v>
                </c:pt>
                <c:pt idx="2">
                  <c:v>153.67520093417309</c:v>
                </c:pt>
                <c:pt idx="3">
                  <c:v>120.66802969196026</c:v>
                </c:pt>
                <c:pt idx="4">
                  <c:v>158.60077907891025</c:v>
                </c:pt>
                <c:pt idx="5">
                  <c:v>43.579294287527098</c:v>
                </c:pt>
                <c:pt idx="6">
                  <c:v>53.83847418592044</c:v>
                </c:pt>
                <c:pt idx="7">
                  <c:v>33.774822997621506</c:v>
                </c:pt>
                <c:pt idx="8">
                  <c:v>21.438979917409082</c:v>
                </c:pt>
                <c:pt idx="9">
                  <c:v>15.560055837686988</c:v>
                </c:pt>
              </c:numCache>
            </c:numRef>
          </c:val>
          <c:extLst>
            <c:ext xmlns:c16="http://schemas.microsoft.com/office/drawing/2014/chart" uri="{C3380CC4-5D6E-409C-BE32-E72D297353CC}">
              <c16:uniqueId val="{00000001-B777-CE47-B7E7-36825B78825D}"/>
            </c:ext>
          </c:extLst>
        </c:ser>
        <c:ser>
          <c:idx val="2"/>
          <c:order val="2"/>
          <c:tx>
            <c:strRef>
              <c:f>famsect!$A$52</c:f>
              <c:strCache>
                <c:ptCount val="1"/>
                <c:pt idx="0">
                  <c:v>Pipéracilline tazobactam</c:v>
                </c:pt>
              </c:strCache>
            </c:strRef>
          </c:tx>
          <c:spPr>
            <a:solidFill>
              <a:schemeClr val="accent5">
                <a:lumMod val="75000"/>
              </a:schemeClr>
            </a:solidFill>
          </c:spPr>
          <c:invertIfNegative val="0"/>
          <c:cat>
            <c:strRef>
              <c:f>famsect!$B$49:$K$49</c:f>
              <c:strCache>
                <c:ptCount val="10"/>
                <c:pt idx="0">
                  <c:v>MED</c:v>
                </c:pt>
                <c:pt idx="1">
                  <c:v>HEMA</c:v>
                </c:pt>
                <c:pt idx="2">
                  <c:v>INF</c:v>
                </c:pt>
                <c:pt idx="3">
                  <c:v>CHIR</c:v>
                </c:pt>
                <c:pt idx="4">
                  <c:v>REA</c:v>
                </c:pt>
                <c:pt idx="5">
                  <c:v>OBS</c:v>
                </c:pt>
                <c:pt idx="6">
                  <c:v>PED</c:v>
                </c:pt>
                <c:pt idx="7">
                  <c:v>SSR</c:v>
                </c:pt>
                <c:pt idx="8">
                  <c:v>SLD</c:v>
                </c:pt>
                <c:pt idx="9">
                  <c:v>Psychiatrie</c:v>
                </c:pt>
              </c:strCache>
            </c:strRef>
          </c:cat>
          <c:val>
            <c:numRef>
              <c:f>famsect!$B$52:$K$52</c:f>
              <c:numCache>
                <c:formatCode>General</c:formatCode>
                <c:ptCount val="10"/>
                <c:pt idx="0">
                  <c:v>17.797387608907218</c:v>
                </c:pt>
                <c:pt idx="1">
                  <c:v>145.50673033780933</c:v>
                </c:pt>
                <c:pt idx="2">
                  <c:v>38.64182873611562</c:v>
                </c:pt>
                <c:pt idx="3">
                  <c:v>20.28053211324476</c:v>
                </c:pt>
                <c:pt idx="4">
                  <c:v>111.6493990562908</c:v>
                </c:pt>
                <c:pt idx="5">
                  <c:v>0.93550568759943153</c:v>
                </c:pt>
                <c:pt idx="6">
                  <c:v>9.4341272089406214</c:v>
                </c:pt>
                <c:pt idx="7">
                  <c:v>1.5692828206034155</c:v>
                </c:pt>
                <c:pt idx="8">
                  <c:v>0.37834404381919501</c:v>
                </c:pt>
                <c:pt idx="9">
                  <c:v>1.6068106324828812E-2</c:v>
                </c:pt>
              </c:numCache>
            </c:numRef>
          </c:val>
          <c:extLst>
            <c:ext xmlns:c16="http://schemas.microsoft.com/office/drawing/2014/chart" uri="{C3380CC4-5D6E-409C-BE32-E72D297353CC}">
              <c16:uniqueId val="{00000002-B777-CE47-B7E7-36825B78825D}"/>
            </c:ext>
          </c:extLst>
        </c:ser>
        <c:ser>
          <c:idx val="3"/>
          <c:order val="3"/>
          <c:tx>
            <c:strRef>
              <c:f>famsect!$A$53</c:f>
              <c:strCache>
                <c:ptCount val="1"/>
                <c:pt idx="0">
                  <c:v>C1G+C2G</c:v>
                </c:pt>
              </c:strCache>
            </c:strRef>
          </c:tx>
          <c:spPr>
            <a:solidFill>
              <a:schemeClr val="accent1">
                <a:lumMod val="40000"/>
                <a:lumOff val="60000"/>
              </a:schemeClr>
            </a:solidFill>
          </c:spPr>
          <c:invertIfNegative val="0"/>
          <c:cat>
            <c:strRef>
              <c:f>famsect!$B$49:$K$49</c:f>
              <c:strCache>
                <c:ptCount val="10"/>
                <c:pt idx="0">
                  <c:v>MED</c:v>
                </c:pt>
                <c:pt idx="1">
                  <c:v>HEMA</c:v>
                </c:pt>
                <c:pt idx="2">
                  <c:v>INF</c:v>
                </c:pt>
                <c:pt idx="3">
                  <c:v>CHIR</c:v>
                </c:pt>
                <c:pt idx="4">
                  <c:v>REA</c:v>
                </c:pt>
                <c:pt idx="5">
                  <c:v>OBS</c:v>
                </c:pt>
                <c:pt idx="6">
                  <c:v>PED</c:v>
                </c:pt>
                <c:pt idx="7">
                  <c:v>SSR</c:v>
                </c:pt>
                <c:pt idx="8">
                  <c:v>SLD</c:v>
                </c:pt>
                <c:pt idx="9">
                  <c:v>Psychiatrie</c:v>
                </c:pt>
              </c:strCache>
            </c:strRef>
          </c:cat>
          <c:val>
            <c:numRef>
              <c:f>famsect!$B$53:$K$53</c:f>
              <c:numCache>
                <c:formatCode>General</c:formatCode>
                <c:ptCount val="10"/>
                <c:pt idx="0">
                  <c:v>7.7399228578767945</c:v>
                </c:pt>
                <c:pt idx="1">
                  <c:v>7.0466674444192838</c:v>
                </c:pt>
                <c:pt idx="2">
                  <c:v>59.143384803951982</c:v>
                </c:pt>
                <c:pt idx="3">
                  <c:v>67.52682645116036</c:v>
                </c:pt>
                <c:pt idx="4">
                  <c:v>23.289493888812189</c:v>
                </c:pt>
                <c:pt idx="5">
                  <c:v>8.7675226176843264</c:v>
                </c:pt>
                <c:pt idx="6">
                  <c:v>6.3498612411120439</c:v>
                </c:pt>
                <c:pt idx="7">
                  <c:v>1.1025965395276272</c:v>
                </c:pt>
                <c:pt idx="8">
                  <c:v>0.1864356452789418</c:v>
                </c:pt>
                <c:pt idx="9">
                  <c:v>8.4289362927901512E-2</c:v>
                </c:pt>
              </c:numCache>
            </c:numRef>
          </c:val>
          <c:extLst>
            <c:ext xmlns:c16="http://schemas.microsoft.com/office/drawing/2014/chart" uri="{C3380CC4-5D6E-409C-BE32-E72D297353CC}">
              <c16:uniqueId val="{00000003-B777-CE47-B7E7-36825B78825D}"/>
            </c:ext>
          </c:extLst>
        </c:ser>
        <c:ser>
          <c:idx val="4"/>
          <c:order val="4"/>
          <c:tx>
            <c:strRef>
              <c:f>famsect!$A$54</c:f>
              <c:strCache>
                <c:ptCount val="1"/>
                <c:pt idx="0">
                  <c:v>C3G</c:v>
                </c:pt>
              </c:strCache>
            </c:strRef>
          </c:tx>
          <c:spPr>
            <a:solidFill>
              <a:schemeClr val="tx2">
                <a:lumMod val="75000"/>
              </a:schemeClr>
            </a:solidFill>
          </c:spPr>
          <c:invertIfNegative val="0"/>
          <c:cat>
            <c:strRef>
              <c:f>famsect!$B$49:$K$49</c:f>
              <c:strCache>
                <c:ptCount val="10"/>
                <c:pt idx="0">
                  <c:v>MED</c:v>
                </c:pt>
                <c:pt idx="1">
                  <c:v>HEMA</c:v>
                </c:pt>
                <c:pt idx="2">
                  <c:v>INF</c:v>
                </c:pt>
                <c:pt idx="3">
                  <c:v>CHIR</c:v>
                </c:pt>
                <c:pt idx="4">
                  <c:v>REA</c:v>
                </c:pt>
                <c:pt idx="5">
                  <c:v>OBS</c:v>
                </c:pt>
                <c:pt idx="6">
                  <c:v>PED</c:v>
                </c:pt>
                <c:pt idx="7">
                  <c:v>SSR</c:v>
                </c:pt>
                <c:pt idx="8">
                  <c:v>SLD</c:v>
                </c:pt>
                <c:pt idx="9">
                  <c:v>Psychiatrie</c:v>
                </c:pt>
              </c:strCache>
            </c:strRef>
          </c:cat>
          <c:val>
            <c:numRef>
              <c:f>famsect!$B$54:$K$54</c:f>
              <c:numCache>
                <c:formatCode>General</c:formatCode>
                <c:ptCount val="10"/>
                <c:pt idx="0">
                  <c:v>65.490657619669165</c:v>
                </c:pt>
                <c:pt idx="1">
                  <c:v>128.13512460435643</c:v>
                </c:pt>
                <c:pt idx="2">
                  <c:v>163.09157049569976</c:v>
                </c:pt>
                <c:pt idx="3">
                  <c:v>50.949994725174363</c:v>
                </c:pt>
                <c:pt idx="4">
                  <c:v>216.4048979534673</c:v>
                </c:pt>
                <c:pt idx="5">
                  <c:v>15.817690669357992</c:v>
                </c:pt>
                <c:pt idx="6">
                  <c:v>46.098317137954247</c:v>
                </c:pt>
                <c:pt idx="7">
                  <c:v>12.733780061989711</c:v>
                </c:pt>
                <c:pt idx="8">
                  <c:v>7.3127586773459567</c:v>
                </c:pt>
                <c:pt idx="9">
                  <c:v>1.0932233382909784</c:v>
                </c:pt>
              </c:numCache>
            </c:numRef>
          </c:val>
          <c:extLst>
            <c:ext xmlns:c16="http://schemas.microsoft.com/office/drawing/2014/chart" uri="{C3380CC4-5D6E-409C-BE32-E72D297353CC}">
              <c16:uniqueId val="{00000004-B777-CE47-B7E7-36825B78825D}"/>
            </c:ext>
          </c:extLst>
        </c:ser>
        <c:ser>
          <c:idx val="5"/>
          <c:order val="5"/>
          <c:tx>
            <c:strRef>
              <c:f>famsect!$A$55</c:f>
              <c:strCache>
                <c:ptCount val="1"/>
                <c:pt idx="0">
                  <c:v>Carbapénèmes</c:v>
                </c:pt>
              </c:strCache>
            </c:strRef>
          </c:tx>
          <c:spPr>
            <a:solidFill>
              <a:schemeClr val="bg2">
                <a:lumMod val="10000"/>
              </a:schemeClr>
            </a:solidFill>
          </c:spPr>
          <c:invertIfNegative val="0"/>
          <c:cat>
            <c:strRef>
              <c:f>famsect!$B$49:$K$49</c:f>
              <c:strCache>
                <c:ptCount val="10"/>
                <c:pt idx="0">
                  <c:v>MED</c:v>
                </c:pt>
                <c:pt idx="1">
                  <c:v>HEMA</c:v>
                </c:pt>
                <c:pt idx="2">
                  <c:v>INF</c:v>
                </c:pt>
                <c:pt idx="3">
                  <c:v>CHIR</c:v>
                </c:pt>
                <c:pt idx="4">
                  <c:v>REA</c:v>
                </c:pt>
                <c:pt idx="5">
                  <c:v>OBS</c:v>
                </c:pt>
                <c:pt idx="6">
                  <c:v>PED</c:v>
                </c:pt>
                <c:pt idx="7">
                  <c:v>SSR</c:v>
                </c:pt>
                <c:pt idx="8">
                  <c:v>SLD</c:v>
                </c:pt>
                <c:pt idx="9">
                  <c:v>Psychiatrie</c:v>
                </c:pt>
              </c:strCache>
            </c:strRef>
          </c:cat>
          <c:val>
            <c:numRef>
              <c:f>famsect!$B$55:$K$55</c:f>
              <c:numCache>
                <c:formatCode>General</c:formatCode>
                <c:ptCount val="10"/>
                <c:pt idx="0">
                  <c:v>7.7474056992404439</c:v>
                </c:pt>
                <c:pt idx="1">
                  <c:v>85.774199353245336</c:v>
                </c:pt>
                <c:pt idx="2">
                  <c:v>35.801479935568558</c:v>
                </c:pt>
                <c:pt idx="3">
                  <c:v>7.9248249173613106</c:v>
                </c:pt>
                <c:pt idx="4">
                  <c:v>75.28179463247848</c:v>
                </c:pt>
                <c:pt idx="5">
                  <c:v>0.30927863890159157</c:v>
                </c:pt>
                <c:pt idx="6">
                  <c:v>5.1304931380035175</c:v>
                </c:pt>
                <c:pt idx="7">
                  <c:v>1.7070530777627209</c:v>
                </c:pt>
                <c:pt idx="8">
                  <c:v>0.40046283683755479</c:v>
                </c:pt>
                <c:pt idx="9">
                  <c:v>2.2640832113319822E-2</c:v>
                </c:pt>
              </c:numCache>
            </c:numRef>
          </c:val>
          <c:extLst>
            <c:ext xmlns:c16="http://schemas.microsoft.com/office/drawing/2014/chart" uri="{C3380CC4-5D6E-409C-BE32-E72D297353CC}">
              <c16:uniqueId val="{00000005-B777-CE47-B7E7-36825B78825D}"/>
            </c:ext>
          </c:extLst>
        </c:ser>
        <c:ser>
          <c:idx val="7"/>
          <c:order val="6"/>
          <c:tx>
            <c:strRef>
              <c:f>famsect!$A$56</c:f>
              <c:strCache>
                <c:ptCount val="1"/>
                <c:pt idx="0">
                  <c:v>MLS</c:v>
                </c:pt>
              </c:strCache>
            </c:strRef>
          </c:tx>
          <c:spPr>
            <a:solidFill>
              <a:schemeClr val="accent6">
                <a:lumMod val="75000"/>
              </a:schemeClr>
            </a:solidFill>
          </c:spPr>
          <c:invertIfNegative val="0"/>
          <c:cat>
            <c:strRef>
              <c:f>famsect!$B$49:$K$49</c:f>
              <c:strCache>
                <c:ptCount val="10"/>
                <c:pt idx="0">
                  <c:v>MED</c:v>
                </c:pt>
                <c:pt idx="1">
                  <c:v>HEMA</c:v>
                </c:pt>
                <c:pt idx="2">
                  <c:v>INF</c:v>
                </c:pt>
                <c:pt idx="3">
                  <c:v>CHIR</c:v>
                </c:pt>
                <c:pt idx="4">
                  <c:v>REA</c:v>
                </c:pt>
                <c:pt idx="5">
                  <c:v>OBS</c:v>
                </c:pt>
                <c:pt idx="6">
                  <c:v>PED</c:v>
                </c:pt>
                <c:pt idx="7">
                  <c:v>SSR</c:v>
                </c:pt>
                <c:pt idx="8">
                  <c:v>SLD</c:v>
                </c:pt>
                <c:pt idx="9">
                  <c:v>Psychiatrie</c:v>
                </c:pt>
              </c:strCache>
            </c:strRef>
          </c:cat>
          <c:val>
            <c:numRef>
              <c:f>famsect!$B$56:$K$56</c:f>
              <c:numCache>
                <c:formatCode>General</c:formatCode>
                <c:ptCount val="10"/>
                <c:pt idx="0">
                  <c:v>30.709052997506632</c:v>
                </c:pt>
                <c:pt idx="1">
                  <c:v>23.712566842881007</c:v>
                </c:pt>
                <c:pt idx="2">
                  <c:v>104.22039404216203</c:v>
                </c:pt>
                <c:pt idx="3">
                  <c:v>21.737387574795143</c:v>
                </c:pt>
                <c:pt idx="4">
                  <c:v>84.051289580419819</c:v>
                </c:pt>
                <c:pt idx="5">
                  <c:v>9.2639740474213266</c:v>
                </c:pt>
                <c:pt idx="6">
                  <c:v>18.032665876911022</c:v>
                </c:pt>
                <c:pt idx="7">
                  <c:v>11.536812700298608</c:v>
                </c:pt>
                <c:pt idx="8">
                  <c:v>4.8475788814114686</c:v>
                </c:pt>
                <c:pt idx="9">
                  <c:v>4.0478003090428114</c:v>
                </c:pt>
              </c:numCache>
            </c:numRef>
          </c:val>
          <c:extLst>
            <c:ext xmlns:c16="http://schemas.microsoft.com/office/drawing/2014/chart" uri="{C3380CC4-5D6E-409C-BE32-E72D297353CC}">
              <c16:uniqueId val="{00000006-B777-CE47-B7E7-36825B78825D}"/>
            </c:ext>
          </c:extLst>
        </c:ser>
        <c:ser>
          <c:idx val="8"/>
          <c:order val="7"/>
          <c:tx>
            <c:strRef>
              <c:f>famsect!$A$57</c:f>
              <c:strCache>
                <c:ptCount val="1"/>
                <c:pt idx="0">
                  <c:v>Aminosides</c:v>
                </c:pt>
              </c:strCache>
            </c:strRef>
          </c:tx>
          <c:spPr>
            <a:solidFill>
              <a:schemeClr val="accent6">
                <a:lumMod val="40000"/>
                <a:lumOff val="60000"/>
              </a:schemeClr>
            </a:solidFill>
          </c:spPr>
          <c:invertIfNegative val="0"/>
          <c:cat>
            <c:strRef>
              <c:f>famsect!$B$49:$K$49</c:f>
              <c:strCache>
                <c:ptCount val="10"/>
                <c:pt idx="0">
                  <c:v>MED</c:v>
                </c:pt>
                <c:pt idx="1">
                  <c:v>HEMA</c:v>
                </c:pt>
                <c:pt idx="2">
                  <c:v>INF</c:v>
                </c:pt>
                <c:pt idx="3">
                  <c:v>CHIR</c:v>
                </c:pt>
                <c:pt idx="4">
                  <c:v>REA</c:v>
                </c:pt>
                <c:pt idx="5">
                  <c:v>OBS</c:v>
                </c:pt>
                <c:pt idx="6">
                  <c:v>PED</c:v>
                </c:pt>
                <c:pt idx="7">
                  <c:v>SSR</c:v>
                </c:pt>
                <c:pt idx="8">
                  <c:v>SLD</c:v>
                </c:pt>
                <c:pt idx="9">
                  <c:v>Psychiatrie</c:v>
                </c:pt>
              </c:strCache>
            </c:strRef>
          </c:cat>
          <c:val>
            <c:numRef>
              <c:f>famsect!$B$57:$K$57</c:f>
              <c:numCache>
                <c:formatCode>General</c:formatCode>
                <c:ptCount val="10"/>
                <c:pt idx="0">
                  <c:v>8.9874839736509546</c:v>
                </c:pt>
                <c:pt idx="1">
                  <c:v>33.992049767017356</c:v>
                </c:pt>
                <c:pt idx="2">
                  <c:v>22.868803753255733</c:v>
                </c:pt>
                <c:pt idx="3">
                  <c:v>22.401372340747823</c:v>
                </c:pt>
                <c:pt idx="4">
                  <c:v>88.085212631121948</c:v>
                </c:pt>
                <c:pt idx="5">
                  <c:v>4.0417858289965283</c:v>
                </c:pt>
                <c:pt idx="6">
                  <c:v>13.151821992975842</c:v>
                </c:pt>
                <c:pt idx="7">
                  <c:v>0.91965696866909008</c:v>
                </c:pt>
                <c:pt idx="8">
                  <c:v>0.26523627782543563</c:v>
                </c:pt>
                <c:pt idx="9">
                  <c:v>2.2400254328983168E-2</c:v>
                </c:pt>
              </c:numCache>
            </c:numRef>
          </c:val>
          <c:extLst>
            <c:ext xmlns:c16="http://schemas.microsoft.com/office/drawing/2014/chart" uri="{C3380CC4-5D6E-409C-BE32-E72D297353CC}">
              <c16:uniqueId val="{00000007-B777-CE47-B7E7-36825B78825D}"/>
            </c:ext>
          </c:extLst>
        </c:ser>
        <c:ser>
          <c:idx val="9"/>
          <c:order val="8"/>
          <c:tx>
            <c:strRef>
              <c:f>famsect!$A$58</c:f>
              <c:strCache>
                <c:ptCount val="1"/>
                <c:pt idx="0">
                  <c:v>Fluoroquinolones</c:v>
                </c:pt>
              </c:strCache>
            </c:strRef>
          </c:tx>
          <c:spPr>
            <a:solidFill>
              <a:srgbClr val="FFFF00"/>
            </a:solidFill>
          </c:spPr>
          <c:invertIfNegative val="0"/>
          <c:cat>
            <c:strRef>
              <c:f>famsect!$B$49:$K$49</c:f>
              <c:strCache>
                <c:ptCount val="10"/>
                <c:pt idx="0">
                  <c:v>MED</c:v>
                </c:pt>
                <c:pt idx="1">
                  <c:v>HEMA</c:v>
                </c:pt>
                <c:pt idx="2">
                  <c:v>INF</c:v>
                </c:pt>
                <c:pt idx="3">
                  <c:v>CHIR</c:v>
                </c:pt>
                <c:pt idx="4">
                  <c:v>REA</c:v>
                </c:pt>
                <c:pt idx="5">
                  <c:v>OBS</c:v>
                </c:pt>
                <c:pt idx="6">
                  <c:v>PED</c:v>
                </c:pt>
                <c:pt idx="7">
                  <c:v>SSR</c:v>
                </c:pt>
                <c:pt idx="8">
                  <c:v>SLD</c:v>
                </c:pt>
                <c:pt idx="9">
                  <c:v>Psychiatrie</c:v>
                </c:pt>
              </c:strCache>
            </c:strRef>
          </c:cat>
          <c:val>
            <c:numRef>
              <c:f>famsect!$B$58:$K$58</c:f>
              <c:numCache>
                <c:formatCode>General</c:formatCode>
                <c:ptCount val="10"/>
                <c:pt idx="0">
                  <c:v>52.42507321412625</c:v>
                </c:pt>
                <c:pt idx="1">
                  <c:v>62.623954323046405</c:v>
                </c:pt>
                <c:pt idx="2">
                  <c:v>126.4506391383744</c:v>
                </c:pt>
                <c:pt idx="3">
                  <c:v>53.768007732459928</c:v>
                </c:pt>
                <c:pt idx="4">
                  <c:v>86.789570666298545</c:v>
                </c:pt>
                <c:pt idx="5">
                  <c:v>7.8537766089459664</c:v>
                </c:pt>
                <c:pt idx="6">
                  <c:v>8.1830347246169755</c:v>
                </c:pt>
                <c:pt idx="7">
                  <c:v>26.312339772854262</c:v>
                </c:pt>
                <c:pt idx="8">
                  <c:v>5.5319308000217946</c:v>
                </c:pt>
                <c:pt idx="9">
                  <c:v>3.3904418772104932</c:v>
                </c:pt>
              </c:numCache>
            </c:numRef>
          </c:val>
          <c:extLst>
            <c:ext xmlns:c16="http://schemas.microsoft.com/office/drawing/2014/chart" uri="{C3380CC4-5D6E-409C-BE32-E72D297353CC}">
              <c16:uniqueId val="{00000008-B777-CE47-B7E7-36825B78825D}"/>
            </c:ext>
          </c:extLst>
        </c:ser>
        <c:ser>
          <c:idx val="10"/>
          <c:order val="9"/>
          <c:tx>
            <c:strRef>
              <c:f>famsect!$A$59</c:f>
              <c:strCache>
                <c:ptCount val="1"/>
                <c:pt idx="0">
                  <c:v>Glycopeptides</c:v>
                </c:pt>
              </c:strCache>
            </c:strRef>
          </c:tx>
          <c:spPr>
            <a:solidFill>
              <a:schemeClr val="bg2">
                <a:lumMod val="50000"/>
              </a:schemeClr>
            </a:solidFill>
          </c:spPr>
          <c:invertIfNegative val="0"/>
          <c:cat>
            <c:strRef>
              <c:f>famsect!$B$49:$K$49</c:f>
              <c:strCache>
                <c:ptCount val="10"/>
                <c:pt idx="0">
                  <c:v>MED</c:v>
                </c:pt>
                <c:pt idx="1">
                  <c:v>HEMA</c:v>
                </c:pt>
                <c:pt idx="2">
                  <c:v>INF</c:v>
                </c:pt>
                <c:pt idx="3">
                  <c:v>CHIR</c:v>
                </c:pt>
                <c:pt idx="4">
                  <c:v>REA</c:v>
                </c:pt>
                <c:pt idx="5">
                  <c:v>OBS</c:v>
                </c:pt>
                <c:pt idx="6">
                  <c:v>PED</c:v>
                </c:pt>
                <c:pt idx="7">
                  <c:v>SSR</c:v>
                </c:pt>
                <c:pt idx="8">
                  <c:v>SLD</c:v>
                </c:pt>
                <c:pt idx="9">
                  <c:v>Psychiatrie</c:v>
                </c:pt>
              </c:strCache>
            </c:strRef>
          </c:cat>
          <c:val>
            <c:numRef>
              <c:f>famsect!$B$59:$K$59</c:f>
              <c:numCache>
                <c:formatCode>General</c:formatCode>
                <c:ptCount val="10"/>
                <c:pt idx="0">
                  <c:v>8.7376853688838789</c:v>
                </c:pt>
                <c:pt idx="1">
                  <c:v>83.9561073024108</c:v>
                </c:pt>
                <c:pt idx="2">
                  <c:v>37.333797107210437</c:v>
                </c:pt>
                <c:pt idx="3">
                  <c:v>14.242859846747255</c:v>
                </c:pt>
                <c:pt idx="4">
                  <c:v>47.604370489635286</c:v>
                </c:pt>
                <c:pt idx="5">
                  <c:v>0.34586195568014294</c:v>
                </c:pt>
                <c:pt idx="6">
                  <c:v>10.035299422077442</c:v>
                </c:pt>
                <c:pt idx="7">
                  <c:v>1.8192656151061912</c:v>
                </c:pt>
                <c:pt idx="8">
                  <c:v>0.31246396626418699</c:v>
                </c:pt>
                <c:pt idx="9">
                  <c:v>2.0464266174715025E-2</c:v>
                </c:pt>
              </c:numCache>
            </c:numRef>
          </c:val>
          <c:extLst>
            <c:ext xmlns:c16="http://schemas.microsoft.com/office/drawing/2014/chart" uri="{C3380CC4-5D6E-409C-BE32-E72D297353CC}">
              <c16:uniqueId val="{00000009-B777-CE47-B7E7-36825B78825D}"/>
            </c:ext>
          </c:extLst>
        </c:ser>
        <c:ser>
          <c:idx val="11"/>
          <c:order val="10"/>
          <c:tx>
            <c:strRef>
              <c:f>famsect!$A$60</c:f>
              <c:strCache>
                <c:ptCount val="1"/>
                <c:pt idx="0">
                  <c:v>Imidazolés</c:v>
                </c:pt>
              </c:strCache>
            </c:strRef>
          </c:tx>
          <c:spPr>
            <a:solidFill>
              <a:schemeClr val="tx1">
                <a:lumMod val="85000"/>
                <a:lumOff val="15000"/>
              </a:schemeClr>
            </a:solidFill>
          </c:spPr>
          <c:invertIfNegative val="0"/>
          <c:cat>
            <c:strRef>
              <c:f>famsect!$B$49:$K$49</c:f>
              <c:strCache>
                <c:ptCount val="10"/>
                <c:pt idx="0">
                  <c:v>MED</c:v>
                </c:pt>
                <c:pt idx="1">
                  <c:v>HEMA</c:v>
                </c:pt>
                <c:pt idx="2">
                  <c:v>INF</c:v>
                </c:pt>
                <c:pt idx="3">
                  <c:v>CHIR</c:v>
                </c:pt>
                <c:pt idx="4">
                  <c:v>REA</c:v>
                </c:pt>
                <c:pt idx="5">
                  <c:v>OBS</c:v>
                </c:pt>
                <c:pt idx="6">
                  <c:v>PED</c:v>
                </c:pt>
                <c:pt idx="7">
                  <c:v>SSR</c:v>
                </c:pt>
                <c:pt idx="8">
                  <c:v>SLD</c:v>
                </c:pt>
                <c:pt idx="9">
                  <c:v>Psychiatrie</c:v>
                </c:pt>
              </c:strCache>
            </c:strRef>
          </c:cat>
          <c:val>
            <c:numRef>
              <c:f>famsect!$B$60:$K$60</c:f>
              <c:numCache>
                <c:formatCode>General</c:formatCode>
                <c:ptCount val="10"/>
                <c:pt idx="0">
                  <c:v>21.654245900675665</c:v>
                </c:pt>
                <c:pt idx="1">
                  <c:v>19.809435359226395</c:v>
                </c:pt>
                <c:pt idx="2">
                  <c:v>24.972566947001415</c:v>
                </c:pt>
                <c:pt idx="3">
                  <c:v>36.630858843163828</c:v>
                </c:pt>
                <c:pt idx="4">
                  <c:v>51.001008360993218</c:v>
                </c:pt>
                <c:pt idx="5">
                  <c:v>9.055695055962504</c:v>
                </c:pt>
                <c:pt idx="6">
                  <c:v>10.925514470129889</c:v>
                </c:pt>
                <c:pt idx="7">
                  <c:v>3.0619753128789529</c:v>
                </c:pt>
                <c:pt idx="8">
                  <c:v>1.7244241254651926</c:v>
                </c:pt>
                <c:pt idx="9">
                  <c:v>0.36531831267183129</c:v>
                </c:pt>
              </c:numCache>
            </c:numRef>
          </c:val>
          <c:extLst>
            <c:ext xmlns:c16="http://schemas.microsoft.com/office/drawing/2014/chart" uri="{C3380CC4-5D6E-409C-BE32-E72D297353CC}">
              <c16:uniqueId val="{0000000A-B777-CE47-B7E7-36825B78825D}"/>
            </c:ext>
          </c:extLst>
        </c:ser>
        <c:ser>
          <c:idx val="12"/>
          <c:order val="11"/>
          <c:tx>
            <c:strRef>
              <c:f>famsect!$A$61</c:f>
              <c:strCache>
                <c:ptCount val="1"/>
                <c:pt idx="0">
                  <c:v>Divers</c:v>
                </c:pt>
              </c:strCache>
            </c:strRef>
          </c:tx>
          <c:spPr>
            <a:solidFill>
              <a:schemeClr val="bg1">
                <a:lumMod val="85000"/>
              </a:schemeClr>
            </a:solidFill>
          </c:spPr>
          <c:invertIfNegative val="0"/>
          <c:cat>
            <c:strRef>
              <c:f>famsect!$B$49:$K$49</c:f>
              <c:strCache>
                <c:ptCount val="10"/>
                <c:pt idx="0">
                  <c:v>MED</c:v>
                </c:pt>
                <c:pt idx="1">
                  <c:v>HEMA</c:v>
                </c:pt>
                <c:pt idx="2">
                  <c:v>INF</c:v>
                </c:pt>
                <c:pt idx="3">
                  <c:v>CHIR</c:v>
                </c:pt>
                <c:pt idx="4">
                  <c:v>REA</c:v>
                </c:pt>
                <c:pt idx="5">
                  <c:v>OBS</c:v>
                </c:pt>
                <c:pt idx="6">
                  <c:v>PED</c:v>
                </c:pt>
                <c:pt idx="7">
                  <c:v>SSR</c:v>
                </c:pt>
                <c:pt idx="8">
                  <c:v>SLD</c:v>
                </c:pt>
                <c:pt idx="9">
                  <c:v>Psychiatrie</c:v>
                </c:pt>
              </c:strCache>
            </c:strRef>
          </c:cat>
          <c:val>
            <c:numRef>
              <c:f>famsect!$B$61:$K$61</c:f>
              <c:numCache>
                <c:formatCode>General</c:formatCode>
                <c:ptCount val="10"/>
                <c:pt idx="0">
                  <c:v>53.34188790775066</c:v>
                </c:pt>
                <c:pt idx="1">
                  <c:v>188.58114693892799</c:v>
                </c:pt>
                <c:pt idx="2">
                  <c:v>392.16729498956619</c:v>
                </c:pt>
                <c:pt idx="3">
                  <c:v>52.952734739764168</c:v>
                </c:pt>
                <c:pt idx="4">
                  <c:v>195.56853139138099</c:v>
                </c:pt>
                <c:pt idx="5">
                  <c:v>13.432623013298411</c:v>
                </c:pt>
                <c:pt idx="6">
                  <c:v>28.451290728411831</c:v>
                </c:pt>
                <c:pt idx="7">
                  <c:v>29.180588994088961</c:v>
                </c:pt>
                <c:pt idx="8">
                  <c:v>6.9687000197690887</c:v>
                </c:pt>
                <c:pt idx="9">
                  <c:v>5.8959889243768444</c:v>
                </c:pt>
              </c:numCache>
            </c:numRef>
          </c:val>
          <c:extLst>
            <c:ext xmlns:c16="http://schemas.microsoft.com/office/drawing/2014/chart" uri="{C3380CC4-5D6E-409C-BE32-E72D297353CC}">
              <c16:uniqueId val="{0000000B-B777-CE47-B7E7-36825B78825D}"/>
            </c:ext>
          </c:extLst>
        </c:ser>
        <c:dLbls>
          <c:showLegendKey val="0"/>
          <c:showVal val="0"/>
          <c:showCatName val="0"/>
          <c:showSerName val="0"/>
          <c:showPercent val="0"/>
          <c:showBubbleSize val="0"/>
        </c:dLbls>
        <c:gapWidth val="150"/>
        <c:overlap val="100"/>
        <c:axId val="97168384"/>
        <c:axId val="97174272"/>
      </c:barChart>
      <c:catAx>
        <c:axId val="97168384"/>
        <c:scaling>
          <c:orientation val="minMax"/>
        </c:scaling>
        <c:delete val="0"/>
        <c:axPos val="b"/>
        <c:numFmt formatCode="General" sourceLinked="0"/>
        <c:majorTickMark val="out"/>
        <c:minorTickMark val="none"/>
        <c:tickLblPos val="nextTo"/>
        <c:txPr>
          <a:bodyPr/>
          <a:lstStyle/>
          <a:p>
            <a:pPr>
              <a:defRPr b="1"/>
            </a:pPr>
            <a:endParaRPr lang="fr-FR"/>
          </a:p>
        </c:txPr>
        <c:crossAx val="97174272"/>
        <c:crosses val="autoZero"/>
        <c:auto val="1"/>
        <c:lblAlgn val="ctr"/>
        <c:lblOffset val="100"/>
        <c:noMultiLvlLbl val="0"/>
      </c:catAx>
      <c:valAx>
        <c:axId val="97174272"/>
        <c:scaling>
          <c:orientation val="minMax"/>
        </c:scaling>
        <c:delete val="0"/>
        <c:axPos val="l"/>
        <c:majorGridlines/>
        <c:numFmt formatCode="0%" sourceLinked="1"/>
        <c:majorTickMark val="out"/>
        <c:minorTickMark val="none"/>
        <c:tickLblPos val="nextTo"/>
        <c:crossAx val="97168384"/>
        <c:crosses val="autoZero"/>
        <c:crossBetween val="between"/>
      </c:valAx>
    </c:plotArea>
    <c:legend>
      <c:legendPos val="r"/>
      <c:overlay val="0"/>
      <c:txPr>
        <a:bodyPr/>
        <a:lstStyle/>
        <a:p>
          <a:pPr>
            <a:defRPr sz="1000"/>
          </a:pPr>
          <a:endParaRPr lang="fr-FR"/>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081391461856306E-2"/>
          <c:y val="8.6734693877551006E-2"/>
          <c:w val="0.91739730656809004"/>
          <c:h val="0.74489795918367396"/>
        </c:manualLayout>
      </c:layout>
      <c:barChart>
        <c:barDir val="col"/>
        <c:grouping val="clustered"/>
        <c:varyColors val="0"/>
        <c:ser>
          <c:idx val="0"/>
          <c:order val="0"/>
          <c:tx>
            <c:strRef>
              <c:f>Graphiques!$B$64</c:f>
              <c:strCache>
                <c:ptCount val="1"/>
                <c:pt idx="0">
                  <c:v>2012</c:v>
                </c:pt>
              </c:strCache>
            </c:strRef>
          </c:tx>
          <c:spPr>
            <a:solidFill>
              <a:srgbClr val="E30513"/>
            </a:solidFill>
            <a:ln w="12700">
              <a:solidFill>
                <a:srgbClr val="000000"/>
              </a:solidFill>
              <a:prstDash val="solid"/>
            </a:ln>
          </c:spPr>
          <c:invertIfNegative val="0"/>
          <c:cat>
            <c:strRef>
              <c:f>Graphiques!$A$65:$A$70</c:f>
              <c:strCache>
                <c:ptCount val="6"/>
                <c:pt idx="0">
                  <c:v>Pipéracilline
tazobactam
J01CR05</c:v>
                </c:pt>
                <c:pt idx="1">
                  <c:v>Ceftriaxone
J01DD04</c:v>
                </c:pt>
                <c:pt idx="2">
                  <c:v>Cefotaxime
J01DD01</c:v>
                </c:pt>
                <c:pt idx="3">
                  <c:v>Cefepime
J01DE01</c:v>
                </c:pt>
                <c:pt idx="4">
                  <c:v>Ceftazidime
J01DD02</c:v>
                </c:pt>
                <c:pt idx="5">
                  <c:v>Carbapénèmes
J01DH</c:v>
                </c:pt>
              </c:strCache>
            </c:strRef>
          </c:cat>
          <c:val>
            <c:numRef>
              <c:f>Graphiques!$B$65:$B$70</c:f>
              <c:numCache>
                <c:formatCode>0.00</c:formatCode>
                <c:ptCount val="6"/>
                <c:pt idx="0">
                  <c:v>5.8535331503965473</c:v>
                </c:pt>
                <c:pt idx="1">
                  <c:v>19.743192280629419</c:v>
                </c:pt>
                <c:pt idx="2">
                  <c:v>4.2879873134191104</c:v>
                </c:pt>
                <c:pt idx="3">
                  <c:v>0.50983261664068902</c:v>
                </c:pt>
                <c:pt idx="4">
                  <c:v>2.7810828348731591</c:v>
                </c:pt>
                <c:pt idx="5">
                  <c:v>4.6827871950676272</c:v>
                </c:pt>
              </c:numCache>
            </c:numRef>
          </c:val>
          <c:extLst>
            <c:ext xmlns:c16="http://schemas.microsoft.com/office/drawing/2014/chart" uri="{C3380CC4-5D6E-409C-BE32-E72D297353CC}">
              <c16:uniqueId val="{00000000-F00A-434D-9652-28CCCA75000C}"/>
            </c:ext>
          </c:extLst>
        </c:ser>
        <c:ser>
          <c:idx val="1"/>
          <c:order val="1"/>
          <c:tx>
            <c:strRef>
              <c:f>Graphiques!$C$64</c:f>
              <c:strCache>
                <c:ptCount val="1"/>
                <c:pt idx="0">
                  <c:v>2013</c:v>
                </c:pt>
              </c:strCache>
            </c:strRef>
          </c:tx>
          <c:spPr>
            <a:solidFill>
              <a:srgbClr val="FF6600"/>
            </a:solidFill>
            <a:ln w="12700">
              <a:solidFill>
                <a:srgbClr val="000000"/>
              </a:solidFill>
              <a:prstDash val="solid"/>
            </a:ln>
          </c:spPr>
          <c:invertIfNegative val="0"/>
          <c:cat>
            <c:strRef>
              <c:f>Graphiques!$A$65:$A$70</c:f>
              <c:strCache>
                <c:ptCount val="6"/>
                <c:pt idx="0">
                  <c:v>Pipéracilline
tazobactam
J01CR05</c:v>
                </c:pt>
                <c:pt idx="1">
                  <c:v>Ceftriaxone
J01DD04</c:v>
                </c:pt>
                <c:pt idx="2">
                  <c:v>Cefotaxime
J01DD01</c:v>
                </c:pt>
                <c:pt idx="3">
                  <c:v>Cefepime
J01DE01</c:v>
                </c:pt>
                <c:pt idx="4">
                  <c:v>Ceftazidime
J01DD02</c:v>
                </c:pt>
                <c:pt idx="5">
                  <c:v>Carbapénèmes
J01DH</c:v>
                </c:pt>
              </c:strCache>
            </c:strRef>
          </c:cat>
          <c:val>
            <c:numRef>
              <c:f>Graphiques!$C$65:$C$70</c:f>
              <c:numCache>
                <c:formatCode>0.00</c:formatCode>
                <c:ptCount val="6"/>
                <c:pt idx="0">
                  <c:v>6.9781394155229197</c:v>
                </c:pt>
                <c:pt idx="1">
                  <c:v>21.584682050009921</c:v>
                </c:pt>
                <c:pt idx="2">
                  <c:v>4.1880052945750892</c:v>
                </c:pt>
                <c:pt idx="3">
                  <c:v>0.65561789192249198</c:v>
                </c:pt>
                <c:pt idx="4">
                  <c:v>2.7222043301336871</c:v>
                </c:pt>
                <c:pt idx="5">
                  <c:v>4.8887376108108</c:v>
                </c:pt>
              </c:numCache>
            </c:numRef>
          </c:val>
          <c:extLst>
            <c:ext xmlns:c16="http://schemas.microsoft.com/office/drawing/2014/chart" uri="{C3380CC4-5D6E-409C-BE32-E72D297353CC}">
              <c16:uniqueId val="{00000001-F00A-434D-9652-28CCCA75000C}"/>
            </c:ext>
          </c:extLst>
        </c:ser>
        <c:ser>
          <c:idx val="2"/>
          <c:order val="2"/>
          <c:tx>
            <c:strRef>
              <c:f>Graphiques!$D$64</c:f>
              <c:strCache>
                <c:ptCount val="1"/>
                <c:pt idx="0">
                  <c:v>2014</c:v>
                </c:pt>
              </c:strCache>
            </c:strRef>
          </c:tx>
          <c:spPr>
            <a:solidFill>
              <a:srgbClr val="FFC000"/>
            </a:solidFill>
            <a:ln w="12700">
              <a:solidFill>
                <a:srgbClr val="000000"/>
              </a:solidFill>
              <a:prstDash val="solid"/>
            </a:ln>
          </c:spPr>
          <c:invertIfNegative val="0"/>
          <c:cat>
            <c:strRef>
              <c:f>Graphiques!$A$65:$A$70</c:f>
              <c:strCache>
                <c:ptCount val="6"/>
                <c:pt idx="0">
                  <c:v>Pipéracilline
tazobactam
J01CR05</c:v>
                </c:pt>
                <c:pt idx="1">
                  <c:v>Ceftriaxone
J01DD04</c:v>
                </c:pt>
                <c:pt idx="2">
                  <c:v>Cefotaxime
J01DD01</c:v>
                </c:pt>
                <c:pt idx="3">
                  <c:v>Cefepime
J01DE01</c:v>
                </c:pt>
                <c:pt idx="4">
                  <c:v>Ceftazidime
J01DD02</c:v>
                </c:pt>
                <c:pt idx="5">
                  <c:v>Carbapénèmes
J01DH</c:v>
                </c:pt>
              </c:strCache>
            </c:strRef>
          </c:cat>
          <c:val>
            <c:numRef>
              <c:f>Graphiques!$D$65:$D$70</c:f>
              <c:numCache>
                <c:formatCode>0.00</c:formatCode>
                <c:ptCount val="6"/>
                <c:pt idx="0">
                  <c:v>8.342331193258401</c:v>
                </c:pt>
                <c:pt idx="1">
                  <c:v>21.311067680140059</c:v>
                </c:pt>
                <c:pt idx="2">
                  <c:v>5.3433852008300367</c:v>
                </c:pt>
                <c:pt idx="3">
                  <c:v>0.90265609862558804</c:v>
                </c:pt>
                <c:pt idx="4">
                  <c:v>2.6789211512749298</c:v>
                </c:pt>
                <c:pt idx="5">
                  <c:v>5.3004386498703084</c:v>
                </c:pt>
              </c:numCache>
            </c:numRef>
          </c:val>
          <c:extLst>
            <c:ext xmlns:c16="http://schemas.microsoft.com/office/drawing/2014/chart" uri="{C3380CC4-5D6E-409C-BE32-E72D297353CC}">
              <c16:uniqueId val="{00000002-F00A-434D-9652-28CCCA75000C}"/>
            </c:ext>
          </c:extLst>
        </c:ser>
        <c:ser>
          <c:idx val="3"/>
          <c:order val="3"/>
          <c:tx>
            <c:strRef>
              <c:f>Graphiques!$E$64</c:f>
              <c:strCache>
                <c:ptCount val="1"/>
                <c:pt idx="0">
                  <c:v>2015</c:v>
                </c:pt>
              </c:strCache>
            </c:strRef>
          </c:tx>
          <c:spPr>
            <a:solidFill>
              <a:srgbClr val="00CC66"/>
            </a:solidFill>
            <a:ln w="12700">
              <a:solidFill>
                <a:srgbClr val="000000"/>
              </a:solidFill>
              <a:prstDash val="solid"/>
            </a:ln>
          </c:spPr>
          <c:invertIfNegative val="0"/>
          <c:cat>
            <c:strRef>
              <c:f>Graphiques!$A$65:$A$70</c:f>
              <c:strCache>
                <c:ptCount val="6"/>
                <c:pt idx="0">
                  <c:v>Pipéracilline
tazobactam
J01CR05</c:v>
                </c:pt>
                <c:pt idx="1">
                  <c:v>Ceftriaxone
J01DD04</c:v>
                </c:pt>
                <c:pt idx="2">
                  <c:v>Cefotaxime
J01DD01</c:v>
                </c:pt>
                <c:pt idx="3">
                  <c:v>Cefepime
J01DE01</c:v>
                </c:pt>
                <c:pt idx="4">
                  <c:v>Ceftazidime
J01DD02</c:v>
                </c:pt>
                <c:pt idx="5">
                  <c:v>Carbapénèmes
J01DH</c:v>
                </c:pt>
              </c:strCache>
            </c:strRef>
          </c:cat>
          <c:val>
            <c:numRef>
              <c:f>Graphiques!$E$65:$E$70</c:f>
              <c:numCache>
                <c:formatCode>0.00</c:formatCode>
                <c:ptCount val="6"/>
                <c:pt idx="0">
                  <c:v>9.8673212519884128</c:v>
                </c:pt>
                <c:pt idx="1">
                  <c:v>21.158469787127821</c:v>
                </c:pt>
                <c:pt idx="2">
                  <c:v>6.7165186892668203</c:v>
                </c:pt>
                <c:pt idx="3">
                  <c:v>1.0762910477132801</c:v>
                </c:pt>
                <c:pt idx="4">
                  <c:v>2.74758456123701</c:v>
                </c:pt>
                <c:pt idx="5">
                  <c:v>5.636870660387034</c:v>
                </c:pt>
              </c:numCache>
            </c:numRef>
          </c:val>
          <c:extLst>
            <c:ext xmlns:c16="http://schemas.microsoft.com/office/drawing/2014/chart" uri="{C3380CC4-5D6E-409C-BE32-E72D297353CC}">
              <c16:uniqueId val="{00000003-F00A-434D-9652-28CCCA75000C}"/>
            </c:ext>
          </c:extLst>
        </c:ser>
        <c:ser>
          <c:idx val="4"/>
          <c:order val="4"/>
          <c:tx>
            <c:strRef>
              <c:f>Graphiques!$F$64</c:f>
              <c:strCache>
                <c:ptCount val="1"/>
                <c:pt idx="0">
                  <c:v>2016</c:v>
                </c:pt>
              </c:strCache>
            </c:strRef>
          </c:tx>
          <c:spPr>
            <a:solidFill>
              <a:srgbClr val="48D4D1"/>
            </a:solidFill>
            <a:ln w="12700">
              <a:solidFill>
                <a:srgbClr val="000000"/>
              </a:solidFill>
              <a:prstDash val="solid"/>
            </a:ln>
          </c:spPr>
          <c:invertIfNegative val="0"/>
          <c:cat>
            <c:strRef>
              <c:f>Graphiques!$A$65:$A$70</c:f>
              <c:strCache>
                <c:ptCount val="6"/>
                <c:pt idx="0">
                  <c:v>Pipéracilline
tazobactam
J01CR05</c:v>
                </c:pt>
                <c:pt idx="1">
                  <c:v>Ceftriaxone
J01DD04</c:v>
                </c:pt>
                <c:pt idx="2">
                  <c:v>Cefotaxime
J01DD01</c:v>
                </c:pt>
                <c:pt idx="3">
                  <c:v>Cefepime
J01DE01</c:v>
                </c:pt>
                <c:pt idx="4">
                  <c:v>Ceftazidime
J01DD02</c:v>
                </c:pt>
                <c:pt idx="5">
                  <c:v>Carbapénèmes
J01DH</c:v>
                </c:pt>
              </c:strCache>
            </c:strRef>
          </c:cat>
          <c:val>
            <c:numRef>
              <c:f>Graphiques!$F$65:$F$70</c:f>
              <c:numCache>
                <c:formatCode>0.00</c:formatCode>
                <c:ptCount val="6"/>
                <c:pt idx="0">
                  <c:v>10.0846299214671</c:v>
                </c:pt>
                <c:pt idx="1">
                  <c:v>20.536228195380701</c:v>
                </c:pt>
                <c:pt idx="2">
                  <c:v>6.9115098639161916</c:v>
                </c:pt>
                <c:pt idx="3">
                  <c:v>1.157241078304676</c:v>
                </c:pt>
                <c:pt idx="4">
                  <c:v>2.5935456652590769</c:v>
                </c:pt>
                <c:pt idx="5">
                  <c:v>5.4390255776045331</c:v>
                </c:pt>
              </c:numCache>
            </c:numRef>
          </c:val>
          <c:extLst>
            <c:ext xmlns:c16="http://schemas.microsoft.com/office/drawing/2014/chart" uri="{C3380CC4-5D6E-409C-BE32-E72D297353CC}">
              <c16:uniqueId val="{00000004-F00A-434D-9652-28CCCA75000C}"/>
            </c:ext>
          </c:extLst>
        </c:ser>
        <c:ser>
          <c:idx val="5"/>
          <c:order val="5"/>
          <c:tx>
            <c:strRef>
              <c:f>Graphiques!$G$64</c:f>
              <c:strCache>
                <c:ptCount val="1"/>
                <c:pt idx="0">
                  <c:v>2017</c:v>
                </c:pt>
              </c:strCache>
            </c:strRef>
          </c:tx>
          <c:spPr>
            <a:solidFill>
              <a:srgbClr val="05A1E5"/>
            </a:solidFill>
            <a:ln w="12700">
              <a:solidFill>
                <a:srgbClr val="000000"/>
              </a:solidFill>
              <a:prstDash val="solid"/>
            </a:ln>
          </c:spPr>
          <c:invertIfNegative val="0"/>
          <c:cat>
            <c:strRef>
              <c:f>Graphiques!$A$65:$A$70</c:f>
              <c:strCache>
                <c:ptCount val="6"/>
                <c:pt idx="0">
                  <c:v>Pipéracilline
tazobactam
J01CR05</c:v>
                </c:pt>
                <c:pt idx="1">
                  <c:v>Ceftriaxone
J01DD04</c:v>
                </c:pt>
                <c:pt idx="2">
                  <c:v>Cefotaxime
J01DD01</c:v>
                </c:pt>
                <c:pt idx="3">
                  <c:v>Cefepime
J01DE01</c:v>
                </c:pt>
                <c:pt idx="4">
                  <c:v>Ceftazidime
J01DD02</c:v>
                </c:pt>
                <c:pt idx="5">
                  <c:v>Carbapénèmes
J01DH</c:v>
                </c:pt>
              </c:strCache>
            </c:strRef>
          </c:cat>
          <c:val>
            <c:numRef>
              <c:f>Graphiques!$G$65:$G$70</c:f>
              <c:numCache>
                <c:formatCode>0.00</c:formatCode>
                <c:ptCount val="6"/>
                <c:pt idx="0">
                  <c:v>10.18913036599157</c:v>
                </c:pt>
                <c:pt idx="1">
                  <c:v>20.409215428151381</c:v>
                </c:pt>
                <c:pt idx="2">
                  <c:v>7.5631397826336881</c:v>
                </c:pt>
                <c:pt idx="3">
                  <c:v>1.7532465105131201</c:v>
                </c:pt>
                <c:pt idx="4">
                  <c:v>2.5502814975221808</c:v>
                </c:pt>
                <c:pt idx="5">
                  <c:v>5.4163468148626697</c:v>
                </c:pt>
              </c:numCache>
            </c:numRef>
          </c:val>
          <c:extLst>
            <c:ext xmlns:c16="http://schemas.microsoft.com/office/drawing/2014/chart" uri="{C3380CC4-5D6E-409C-BE32-E72D297353CC}">
              <c16:uniqueId val="{00000005-F00A-434D-9652-28CCCA75000C}"/>
            </c:ext>
          </c:extLst>
        </c:ser>
        <c:ser>
          <c:idx val="6"/>
          <c:order val="6"/>
          <c:tx>
            <c:strRef>
              <c:f>Graphiques!$H$64</c:f>
              <c:strCache>
                <c:ptCount val="1"/>
                <c:pt idx="0">
                  <c:v>2018</c:v>
                </c:pt>
              </c:strCache>
            </c:strRef>
          </c:tx>
          <c:spPr>
            <a:solidFill>
              <a:srgbClr val="163770"/>
            </a:solidFill>
            <a:ln>
              <a:solidFill>
                <a:schemeClr val="tx1"/>
              </a:solidFill>
            </a:ln>
          </c:spPr>
          <c:invertIfNegative val="0"/>
          <c:cat>
            <c:strRef>
              <c:f>Graphiques!$A$65:$A$70</c:f>
              <c:strCache>
                <c:ptCount val="6"/>
                <c:pt idx="0">
                  <c:v>Pipéracilline
tazobactam
J01CR05</c:v>
                </c:pt>
                <c:pt idx="1">
                  <c:v>Ceftriaxone
J01DD04</c:v>
                </c:pt>
                <c:pt idx="2">
                  <c:v>Cefotaxime
J01DD01</c:v>
                </c:pt>
                <c:pt idx="3">
                  <c:v>Cefepime
J01DE01</c:v>
                </c:pt>
                <c:pt idx="4">
                  <c:v>Ceftazidime
J01DD02</c:v>
                </c:pt>
                <c:pt idx="5">
                  <c:v>Carbapénèmes
J01DH</c:v>
                </c:pt>
              </c:strCache>
            </c:strRef>
          </c:cat>
          <c:val>
            <c:numRef>
              <c:f>Graphiques!$H$65:$H$70</c:f>
              <c:numCache>
                <c:formatCode>0.0</c:formatCode>
                <c:ptCount val="6"/>
                <c:pt idx="0">
                  <c:v>10.31873560216253</c:v>
                </c:pt>
                <c:pt idx="1">
                  <c:v>19.410008431016529</c:v>
                </c:pt>
                <c:pt idx="2">
                  <c:v>8.3892412824435958</c:v>
                </c:pt>
                <c:pt idx="3">
                  <c:v>1.9697117346791759</c:v>
                </c:pt>
                <c:pt idx="4">
                  <c:v>2.4821275314806752</c:v>
                </c:pt>
                <c:pt idx="5">
                  <c:v>5.11375866646463</c:v>
                </c:pt>
              </c:numCache>
            </c:numRef>
          </c:val>
          <c:extLst>
            <c:ext xmlns:c16="http://schemas.microsoft.com/office/drawing/2014/chart" uri="{C3380CC4-5D6E-409C-BE32-E72D297353CC}">
              <c16:uniqueId val="{00000006-F00A-434D-9652-28CCCA75000C}"/>
            </c:ext>
          </c:extLst>
        </c:ser>
        <c:dLbls>
          <c:showLegendKey val="0"/>
          <c:showVal val="0"/>
          <c:showCatName val="0"/>
          <c:showSerName val="0"/>
          <c:showPercent val="0"/>
          <c:showBubbleSize val="0"/>
        </c:dLbls>
        <c:gapWidth val="150"/>
        <c:axId val="97195904"/>
        <c:axId val="97197440"/>
      </c:barChart>
      <c:catAx>
        <c:axId val="9719590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fr-FR"/>
          </a:p>
        </c:txPr>
        <c:crossAx val="97197440"/>
        <c:crosses val="autoZero"/>
        <c:auto val="1"/>
        <c:lblAlgn val="ctr"/>
        <c:lblOffset val="100"/>
        <c:tickLblSkip val="1"/>
        <c:tickMarkSkip val="1"/>
        <c:noMultiLvlLbl val="0"/>
      </c:catAx>
      <c:valAx>
        <c:axId val="97197440"/>
        <c:scaling>
          <c:orientation val="minMax"/>
          <c:max val="22"/>
        </c:scaling>
        <c:delete val="0"/>
        <c:axPos val="l"/>
        <c:title>
          <c:tx>
            <c:rich>
              <a:bodyPr/>
              <a:lstStyle/>
              <a:p>
                <a:pPr>
                  <a:defRPr sz="925" b="1" i="0" u="none" strike="noStrike" baseline="0">
                    <a:solidFill>
                      <a:srgbClr val="000000"/>
                    </a:solidFill>
                    <a:latin typeface="Arial"/>
                    <a:ea typeface="Arial"/>
                    <a:cs typeface="Arial"/>
                  </a:defRPr>
                </a:pPr>
                <a:r>
                  <a:rPr lang="fr-FR"/>
                  <a:t>Nb DDJ / 1000 JH</a:t>
                </a:r>
              </a:p>
            </c:rich>
          </c:tx>
          <c:layout>
            <c:manualLayout>
              <c:xMode val="edge"/>
              <c:yMode val="edge"/>
              <c:x val="6.25782227784731E-3"/>
              <c:y val="0.33163265306122403"/>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fr-FR"/>
          </a:p>
        </c:txPr>
        <c:crossAx val="97195904"/>
        <c:crosses val="autoZero"/>
        <c:crossBetween val="between"/>
        <c:majorUnit val="2"/>
      </c:valAx>
      <c:spPr>
        <a:noFill/>
        <a:ln w="25400">
          <a:noFill/>
        </a:ln>
      </c:spPr>
    </c:plotArea>
    <c:legend>
      <c:legendPos val="b"/>
      <c:layout>
        <c:manualLayout>
          <c:xMode val="edge"/>
          <c:yMode val="edge"/>
          <c:x val="0.67752485882944202"/>
          <c:y val="5.3819165461460199E-2"/>
          <c:w val="0.32247514117055798"/>
          <c:h val="0.111574569995957"/>
        </c:manualLayout>
      </c:layout>
      <c:overlay val="0"/>
      <c:spPr>
        <a:solidFill>
          <a:srgbClr val="FFFFFF"/>
        </a:solidFill>
        <a:ln w="25400">
          <a:noFill/>
        </a:ln>
      </c:spPr>
      <c:txPr>
        <a:bodyPr/>
        <a:lstStyle/>
        <a:p>
          <a:pPr>
            <a:defRPr sz="1200" b="0" i="0" u="none" strike="noStrike" baseline="0">
              <a:solidFill>
                <a:srgbClr val="000000"/>
              </a:solidFill>
              <a:latin typeface="Arial"/>
              <a:ea typeface="Arial"/>
              <a:cs typeface="Arial"/>
            </a:defRPr>
          </a:pPr>
          <a:endParaRPr lang="fr-FR"/>
        </a:p>
      </c:tx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fr-FR"/>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Graphiques!$B$121</c:f>
              <c:strCache>
                <c:ptCount val="1"/>
                <c:pt idx="0">
                  <c:v>2012</c:v>
                </c:pt>
              </c:strCache>
            </c:strRef>
          </c:tx>
          <c:spPr>
            <a:solidFill>
              <a:srgbClr val="E30513"/>
            </a:solidFill>
            <a:ln>
              <a:solidFill>
                <a:srgbClr val="000000"/>
              </a:solidFill>
            </a:ln>
          </c:spPr>
          <c:invertIfNegative val="0"/>
          <c:cat>
            <c:strRef>
              <c:f>Graphiques!$A$122:$A$124</c:f>
              <c:strCache>
                <c:ptCount val="3"/>
                <c:pt idx="0">
                  <c:v>Imipénème
J01DH51</c:v>
                </c:pt>
                <c:pt idx="1">
                  <c:v>Méropénème
J01DH02</c:v>
                </c:pt>
                <c:pt idx="2">
                  <c:v>Ertapénème
J01DH03</c:v>
                </c:pt>
              </c:strCache>
            </c:strRef>
          </c:cat>
          <c:val>
            <c:numRef>
              <c:f>Graphiques!$B$122:$B$124</c:f>
              <c:numCache>
                <c:formatCode>0.0</c:formatCode>
                <c:ptCount val="3"/>
                <c:pt idx="0">
                  <c:v>3.8210307324221802</c:v>
                </c:pt>
                <c:pt idx="1">
                  <c:v>0.35676337587638302</c:v>
                </c:pt>
                <c:pt idx="2">
                  <c:v>0.40317267812619101</c:v>
                </c:pt>
              </c:numCache>
            </c:numRef>
          </c:val>
          <c:extLst>
            <c:ext xmlns:c16="http://schemas.microsoft.com/office/drawing/2014/chart" uri="{C3380CC4-5D6E-409C-BE32-E72D297353CC}">
              <c16:uniqueId val="{00000000-16E0-4B16-B9F1-665ABB1C4897}"/>
            </c:ext>
          </c:extLst>
        </c:ser>
        <c:ser>
          <c:idx val="1"/>
          <c:order val="1"/>
          <c:tx>
            <c:strRef>
              <c:f>Graphiques!$C$121</c:f>
              <c:strCache>
                <c:ptCount val="1"/>
                <c:pt idx="0">
                  <c:v>2013</c:v>
                </c:pt>
              </c:strCache>
            </c:strRef>
          </c:tx>
          <c:spPr>
            <a:solidFill>
              <a:srgbClr val="FF6600"/>
            </a:solidFill>
            <a:ln>
              <a:solidFill>
                <a:srgbClr val="000000"/>
              </a:solidFill>
            </a:ln>
          </c:spPr>
          <c:invertIfNegative val="0"/>
          <c:cat>
            <c:strRef>
              <c:f>Graphiques!$A$122:$A$124</c:f>
              <c:strCache>
                <c:ptCount val="3"/>
                <c:pt idx="0">
                  <c:v>Imipénème
J01DH51</c:v>
                </c:pt>
                <c:pt idx="1">
                  <c:v>Méropénème
J01DH02</c:v>
                </c:pt>
                <c:pt idx="2">
                  <c:v>Ertapénème
J01DH03</c:v>
                </c:pt>
              </c:strCache>
            </c:strRef>
          </c:cat>
          <c:val>
            <c:numRef>
              <c:f>Graphiques!$C$122:$C$124</c:f>
              <c:numCache>
                <c:formatCode>0.0</c:formatCode>
                <c:ptCount val="3"/>
                <c:pt idx="0">
                  <c:v>3.7523064804378952</c:v>
                </c:pt>
                <c:pt idx="1">
                  <c:v>0.52517179075004405</c:v>
                </c:pt>
                <c:pt idx="2">
                  <c:v>0.49102387630802402</c:v>
                </c:pt>
              </c:numCache>
            </c:numRef>
          </c:val>
          <c:extLst>
            <c:ext xmlns:c16="http://schemas.microsoft.com/office/drawing/2014/chart" uri="{C3380CC4-5D6E-409C-BE32-E72D297353CC}">
              <c16:uniqueId val="{00000001-16E0-4B16-B9F1-665ABB1C4897}"/>
            </c:ext>
          </c:extLst>
        </c:ser>
        <c:ser>
          <c:idx val="2"/>
          <c:order val="2"/>
          <c:tx>
            <c:strRef>
              <c:f>Graphiques!$D$121</c:f>
              <c:strCache>
                <c:ptCount val="1"/>
                <c:pt idx="0">
                  <c:v>2014</c:v>
                </c:pt>
              </c:strCache>
            </c:strRef>
          </c:tx>
          <c:spPr>
            <a:solidFill>
              <a:srgbClr val="FFC000"/>
            </a:solidFill>
            <a:ln>
              <a:solidFill>
                <a:srgbClr val="000000"/>
              </a:solidFill>
            </a:ln>
          </c:spPr>
          <c:invertIfNegative val="0"/>
          <c:cat>
            <c:strRef>
              <c:f>Graphiques!$A$122:$A$124</c:f>
              <c:strCache>
                <c:ptCount val="3"/>
                <c:pt idx="0">
                  <c:v>Imipénème
J01DH51</c:v>
                </c:pt>
                <c:pt idx="1">
                  <c:v>Méropénème
J01DH02</c:v>
                </c:pt>
                <c:pt idx="2">
                  <c:v>Ertapénème
J01DH03</c:v>
                </c:pt>
              </c:strCache>
            </c:strRef>
          </c:cat>
          <c:val>
            <c:numRef>
              <c:f>Graphiques!$D$122:$D$124</c:f>
              <c:numCache>
                <c:formatCode>0.0</c:formatCode>
                <c:ptCount val="3"/>
                <c:pt idx="0">
                  <c:v>3.8752525603040331</c:v>
                </c:pt>
                <c:pt idx="1">
                  <c:v>0.81265058465149798</c:v>
                </c:pt>
                <c:pt idx="2">
                  <c:v>0.51981580546700401</c:v>
                </c:pt>
              </c:numCache>
            </c:numRef>
          </c:val>
          <c:extLst>
            <c:ext xmlns:c16="http://schemas.microsoft.com/office/drawing/2014/chart" uri="{C3380CC4-5D6E-409C-BE32-E72D297353CC}">
              <c16:uniqueId val="{00000002-16E0-4B16-B9F1-665ABB1C4897}"/>
            </c:ext>
          </c:extLst>
        </c:ser>
        <c:ser>
          <c:idx val="3"/>
          <c:order val="3"/>
          <c:tx>
            <c:strRef>
              <c:f>Graphiques!$E$121</c:f>
              <c:strCache>
                <c:ptCount val="1"/>
                <c:pt idx="0">
                  <c:v>2015</c:v>
                </c:pt>
              </c:strCache>
            </c:strRef>
          </c:tx>
          <c:spPr>
            <a:solidFill>
              <a:srgbClr val="00CC66"/>
            </a:solidFill>
            <a:ln>
              <a:solidFill>
                <a:srgbClr val="000000"/>
              </a:solidFill>
            </a:ln>
          </c:spPr>
          <c:invertIfNegative val="0"/>
          <c:cat>
            <c:strRef>
              <c:f>Graphiques!$A$122:$A$124</c:f>
              <c:strCache>
                <c:ptCount val="3"/>
                <c:pt idx="0">
                  <c:v>Imipénème
J01DH51</c:v>
                </c:pt>
                <c:pt idx="1">
                  <c:v>Méropénème
J01DH02</c:v>
                </c:pt>
                <c:pt idx="2">
                  <c:v>Ertapénème
J01DH03</c:v>
                </c:pt>
              </c:strCache>
            </c:strRef>
          </c:cat>
          <c:val>
            <c:numRef>
              <c:f>Graphiques!$E$122:$E$124</c:f>
              <c:numCache>
                <c:formatCode>0.0</c:formatCode>
                <c:ptCount val="3"/>
                <c:pt idx="0">
                  <c:v>3.9373598779892629</c:v>
                </c:pt>
                <c:pt idx="1">
                  <c:v>1.130614064488447</c:v>
                </c:pt>
                <c:pt idx="2">
                  <c:v>0.56889671790931995</c:v>
                </c:pt>
              </c:numCache>
            </c:numRef>
          </c:val>
          <c:extLst>
            <c:ext xmlns:c16="http://schemas.microsoft.com/office/drawing/2014/chart" uri="{C3380CC4-5D6E-409C-BE32-E72D297353CC}">
              <c16:uniqueId val="{00000003-16E0-4B16-B9F1-665ABB1C4897}"/>
            </c:ext>
          </c:extLst>
        </c:ser>
        <c:ser>
          <c:idx val="4"/>
          <c:order val="4"/>
          <c:tx>
            <c:strRef>
              <c:f>Graphiques!$F$121</c:f>
              <c:strCache>
                <c:ptCount val="1"/>
                <c:pt idx="0">
                  <c:v>2016</c:v>
                </c:pt>
              </c:strCache>
            </c:strRef>
          </c:tx>
          <c:spPr>
            <a:solidFill>
              <a:srgbClr val="48D4D1"/>
            </a:solidFill>
            <a:ln>
              <a:solidFill>
                <a:srgbClr val="000000"/>
              </a:solidFill>
            </a:ln>
          </c:spPr>
          <c:invertIfNegative val="0"/>
          <c:cat>
            <c:strRef>
              <c:f>Graphiques!$A$122:$A$124</c:f>
              <c:strCache>
                <c:ptCount val="3"/>
                <c:pt idx="0">
                  <c:v>Imipénème
J01DH51</c:v>
                </c:pt>
                <c:pt idx="1">
                  <c:v>Méropénème
J01DH02</c:v>
                </c:pt>
                <c:pt idx="2">
                  <c:v>Ertapénème
J01DH03</c:v>
                </c:pt>
              </c:strCache>
            </c:strRef>
          </c:cat>
          <c:val>
            <c:numRef>
              <c:f>Graphiques!$F$122:$F$124</c:f>
              <c:numCache>
                <c:formatCode>0.0</c:formatCode>
                <c:ptCount val="3"/>
                <c:pt idx="0">
                  <c:v>3.6587607062626959</c:v>
                </c:pt>
                <c:pt idx="1">
                  <c:v>1.284662237630849</c:v>
                </c:pt>
                <c:pt idx="2">
                  <c:v>0.495602633710991</c:v>
                </c:pt>
              </c:numCache>
            </c:numRef>
          </c:val>
          <c:extLst>
            <c:ext xmlns:c16="http://schemas.microsoft.com/office/drawing/2014/chart" uri="{C3380CC4-5D6E-409C-BE32-E72D297353CC}">
              <c16:uniqueId val="{00000004-16E0-4B16-B9F1-665ABB1C4897}"/>
            </c:ext>
          </c:extLst>
        </c:ser>
        <c:ser>
          <c:idx val="5"/>
          <c:order val="5"/>
          <c:tx>
            <c:strRef>
              <c:f>Graphiques!$G$121</c:f>
              <c:strCache>
                <c:ptCount val="1"/>
                <c:pt idx="0">
                  <c:v>2017</c:v>
                </c:pt>
              </c:strCache>
            </c:strRef>
          </c:tx>
          <c:spPr>
            <a:solidFill>
              <a:srgbClr val="05A1E5"/>
            </a:solidFill>
            <a:ln>
              <a:solidFill>
                <a:srgbClr val="000000"/>
              </a:solidFill>
            </a:ln>
          </c:spPr>
          <c:invertIfNegative val="0"/>
          <c:cat>
            <c:strRef>
              <c:f>Graphiques!$A$122:$A$124</c:f>
              <c:strCache>
                <c:ptCount val="3"/>
                <c:pt idx="0">
                  <c:v>Imipénème
J01DH51</c:v>
                </c:pt>
                <c:pt idx="1">
                  <c:v>Méropénème
J01DH02</c:v>
                </c:pt>
                <c:pt idx="2">
                  <c:v>Ertapénème
J01DH03</c:v>
                </c:pt>
              </c:strCache>
            </c:strRef>
          </c:cat>
          <c:val>
            <c:numRef>
              <c:f>Graphiques!$G$122:$G$124</c:f>
              <c:numCache>
                <c:formatCode>0.0</c:formatCode>
                <c:ptCount val="3"/>
                <c:pt idx="0">
                  <c:v>3.3986174683280548</c:v>
                </c:pt>
                <c:pt idx="1">
                  <c:v>1.4682179192463229</c:v>
                </c:pt>
                <c:pt idx="2">
                  <c:v>0.54951142728828295</c:v>
                </c:pt>
              </c:numCache>
            </c:numRef>
          </c:val>
          <c:extLst>
            <c:ext xmlns:c16="http://schemas.microsoft.com/office/drawing/2014/chart" uri="{C3380CC4-5D6E-409C-BE32-E72D297353CC}">
              <c16:uniqueId val="{00000005-16E0-4B16-B9F1-665ABB1C4897}"/>
            </c:ext>
          </c:extLst>
        </c:ser>
        <c:ser>
          <c:idx val="6"/>
          <c:order val="6"/>
          <c:tx>
            <c:strRef>
              <c:f>Graphiques!$H$121</c:f>
              <c:strCache>
                <c:ptCount val="1"/>
                <c:pt idx="0">
                  <c:v>2018</c:v>
                </c:pt>
              </c:strCache>
            </c:strRef>
          </c:tx>
          <c:spPr>
            <a:solidFill>
              <a:srgbClr val="163770"/>
            </a:solidFill>
            <a:ln>
              <a:solidFill>
                <a:schemeClr val="tx1"/>
              </a:solidFill>
            </a:ln>
          </c:spPr>
          <c:invertIfNegative val="0"/>
          <c:cat>
            <c:strRef>
              <c:f>Graphiques!$A$122:$A$124</c:f>
              <c:strCache>
                <c:ptCount val="3"/>
                <c:pt idx="0">
                  <c:v>Imipénème
J01DH51</c:v>
                </c:pt>
                <c:pt idx="1">
                  <c:v>Méropénème
J01DH02</c:v>
                </c:pt>
                <c:pt idx="2">
                  <c:v>Ertapénème
J01DH03</c:v>
                </c:pt>
              </c:strCache>
            </c:strRef>
          </c:cat>
          <c:val>
            <c:numRef>
              <c:f>Graphiques!$H$122:$H$124</c:f>
              <c:numCache>
                <c:formatCode>0.0</c:formatCode>
                <c:ptCount val="3"/>
                <c:pt idx="0">
                  <c:v>3.1056286509494542</c:v>
                </c:pt>
                <c:pt idx="1">
                  <c:v>1.4786111830529141</c:v>
                </c:pt>
                <c:pt idx="2">
                  <c:v>0.52951883246225995</c:v>
                </c:pt>
              </c:numCache>
            </c:numRef>
          </c:val>
          <c:extLst>
            <c:ext xmlns:c16="http://schemas.microsoft.com/office/drawing/2014/chart" uri="{C3380CC4-5D6E-409C-BE32-E72D297353CC}">
              <c16:uniqueId val="{00000006-16E0-4B16-B9F1-665ABB1C4897}"/>
            </c:ext>
          </c:extLst>
        </c:ser>
        <c:dLbls>
          <c:showLegendKey val="0"/>
          <c:showVal val="0"/>
          <c:showCatName val="0"/>
          <c:showSerName val="0"/>
          <c:showPercent val="0"/>
          <c:showBubbleSize val="0"/>
        </c:dLbls>
        <c:gapWidth val="150"/>
        <c:axId val="97346688"/>
        <c:axId val="97348224"/>
      </c:barChart>
      <c:catAx>
        <c:axId val="97346688"/>
        <c:scaling>
          <c:orientation val="minMax"/>
        </c:scaling>
        <c:delete val="0"/>
        <c:axPos val="b"/>
        <c:numFmt formatCode="General" sourceLinked="1"/>
        <c:majorTickMark val="out"/>
        <c:minorTickMark val="none"/>
        <c:tickLblPos val="nextTo"/>
        <c:txPr>
          <a:bodyPr/>
          <a:lstStyle/>
          <a:p>
            <a:pPr>
              <a:defRPr sz="1200" b="0">
                <a:latin typeface="Arial" panose="020B0604020202020204" pitchFamily="34" charset="0"/>
                <a:cs typeface="Arial" panose="020B0604020202020204" pitchFamily="34" charset="0"/>
              </a:defRPr>
            </a:pPr>
            <a:endParaRPr lang="fr-FR"/>
          </a:p>
        </c:txPr>
        <c:crossAx val="97348224"/>
        <c:crosses val="autoZero"/>
        <c:auto val="1"/>
        <c:lblAlgn val="ctr"/>
        <c:lblOffset val="100"/>
        <c:noMultiLvlLbl val="0"/>
      </c:catAx>
      <c:valAx>
        <c:axId val="97348224"/>
        <c:scaling>
          <c:orientation val="minMax"/>
          <c:max val="5"/>
        </c:scaling>
        <c:delete val="0"/>
        <c:axPos val="l"/>
        <c:title>
          <c:tx>
            <c:rich>
              <a:bodyPr rot="-5400000" vert="horz"/>
              <a:lstStyle/>
              <a:p>
                <a:pPr>
                  <a:defRPr sz="1100"/>
                </a:pPr>
                <a:r>
                  <a:rPr lang="en-US" sz="1000">
                    <a:latin typeface="Arial" panose="020B0604020202020204" pitchFamily="34" charset="0"/>
                    <a:cs typeface="Arial" panose="020B0604020202020204" pitchFamily="34" charset="0"/>
                  </a:rPr>
                  <a:t>Nb DDJ / 1000 JH</a:t>
                </a:r>
              </a:p>
            </c:rich>
          </c:tx>
          <c:overlay val="0"/>
        </c:title>
        <c:numFmt formatCode="0" sourceLinked="0"/>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fr-FR"/>
          </a:p>
        </c:txPr>
        <c:crossAx val="97346688"/>
        <c:crosses val="autoZero"/>
        <c:crossBetween val="between"/>
        <c:majorUnit val="1"/>
      </c:valAx>
    </c:plotArea>
    <c:legend>
      <c:legendPos val="t"/>
      <c:layout>
        <c:manualLayout>
          <c:xMode val="edge"/>
          <c:yMode val="edge"/>
          <c:x val="0.65616797900262402"/>
          <c:y val="9.3567235794792397E-2"/>
          <c:w val="0.34383202099737498"/>
          <c:h val="0.14881662638756099"/>
        </c:manualLayout>
      </c:layout>
      <c:overlay val="0"/>
      <c:txPr>
        <a:bodyPr/>
        <a:lstStyle/>
        <a:p>
          <a:pPr>
            <a:defRPr sz="1200"/>
          </a:pPr>
          <a:endParaRPr lang="fr-FR"/>
        </a:p>
      </c:txPr>
    </c:legend>
    <c:plotVisOnly val="1"/>
    <c:dispBlanksAs val="gap"/>
    <c:showDLblsOverMax val="0"/>
  </c:chart>
  <c:spPr>
    <a:ln>
      <a:noFill/>
    </a:ln>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573326628433004E-2"/>
          <c:y val="4.75000579834692E-2"/>
          <c:w val="0.862020513383291"/>
          <c:h val="0.68000083007913803"/>
        </c:manualLayout>
      </c:layout>
      <c:barChart>
        <c:barDir val="col"/>
        <c:grouping val="stacked"/>
        <c:varyColors val="0"/>
        <c:ser>
          <c:idx val="0"/>
          <c:order val="0"/>
          <c:tx>
            <c:strRef>
              <c:f>'Graf 2012-2018'!$A$4</c:f>
              <c:strCache>
                <c:ptCount val="1"/>
                <c:pt idx="0">
                  <c:v>Imipénème</c:v>
                </c:pt>
              </c:strCache>
            </c:strRef>
          </c:tx>
          <c:spPr>
            <a:solidFill>
              <a:srgbClr val="0066CC"/>
            </a:solidFill>
            <a:ln w="25400">
              <a:noFill/>
            </a:ln>
          </c:spPr>
          <c:invertIfNegative val="0"/>
          <c:cat>
            <c:multiLvlStrRef>
              <c:f>'Graf 2012-2018'!$B$2:$AJ$3</c:f>
              <c:multiLvlStrCache>
                <c:ptCount val="35"/>
                <c:lvl>
                  <c:pt idx="0">
                    <c:v>2012</c:v>
                  </c:pt>
                  <c:pt idx="1">
                    <c:v>2013</c:v>
                  </c:pt>
                  <c:pt idx="2">
                    <c:v>2014</c:v>
                  </c:pt>
                  <c:pt idx="3">
                    <c:v>2015</c:v>
                  </c:pt>
                  <c:pt idx="4">
                    <c:v>2016</c:v>
                  </c:pt>
                  <c:pt idx="5">
                    <c:v>2017</c:v>
                  </c:pt>
                  <c:pt idx="6">
                    <c:v>2018</c:v>
                  </c:pt>
                  <c:pt idx="7">
                    <c:v>2012</c:v>
                  </c:pt>
                  <c:pt idx="8">
                    <c:v>2013</c:v>
                  </c:pt>
                  <c:pt idx="9">
                    <c:v>2014</c:v>
                  </c:pt>
                  <c:pt idx="10">
                    <c:v>2015</c:v>
                  </c:pt>
                  <c:pt idx="11">
                    <c:v>2016</c:v>
                  </c:pt>
                  <c:pt idx="12">
                    <c:v>2017</c:v>
                  </c:pt>
                  <c:pt idx="13">
                    <c:v>2018</c:v>
                  </c:pt>
                  <c:pt idx="14">
                    <c:v>2012</c:v>
                  </c:pt>
                  <c:pt idx="15">
                    <c:v>2013</c:v>
                  </c:pt>
                  <c:pt idx="16">
                    <c:v>2014</c:v>
                  </c:pt>
                  <c:pt idx="17">
                    <c:v>2015</c:v>
                  </c:pt>
                  <c:pt idx="18">
                    <c:v>2016</c:v>
                  </c:pt>
                  <c:pt idx="19">
                    <c:v>2017</c:v>
                  </c:pt>
                  <c:pt idx="20">
                    <c:v>2018</c:v>
                  </c:pt>
                  <c:pt idx="21">
                    <c:v>2012</c:v>
                  </c:pt>
                  <c:pt idx="22">
                    <c:v>2013</c:v>
                  </c:pt>
                  <c:pt idx="23">
                    <c:v>2014</c:v>
                  </c:pt>
                  <c:pt idx="24">
                    <c:v>2015</c:v>
                  </c:pt>
                  <c:pt idx="25">
                    <c:v>2016</c:v>
                  </c:pt>
                  <c:pt idx="26">
                    <c:v>2017</c:v>
                  </c:pt>
                  <c:pt idx="27">
                    <c:v>2018</c:v>
                  </c:pt>
                  <c:pt idx="28">
                    <c:v>2012</c:v>
                  </c:pt>
                  <c:pt idx="29">
                    <c:v>2013</c:v>
                  </c:pt>
                  <c:pt idx="30">
                    <c:v>2014</c:v>
                  </c:pt>
                  <c:pt idx="31">
                    <c:v>2015</c:v>
                  </c:pt>
                  <c:pt idx="32">
                    <c:v>2016</c:v>
                  </c:pt>
                  <c:pt idx="33">
                    <c:v>2017</c:v>
                  </c:pt>
                  <c:pt idx="34">
                    <c:v>2018</c:v>
                  </c:pt>
                </c:lvl>
                <c:lvl>
                  <c:pt idx="0">
                    <c:v>CHU</c:v>
                  </c:pt>
                  <c:pt idx="7">
                    <c:v>CH &gt; 33%</c:v>
                  </c:pt>
                  <c:pt idx="14">
                    <c:v>MCO</c:v>
                  </c:pt>
                  <c:pt idx="21">
                    <c:v>CLCC</c:v>
                  </c:pt>
                  <c:pt idx="28">
                    <c:v>HIA</c:v>
                  </c:pt>
                </c:lvl>
              </c:multiLvlStrCache>
            </c:multiLvlStrRef>
          </c:cat>
          <c:val>
            <c:numRef>
              <c:f>'Graf 2012-2018'!$B$4:$AJ$4</c:f>
              <c:numCache>
                <c:formatCode>0.0</c:formatCode>
                <c:ptCount val="35"/>
                <c:pt idx="0">
                  <c:v>10.27928318852867</c:v>
                </c:pt>
                <c:pt idx="1">
                  <c:v>10.16844716854254</c:v>
                </c:pt>
                <c:pt idx="2">
                  <c:v>9.5096785324695574</c:v>
                </c:pt>
                <c:pt idx="3">
                  <c:v>9.6465351367368672</c:v>
                </c:pt>
                <c:pt idx="4">
                  <c:v>8.5193291567986407</c:v>
                </c:pt>
                <c:pt idx="5">
                  <c:v>7.510413571667006</c:v>
                </c:pt>
                <c:pt idx="6">
                  <c:v>6.8721174321092908</c:v>
                </c:pt>
                <c:pt idx="7">
                  <c:v>3.5641225813093831</c:v>
                </c:pt>
                <c:pt idx="8">
                  <c:v>3.4424758478941482</c:v>
                </c:pt>
                <c:pt idx="9">
                  <c:v>3.2393015855786</c:v>
                </c:pt>
                <c:pt idx="10">
                  <c:v>3.1809779025998579</c:v>
                </c:pt>
                <c:pt idx="11">
                  <c:v>3.0899573864012582</c:v>
                </c:pt>
                <c:pt idx="12">
                  <c:v>2.8135424612092641</c:v>
                </c:pt>
                <c:pt idx="13">
                  <c:v>2.74159468750877</c:v>
                </c:pt>
                <c:pt idx="14">
                  <c:v>3.9303708589795758</c:v>
                </c:pt>
                <c:pt idx="15">
                  <c:v>3.956801431037003</c:v>
                </c:pt>
                <c:pt idx="16">
                  <c:v>3.9738990667772449</c:v>
                </c:pt>
                <c:pt idx="17">
                  <c:v>4.4273646384065257</c:v>
                </c:pt>
                <c:pt idx="18">
                  <c:v>4.0613383524154054</c:v>
                </c:pt>
                <c:pt idx="19">
                  <c:v>3.7962814603481769</c:v>
                </c:pt>
                <c:pt idx="20">
                  <c:v>4.0233946478482006</c:v>
                </c:pt>
                <c:pt idx="21">
                  <c:v>12.89504250691974</c:v>
                </c:pt>
                <c:pt idx="22">
                  <c:v>11.78458006241665</c:v>
                </c:pt>
                <c:pt idx="23">
                  <c:v>17.577630869751729</c:v>
                </c:pt>
                <c:pt idx="24">
                  <c:v>19.382271304553239</c:v>
                </c:pt>
                <c:pt idx="25">
                  <c:v>17.92187991364354</c:v>
                </c:pt>
                <c:pt idx="26">
                  <c:v>21.967512603901479</c:v>
                </c:pt>
                <c:pt idx="27">
                  <c:v>20.534561520298301</c:v>
                </c:pt>
                <c:pt idx="28">
                  <c:v>16.235603792962959</c:v>
                </c:pt>
                <c:pt idx="29">
                  <c:v>13.99978093630401</c:v>
                </c:pt>
                <c:pt idx="30">
                  <c:v>17.128321294823269</c:v>
                </c:pt>
                <c:pt idx="31">
                  <c:v>19.631145496938949</c:v>
                </c:pt>
                <c:pt idx="32">
                  <c:v>15.034734481111499</c:v>
                </c:pt>
                <c:pt idx="33">
                  <c:v>14.83752457828832</c:v>
                </c:pt>
                <c:pt idx="34">
                  <c:v>14.102920723226701</c:v>
                </c:pt>
              </c:numCache>
            </c:numRef>
          </c:val>
          <c:extLst>
            <c:ext xmlns:c16="http://schemas.microsoft.com/office/drawing/2014/chart" uri="{C3380CC4-5D6E-409C-BE32-E72D297353CC}">
              <c16:uniqueId val="{00000000-3377-4FE5-B7CF-5D209ABA6E5F}"/>
            </c:ext>
          </c:extLst>
        </c:ser>
        <c:ser>
          <c:idx val="1"/>
          <c:order val="1"/>
          <c:tx>
            <c:strRef>
              <c:f>'Graf 2012-2018'!$A$5</c:f>
              <c:strCache>
                <c:ptCount val="1"/>
                <c:pt idx="0">
                  <c:v>Meropénème</c:v>
                </c:pt>
              </c:strCache>
            </c:strRef>
          </c:tx>
          <c:spPr>
            <a:solidFill>
              <a:srgbClr val="FFCC00"/>
            </a:solidFill>
            <a:ln w="25400">
              <a:noFill/>
            </a:ln>
          </c:spPr>
          <c:invertIfNegative val="0"/>
          <c:cat>
            <c:multiLvlStrRef>
              <c:f>'Graf 2012-2018'!$B$2:$AJ$3</c:f>
              <c:multiLvlStrCache>
                <c:ptCount val="35"/>
                <c:lvl>
                  <c:pt idx="0">
                    <c:v>2012</c:v>
                  </c:pt>
                  <c:pt idx="1">
                    <c:v>2013</c:v>
                  </c:pt>
                  <c:pt idx="2">
                    <c:v>2014</c:v>
                  </c:pt>
                  <c:pt idx="3">
                    <c:v>2015</c:v>
                  </c:pt>
                  <c:pt idx="4">
                    <c:v>2016</c:v>
                  </c:pt>
                  <c:pt idx="5">
                    <c:v>2017</c:v>
                  </c:pt>
                  <c:pt idx="6">
                    <c:v>2018</c:v>
                  </c:pt>
                  <c:pt idx="7">
                    <c:v>2012</c:v>
                  </c:pt>
                  <c:pt idx="8">
                    <c:v>2013</c:v>
                  </c:pt>
                  <c:pt idx="9">
                    <c:v>2014</c:v>
                  </c:pt>
                  <c:pt idx="10">
                    <c:v>2015</c:v>
                  </c:pt>
                  <c:pt idx="11">
                    <c:v>2016</c:v>
                  </c:pt>
                  <c:pt idx="12">
                    <c:v>2017</c:v>
                  </c:pt>
                  <c:pt idx="13">
                    <c:v>2018</c:v>
                  </c:pt>
                  <c:pt idx="14">
                    <c:v>2012</c:v>
                  </c:pt>
                  <c:pt idx="15">
                    <c:v>2013</c:v>
                  </c:pt>
                  <c:pt idx="16">
                    <c:v>2014</c:v>
                  </c:pt>
                  <c:pt idx="17">
                    <c:v>2015</c:v>
                  </c:pt>
                  <c:pt idx="18">
                    <c:v>2016</c:v>
                  </c:pt>
                  <c:pt idx="19">
                    <c:v>2017</c:v>
                  </c:pt>
                  <c:pt idx="20">
                    <c:v>2018</c:v>
                  </c:pt>
                  <c:pt idx="21">
                    <c:v>2012</c:v>
                  </c:pt>
                  <c:pt idx="22">
                    <c:v>2013</c:v>
                  </c:pt>
                  <c:pt idx="23">
                    <c:v>2014</c:v>
                  </c:pt>
                  <c:pt idx="24">
                    <c:v>2015</c:v>
                  </c:pt>
                  <c:pt idx="25">
                    <c:v>2016</c:v>
                  </c:pt>
                  <c:pt idx="26">
                    <c:v>2017</c:v>
                  </c:pt>
                  <c:pt idx="27">
                    <c:v>2018</c:v>
                  </c:pt>
                  <c:pt idx="28">
                    <c:v>2012</c:v>
                  </c:pt>
                  <c:pt idx="29">
                    <c:v>2013</c:v>
                  </c:pt>
                  <c:pt idx="30">
                    <c:v>2014</c:v>
                  </c:pt>
                  <c:pt idx="31">
                    <c:v>2015</c:v>
                  </c:pt>
                  <c:pt idx="32">
                    <c:v>2016</c:v>
                  </c:pt>
                  <c:pt idx="33">
                    <c:v>2017</c:v>
                  </c:pt>
                  <c:pt idx="34">
                    <c:v>2018</c:v>
                  </c:pt>
                </c:lvl>
                <c:lvl>
                  <c:pt idx="0">
                    <c:v>CHU</c:v>
                  </c:pt>
                  <c:pt idx="7">
                    <c:v>CH &gt; 33%</c:v>
                  </c:pt>
                  <c:pt idx="14">
                    <c:v>MCO</c:v>
                  </c:pt>
                  <c:pt idx="21">
                    <c:v>CLCC</c:v>
                  </c:pt>
                  <c:pt idx="28">
                    <c:v>HIA</c:v>
                  </c:pt>
                </c:lvl>
              </c:multiLvlStrCache>
            </c:multiLvlStrRef>
          </c:cat>
          <c:val>
            <c:numRef>
              <c:f>'Graf 2012-2018'!$B$5:$AJ$5</c:f>
              <c:numCache>
                <c:formatCode>0.0</c:formatCode>
                <c:ptCount val="35"/>
                <c:pt idx="0">
                  <c:v>1.6813131451768351</c:v>
                </c:pt>
                <c:pt idx="1">
                  <c:v>2.5760052263029838</c:v>
                </c:pt>
                <c:pt idx="2">
                  <c:v>3.5371307241924348</c:v>
                </c:pt>
                <c:pt idx="3">
                  <c:v>4.8805935343776614</c:v>
                </c:pt>
                <c:pt idx="4">
                  <c:v>5.3340562558162379</c:v>
                </c:pt>
                <c:pt idx="5">
                  <c:v>5.854765868283665</c:v>
                </c:pt>
                <c:pt idx="6">
                  <c:v>5.4275482347156014</c:v>
                </c:pt>
                <c:pt idx="7">
                  <c:v>8.2141562991487393E-2</c:v>
                </c:pt>
                <c:pt idx="8">
                  <c:v>0.16649287646014299</c:v>
                </c:pt>
                <c:pt idx="9">
                  <c:v>0.235243606830115</c:v>
                </c:pt>
                <c:pt idx="10">
                  <c:v>0.39445162183139598</c:v>
                </c:pt>
                <c:pt idx="11">
                  <c:v>0.467807907351314</c:v>
                </c:pt>
                <c:pt idx="12">
                  <c:v>0.57877360113367204</c:v>
                </c:pt>
                <c:pt idx="13">
                  <c:v>0.88408268982500204</c:v>
                </c:pt>
                <c:pt idx="14">
                  <c:v>0.27555623532162898</c:v>
                </c:pt>
                <c:pt idx="15">
                  <c:v>0.35800935031858599</c:v>
                </c:pt>
                <c:pt idx="16">
                  <c:v>0.37017670249767798</c:v>
                </c:pt>
                <c:pt idx="17">
                  <c:v>0.52961255108733996</c:v>
                </c:pt>
                <c:pt idx="18">
                  <c:v>0.63954681397462199</c:v>
                </c:pt>
                <c:pt idx="19">
                  <c:v>0.63984052788298995</c:v>
                </c:pt>
                <c:pt idx="20">
                  <c:v>0.94598101833689696</c:v>
                </c:pt>
                <c:pt idx="21">
                  <c:v>0.40200342691445901</c:v>
                </c:pt>
                <c:pt idx="22">
                  <c:v>0.44910659865909602</c:v>
                </c:pt>
                <c:pt idx="23">
                  <c:v>1.4586915896988399</c:v>
                </c:pt>
                <c:pt idx="24">
                  <c:v>2.860011305059436</c:v>
                </c:pt>
                <c:pt idx="25">
                  <c:v>1.886839120464431</c:v>
                </c:pt>
                <c:pt idx="26">
                  <c:v>4.6814174560321486</c:v>
                </c:pt>
                <c:pt idx="27">
                  <c:v>8.2042815138683007</c:v>
                </c:pt>
                <c:pt idx="28">
                  <c:v>1.226264503952426</c:v>
                </c:pt>
                <c:pt idx="29">
                  <c:v>0.87410710067050701</c:v>
                </c:pt>
                <c:pt idx="30">
                  <c:v>2.7897723717017611</c:v>
                </c:pt>
                <c:pt idx="31">
                  <c:v>3.5629231555716272</c:v>
                </c:pt>
                <c:pt idx="32">
                  <c:v>2.9611707614241309</c:v>
                </c:pt>
                <c:pt idx="33">
                  <c:v>3.44295050907904</c:v>
                </c:pt>
                <c:pt idx="34">
                  <c:v>6.4163189615206306</c:v>
                </c:pt>
              </c:numCache>
            </c:numRef>
          </c:val>
          <c:extLst>
            <c:ext xmlns:c16="http://schemas.microsoft.com/office/drawing/2014/chart" uri="{C3380CC4-5D6E-409C-BE32-E72D297353CC}">
              <c16:uniqueId val="{00000001-3377-4FE5-B7CF-5D209ABA6E5F}"/>
            </c:ext>
          </c:extLst>
        </c:ser>
        <c:ser>
          <c:idx val="2"/>
          <c:order val="2"/>
          <c:tx>
            <c:strRef>
              <c:f>'Graf 2012-2018'!$A$6</c:f>
              <c:strCache>
                <c:ptCount val="1"/>
                <c:pt idx="0">
                  <c:v>Ertapénème</c:v>
                </c:pt>
              </c:strCache>
            </c:strRef>
          </c:tx>
          <c:spPr>
            <a:solidFill>
              <a:srgbClr val="99CC00"/>
            </a:solidFill>
            <a:ln w="25400">
              <a:noFill/>
            </a:ln>
          </c:spPr>
          <c:invertIfNegative val="0"/>
          <c:cat>
            <c:multiLvlStrRef>
              <c:f>'Graf 2012-2018'!$B$2:$AJ$3</c:f>
              <c:multiLvlStrCache>
                <c:ptCount val="35"/>
                <c:lvl>
                  <c:pt idx="0">
                    <c:v>2012</c:v>
                  </c:pt>
                  <c:pt idx="1">
                    <c:v>2013</c:v>
                  </c:pt>
                  <c:pt idx="2">
                    <c:v>2014</c:v>
                  </c:pt>
                  <c:pt idx="3">
                    <c:v>2015</c:v>
                  </c:pt>
                  <c:pt idx="4">
                    <c:v>2016</c:v>
                  </c:pt>
                  <c:pt idx="5">
                    <c:v>2017</c:v>
                  </c:pt>
                  <c:pt idx="6">
                    <c:v>2018</c:v>
                  </c:pt>
                  <c:pt idx="7">
                    <c:v>2012</c:v>
                  </c:pt>
                  <c:pt idx="8">
                    <c:v>2013</c:v>
                  </c:pt>
                  <c:pt idx="9">
                    <c:v>2014</c:v>
                  </c:pt>
                  <c:pt idx="10">
                    <c:v>2015</c:v>
                  </c:pt>
                  <c:pt idx="11">
                    <c:v>2016</c:v>
                  </c:pt>
                  <c:pt idx="12">
                    <c:v>2017</c:v>
                  </c:pt>
                  <c:pt idx="13">
                    <c:v>2018</c:v>
                  </c:pt>
                  <c:pt idx="14">
                    <c:v>2012</c:v>
                  </c:pt>
                  <c:pt idx="15">
                    <c:v>2013</c:v>
                  </c:pt>
                  <c:pt idx="16">
                    <c:v>2014</c:v>
                  </c:pt>
                  <c:pt idx="17">
                    <c:v>2015</c:v>
                  </c:pt>
                  <c:pt idx="18">
                    <c:v>2016</c:v>
                  </c:pt>
                  <c:pt idx="19">
                    <c:v>2017</c:v>
                  </c:pt>
                  <c:pt idx="20">
                    <c:v>2018</c:v>
                  </c:pt>
                  <c:pt idx="21">
                    <c:v>2012</c:v>
                  </c:pt>
                  <c:pt idx="22">
                    <c:v>2013</c:v>
                  </c:pt>
                  <c:pt idx="23">
                    <c:v>2014</c:v>
                  </c:pt>
                  <c:pt idx="24">
                    <c:v>2015</c:v>
                  </c:pt>
                  <c:pt idx="25">
                    <c:v>2016</c:v>
                  </c:pt>
                  <c:pt idx="26">
                    <c:v>2017</c:v>
                  </c:pt>
                  <c:pt idx="27">
                    <c:v>2018</c:v>
                  </c:pt>
                  <c:pt idx="28">
                    <c:v>2012</c:v>
                  </c:pt>
                  <c:pt idx="29">
                    <c:v>2013</c:v>
                  </c:pt>
                  <c:pt idx="30">
                    <c:v>2014</c:v>
                  </c:pt>
                  <c:pt idx="31">
                    <c:v>2015</c:v>
                  </c:pt>
                  <c:pt idx="32">
                    <c:v>2016</c:v>
                  </c:pt>
                  <c:pt idx="33">
                    <c:v>2017</c:v>
                  </c:pt>
                  <c:pt idx="34">
                    <c:v>2018</c:v>
                  </c:pt>
                </c:lvl>
                <c:lvl>
                  <c:pt idx="0">
                    <c:v>CHU</c:v>
                  </c:pt>
                  <c:pt idx="7">
                    <c:v>CH &gt; 33%</c:v>
                  </c:pt>
                  <c:pt idx="14">
                    <c:v>MCO</c:v>
                  </c:pt>
                  <c:pt idx="21">
                    <c:v>CLCC</c:v>
                  </c:pt>
                  <c:pt idx="28">
                    <c:v>HIA</c:v>
                  </c:pt>
                </c:lvl>
              </c:multiLvlStrCache>
            </c:multiLvlStrRef>
          </c:cat>
          <c:val>
            <c:numRef>
              <c:f>'Graf 2012-2018'!$B$6:$AJ$6</c:f>
              <c:numCache>
                <c:formatCode>0.0</c:formatCode>
                <c:ptCount val="35"/>
                <c:pt idx="0">
                  <c:v>1.183306349644762</c:v>
                </c:pt>
                <c:pt idx="1">
                  <c:v>1.5172353172218711</c:v>
                </c:pt>
                <c:pt idx="2">
                  <c:v>1.321406309134219</c:v>
                </c:pt>
                <c:pt idx="3">
                  <c:v>1.4404284261079849</c:v>
                </c:pt>
                <c:pt idx="4">
                  <c:v>0.95260708712072795</c:v>
                </c:pt>
                <c:pt idx="5">
                  <c:v>1.039002469557436</c:v>
                </c:pt>
                <c:pt idx="6">
                  <c:v>1.013074502068305</c:v>
                </c:pt>
                <c:pt idx="7">
                  <c:v>0.38591528601640002</c:v>
                </c:pt>
                <c:pt idx="8">
                  <c:v>0.40380590954546502</c:v>
                </c:pt>
                <c:pt idx="9">
                  <c:v>0.43613379398651397</c:v>
                </c:pt>
                <c:pt idx="10">
                  <c:v>0.499732967235333</c:v>
                </c:pt>
                <c:pt idx="11">
                  <c:v>0.48663510143980498</c:v>
                </c:pt>
                <c:pt idx="12">
                  <c:v>0.48567443933634602</c:v>
                </c:pt>
                <c:pt idx="13">
                  <c:v>0.54963002190902599</c:v>
                </c:pt>
                <c:pt idx="14">
                  <c:v>0.28662867981620299</c:v>
                </c:pt>
                <c:pt idx="15">
                  <c:v>0.36418826657639602</c:v>
                </c:pt>
                <c:pt idx="16">
                  <c:v>0.37321418525095901</c:v>
                </c:pt>
                <c:pt idx="17">
                  <c:v>0.46896485126417597</c:v>
                </c:pt>
                <c:pt idx="18">
                  <c:v>0.45709914858892398</c:v>
                </c:pt>
                <c:pt idx="19">
                  <c:v>0.61878081441482802</c:v>
                </c:pt>
                <c:pt idx="20">
                  <c:v>0.55055612387417696</c:v>
                </c:pt>
                <c:pt idx="21">
                  <c:v>0.24713325425069199</c:v>
                </c:pt>
                <c:pt idx="22">
                  <c:v>0.61866725325487704</c:v>
                </c:pt>
                <c:pt idx="23">
                  <c:v>0.386825210003923</c:v>
                </c:pt>
                <c:pt idx="24">
                  <c:v>0.77785558208401195</c:v>
                </c:pt>
                <c:pt idx="25">
                  <c:v>1.316193955754682</c:v>
                </c:pt>
                <c:pt idx="26">
                  <c:v>1.475611167808524</c:v>
                </c:pt>
                <c:pt idx="27">
                  <c:v>1.032599858521311</c:v>
                </c:pt>
                <c:pt idx="28">
                  <c:v>1.100222728015672</c:v>
                </c:pt>
                <c:pt idx="29">
                  <c:v>3.249444823868493</c:v>
                </c:pt>
                <c:pt idx="30">
                  <c:v>2.3937037439601601</c:v>
                </c:pt>
                <c:pt idx="31">
                  <c:v>1.6926222865051559</c:v>
                </c:pt>
                <c:pt idx="32">
                  <c:v>1.4641440468526099</c:v>
                </c:pt>
                <c:pt idx="33">
                  <c:v>1.118461379249954</c:v>
                </c:pt>
                <c:pt idx="34">
                  <c:v>1.472415391747798</c:v>
                </c:pt>
              </c:numCache>
            </c:numRef>
          </c:val>
          <c:extLst>
            <c:ext xmlns:c16="http://schemas.microsoft.com/office/drawing/2014/chart" uri="{C3380CC4-5D6E-409C-BE32-E72D297353CC}">
              <c16:uniqueId val="{00000002-3377-4FE5-B7CF-5D209ABA6E5F}"/>
            </c:ext>
          </c:extLst>
        </c:ser>
        <c:dLbls>
          <c:showLegendKey val="0"/>
          <c:showVal val="0"/>
          <c:showCatName val="0"/>
          <c:showSerName val="0"/>
          <c:showPercent val="0"/>
          <c:showBubbleSize val="0"/>
        </c:dLbls>
        <c:gapWidth val="30"/>
        <c:overlap val="100"/>
        <c:axId val="97418240"/>
        <c:axId val="97420032"/>
      </c:barChart>
      <c:catAx>
        <c:axId val="97418240"/>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fr-FR"/>
          </a:p>
        </c:txPr>
        <c:crossAx val="97420032"/>
        <c:crosses val="autoZero"/>
        <c:auto val="1"/>
        <c:lblAlgn val="ctr"/>
        <c:lblOffset val="100"/>
        <c:tickLblSkip val="2"/>
        <c:tickMarkSkip val="1"/>
        <c:noMultiLvlLbl val="0"/>
      </c:catAx>
      <c:valAx>
        <c:axId val="97420032"/>
        <c:scaling>
          <c:orientation val="minMax"/>
        </c:scaling>
        <c:delete val="0"/>
        <c:axPos val="l"/>
        <c:numFmt formatCode="0"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fr-FR"/>
          </a:p>
        </c:txPr>
        <c:crossAx val="97418240"/>
        <c:crosses val="autoZero"/>
        <c:crossBetween val="between"/>
      </c:valAx>
      <c:spPr>
        <a:noFill/>
        <a:ln w="25400">
          <a:noFill/>
        </a:ln>
      </c:spPr>
    </c:plotArea>
    <c:legend>
      <c:legendPos val="r"/>
      <c:layout>
        <c:manualLayout>
          <c:xMode val="edge"/>
          <c:yMode val="edge"/>
          <c:x val="0.33007147605243897"/>
          <c:y val="5.2500262467191597E-2"/>
          <c:w val="0.18065448789029401"/>
          <c:h val="0.175000262467192"/>
        </c:manualLayout>
      </c:layout>
      <c:overlay val="0"/>
      <c:spPr>
        <a:noFill/>
        <a:ln w="25400">
          <a:noFill/>
        </a:ln>
      </c:spPr>
      <c:txPr>
        <a:bodyPr/>
        <a:lstStyle/>
        <a:p>
          <a:pPr>
            <a:defRPr sz="1200" b="0" i="0" u="none" strike="noStrike" baseline="0">
              <a:solidFill>
                <a:srgbClr val="000000"/>
              </a:solidFill>
              <a:latin typeface="Arial"/>
              <a:ea typeface="Arial"/>
              <a:cs typeface="Arial"/>
            </a:defRPr>
          </a:pPr>
          <a:endParaRPr lang="fr-FR"/>
        </a:p>
      </c:txPr>
    </c:legend>
    <c:plotVisOnly val="1"/>
    <c:dispBlanksAs val="gap"/>
    <c:showDLblsOverMax val="0"/>
  </c:chart>
  <c:spPr>
    <a:solidFill>
      <a:srgbClr val="FFFFFF"/>
    </a:solidFill>
    <a:ln w="9525">
      <a:noFill/>
    </a:ln>
  </c:spPr>
  <c:txPr>
    <a:bodyPr/>
    <a:lstStyle/>
    <a:p>
      <a:pPr>
        <a:defRPr sz="1025" b="0" i="0" u="none" strike="noStrike" baseline="0">
          <a:solidFill>
            <a:srgbClr val="000000"/>
          </a:solidFill>
          <a:latin typeface="Arial"/>
          <a:ea typeface="Arial"/>
          <a:cs typeface="Arial"/>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2368185891481996E-2"/>
          <c:y val="0.14245829485953701"/>
          <c:w val="0.89961503028353096"/>
          <c:h val="0.68994507510403302"/>
        </c:manualLayout>
      </c:layout>
      <c:barChart>
        <c:barDir val="col"/>
        <c:grouping val="clustered"/>
        <c:varyColors val="0"/>
        <c:ser>
          <c:idx val="0"/>
          <c:order val="0"/>
          <c:tx>
            <c:strRef>
              <c:f>Graphiques!$B$38</c:f>
              <c:strCache>
                <c:ptCount val="1"/>
                <c:pt idx="0">
                  <c:v>2012</c:v>
                </c:pt>
              </c:strCache>
            </c:strRef>
          </c:tx>
          <c:spPr>
            <a:solidFill>
              <a:srgbClr val="E30513"/>
            </a:solidFill>
            <a:ln w="12700">
              <a:solidFill>
                <a:srgbClr val="000000"/>
              </a:solidFill>
              <a:prstDash val="solid"/>
            </a:ln>
          </c:spPr>
          <c:invertIfNegative val="0"/>
          <c:cat>
            <c:strRef>
              <c:f>Graphiques!$A$39:$A$41</c:f>
              <c:strCache>
                <c:ptCount val="3"/>
                <c:pt idx="0">
                  <c:v>Ciprofloxacine
J01MA02</c:v>
                </c:pt>
                <c:pt idx="1">
                  <c:v>Lévofloxacine
J01MA12</c:v>
                </c:pt>
                <c:pt idx="2">
                  <c:v>Ofloxacine
J01MA01</c:v>
                </c:pt>
              </c:strCache>
            </c:strRef>
          </c:cat>
          <c:val>
            <c:numRef>
              <c:f>Graphiques!$B$39:$B$41</c:f>
              <c:numCache>
                <c:formatCode>0.0</c:formatCode>
                <c:ptCount val="3"/>
                <c:pt idx="0">
                  <c:v>11.779520460443431</c:v>
                </c:pt>
                <c:pt idx="1">
                  <c:v>10.0214302395506</c:v>
                </c:pt>
                <c:pt idx="2">
                  <c:v>17.582363390253061</c:v>
                </c:pt>
              </c:numCache>
            </c:numRef>
          </c:val>
          <c:extLst>
            <c:ext xmlns:c16="http://schemas.microsoft.com/office/drawing/2014/chart" uri="{C3380CC4-5D6E-409C-BE32-E72D297353CC}">
              <c16:uniqueId val="{00000000-B41F-4B2C-B9D8-F1985AAFE069}"/>
            </c:ext>
          </c:extLst>
        </c:ser>
        <c:ser>
          <c:idx val="1"/>
          <c:order val="1"/>
          <c:tx>
            <c:strRef>
              <c:f>Graphiques!$C$38</c:f>
              <c:strCache>
                <c:ptCount val="1"/>
                <c:pt idx="0">
                  <c:v>2013</c:v>
                </c:pt>
              </c:strCache>
            </c:strRef>
          </c:tx>
          <c:spPr>
            <a:solidFill>
              <a:srgbClr val="FF6600"/>
            </a:solidFill>
            <a:ln w="12700">
              <a:solidFill>
                <a:srgbClr val="000000"/>
              </a:solidFill>
              <a:prstDash val="solid"/>
            </a:ln>
          </c:spPr>
          <c:invertIfNegative val="0"/>
          <c:cat>
            <c:strRef>
              <c:f>Graphiques!$A$39:$A$41</c:f>
              <c:strCache>
                <c:ptCount val="3"/>
                <c:pt idx="0">
                  <c:v>Ciprofloxacine
J01MA02</c:v>
                </c:pt>
                <c:pt idx="1">
                  <c:v>Lévofloxacine
J01MA12</c:v>
                </c:pt>
                <c:pt idx="2">
                  <c:v>Ofloxacine
J01MA01</c:v>
                </c:pt>
              </c:strCache>
            </c:strRef>
          </c:cat>
          <c:val>
            <c:numRef>
              <c:f>Graphiques!$C$39:$C$41</c:f>
              <c:numCache>
                <c:formatCode>0.0</c:formatCode>
                <c:ptCount val="3"/>
                <c:pt idx="0">
                  <c:v>11.851484283856641</c:v>
                </c:pt>
                <c:pt idx="1">
                  <c:v>9.5957916647064749</c:v>
                </c:pt>
                <c:pt idx="2">
                  <c:v>17.04672715091327</c:v>
                </c:pt>
              </c:numCache>
            </c:numRef>
          </c:val>
          <c:extLst>
            <c:ext xmlns:c16="http://schemas.microsoft.com/office/drawing/2014/chart" uri="{C3380CC4-5D6E-409C-BE32-E72D297353CC}">
              <c16:uniqueId val="{00000001-B41F-4B2C-B9D8-F1985AAFE069}"/>
            </c:ext>
          </c:extLst>
        </c:ser>
        <c:ser>
          <c:idx val="2"/>
          <c:order val="2"/>
          <c:tx>
            <c:strRef>
              <c:f>Graphiques!$D$38</c:f>
              <c:strCache>
                <c:ptCount val="1"/>
                <c:pt idx="0">
                  <c:v>2014</c:v>
                </c:pt>
              </c:strCache>
            </c:strRef>
          </c:tx>
          <c:spPr>
            <a:solidFill>
              <a:srgbClr val="FFC000"/>
            </a:solidFill>
            <a:ln w="12700">
              <a:solidFill>
                <a:srgbClr val="000000"/>
              </a:solidFill>
              <a:prstDash val="solid"/>
            </a:ln>
          </c:spPr>
          <c:invertIfNegative val="0"/>
          <c:cat>
            <c:strRef>
              <c:f>Graphiques!$A$39:$A$41</c:f>
              <c:strCache>
                <c:ptCount val="3"/>
                <c:pt idx="0">
                  <c:v>Ciprofloxacine
J01MA02</c:v>
                </c:pt>
                <c:pt idx="1">
                  <c:v>Lévofloxacine
J01MA12</c:v>
                </c:pt>
                <c:pt idx="2">
                  <c:v>Ofloxacine
J01MA01</c:v>
                </c:pt>
              </c:strCache>
            </c:strRef>
          </c:cat>
          <c:val>
            <c:numRef>
              <c:f>Graphiques!$D$39:$D$41</c:f>
              <c:numCache>
                <c:formatCode>0.0</c:formatCode>
                <c:ptCount val="3"/>
                <c:pt idx="0">
                  <c:v>11.15403197751688</c:v>
                </c:pt>
                <c:pt idx="1">
                  <c:v>9.5572006578889805</c:v>
                </c:pt>
                <c:pt idx="2">
                  <c:v>15.767327047630801</c:v>
                </c:pt>
              </c:numCache>
            </c:numRef>
          </c:val>
          <c:extLst>
            <c:ext xmlns:c16="http://schemas.microsoft.com/office/drawing/2014/chart" uri="{C3380CC4-5D6E-409C-BE32-E72D297353CC}">
              <c16:uniqueId val="{00000002-B41F-4B2C-B9D8-F1985AAFE069}"/>
            </c:ext>
          </c:extLst>
        </c:ser>
        <c:ser>
          <c:idx val="3"/>
          <c:order val="3"/>
          <c:tx>
            <c:strRef>
              <c:f>Graphiques!$E$38</c:f>
              <c:strCache>
                <c:ptCount val="1"/>
                <c:pt idx="0">
                  <c:v>2015</c:v>
                </c:pt>
              </c:strCache>
            </c:strRef>
          </c:tx>
          <c:spPr>
            <a:solidFill>
              <a:srgbClr val="00CC66"/>
            </a:solidFill>
            <a:ln w="12700">
              <a:solidFill>
                <a:srgbClr val="000000"/>
              </a:solidFill>
              <a:prstDash val="solid"/>
            </a:ln>
          </c:spPr>
          <c:invertIfNegative val="0"/>
          <c:cat>
            <c:strRef>
              <c:f>Graphiques!$A$39:$A$41</c:f>
              <c:strCache>
                <c:ptCount val="3"/>
                <c:pt idx="0">
                  <c:v>Ciprofloxacine
J01MA02</c:v>
                </c:pt>
                <c:pt idx="1">
                  <c:v>Lévofloxacine
J01MA12</c:v>
                </c:pt>
                <c:pt idx="2">
                  <c:v>Ofloxacine
J01MA01</c:v>
                </c:pt>
              </c:strCache>
            </c:strRef>
          </c:cat>
          <c:val>
            <c:numRef>
              <c:f>Graphiques!$E$39:$E$41</c:f>
              <c:numCache>
                <c:formatCode>0.0</c:formatCode>
                <c:ptCount val="3"/>
                <c:pt idx="0">
                  <c:v>10.664479870567909</c:v>
                </c:pt>
                <c:pt idx="1">
                  <c:v>10.05653713251218</c:v>
                </c:pt>
                <c:pt idx="2">
                  <c:v>14.77104455007076</c:v>
                </c:pt>
              </c:numCache>
            </c:numRef>
          </c:val>
          <c:extLst>
            <c:ext xmlns:c16="http://schemas.microsoft.com/office/drawing/2014/chart" uri="{C3380CC4-5D6E-409C-BE32-E72D297353CC}">
              <c16:uniqueId val="{00000003-B41F-4B2C-B9D8-F1985AAFE069}"/>
            </c:ext>
          </c:extLst>
        </c:ser>
        <c:ser>
          <c:idx val="4"/>
          <c:order val="4"/>
          <c:tx>
            <c:strRef>
              <c:f>Graphiques!$F$38</c:f>
              <c:strCache>
                <c:ptCount val="1"/>
                <c:pt idx="0">
                  <c:v>2016</c:v>
                </c:pt>
              </c:strCache>
            </c:strRef>
          </c:tx>
          <c:spPr>
            <a:solidFill>
              <a:srgbClr val="48D4D1"/>
            </a:solidFill>
            <a:ln w="12700">
              <a:solidFill>
                <a:srgbClr val="000000"/>
              </a:solidFill>
              <a:prstDash val="solid"/>
            </a:ln>
          </c:spPr>
          <c:invertIfNegative val="0"/>
          <c:cat>
            <c:strRef>
              <c:f>Graphiques!$A$39:$A$41</c:f>
              <c:strCache>
                <c:ptCount val="3"/>
                <c:pt idx="0">
                  <c:v>Ciprofloxacine
J01MA02</c:v>
                </c:pt>
                <c:pt idx="1">
                  <c:v>Lévofloxacine
J01MA12</c:v>
                </c:pt>
                <c:pt idx="2">
                  <c:v>Ofloxacine
J01MA01</c:v>
                </c:pt>
              </c:strCache>
            </c:strRef>
          </c:cat>
          <c:val>
            <c:numRef>
              <c:f>Graphiques!$F$39:$F$41</c:f>
              <c:numCache>
                <c:formatCode>0.0</c:formatCode>
                <c:ptCount val="3"/>
                <c:pt idx="0">
                  <c:v>9.7961038611463209</c:v>
                </c:pt>
                <c:pt idx="1">
                  <c:v>10.18134852166707</c:v>
                </c:pt>
                <c:pt idx="2">
                  <c:v>13.48732357811223</c:v>
                </c:pt>
              </c:numCache>
            </c:numRef>
          </c:val>
          <c:extLst>
            <c:ext xmlns:c16="http://schemas.microsoft.com/office/drawing/2014/chart" uri="{C3380CC4-5D6E-409C-BE32-E72D297353CC}">
              <c16:uniqueId val="{00000004-B41F-4B2C-B9D8-F1985AAFE069}"/>
            </c:ext>
          </c:extLst>
        </c:ser>
        <c:ser>
          <c:idx val="5"/>
          <c:order val="5"/>
          <c:tx>
            <c:strRef>
              <c:f>Graphiques!$G$38</c:f>
              <c:strCache>
                <c:ptCount val="1"/>
                <c:pt idx="0">
                  <c:v>2017</c:v>
                </c:pt>
              </c:strCache>
            </c:strRef>
          </c:tx>
          <c:spPr>
            <a:solidFill>
              <a:srgbClr val="05A1E5"/>
            </a:solidFill>
            <a:ln w="12700">
              <a:solidFill>
                <a:srgbClr val="000000"/>
              </a:solidFill>
              <a:prstDash val="solid"/>
            </a:ln>
          </c:spPr>
          <c:invertIfNegative val="0"/>
          <c:cat>
            <c:strRef>
              <c:f>Graphiques!$A$39:$A$41</c:f>
              <c:strCache>
                <c:ptCount val="3"/>
                <c:pt idx="0">
                  <c:v>Ciprofloxacine
J01MA02</c:v>
                </c:pt>
                <c:pt idx="1">
                  <c:v>Lévofloxacine
J01MA12</c:v>
                </c:pt>
                <c:pt idx="2">
                  <c:v>Ofloxacine
J01MA01</c:v>
                </c:pt>
              </c:strCache>
            </c:strRef>
          </c:cat>
          <c:val>
            <c:numRef>
              <c:f>Graphiques!$G$39:$G$41</c:f>
              <c:numCache>
                <c:formatCode>0.0</c:formatCode>
                <c:ptCount val="3"/>
                <c:pt idx="0">
                  <c:v>9.2061468918004312</c:v>
                </c:pt>
                <c:pt idx="1">
                  <c:v>10.31579958819613</c:v>
                </c:pt>
                <c:pt idx="2">
                  <c:v>12.422493460864739</c:v>
                </c:pt>
              </c:numCache>
            </c:numRef>
          </c:val>
          <c:extLst>
            <c:ext xmlns:c16="http://schemas.microsoft.com/office/drawing/2014/chart" uri="{C3380CC4-5D6E-409C-BE32-E72D297353CC}">
              <c16:uniqueId val="{00000005-B41F-4B2C-B9D8-F1985AAFE069}"/>
            </c:ext>
          </c:extLst>
        </c:ser>
        <c:ser>
          <c:idx val="6"/>
          <c:order val="6"/>
          <c:tx>
            <c:strRef>
              <c:f>Graphiques!$H$38</c:f>
              <c:strCache>
                <c:ptCount val="1"/>
                <c:pt idx="0">
                  <c:v>2018</c:v>
                </c:pt>
              </c:strCache>
            </c:strRef>
          </c:tx>
          <c:spPr>
            <a:solidFill>
              <a:srgbClr val="163770"/>
            </a:solidFill>
            <a:ln>
              <a:solidFill>
                <a:schemeClr val="tx1"/>
              </a:solidFill>
            </a:ln>
          </c:spPr>
          <c:invertIfNegative val="0"/>
          <c:cat>
            <c:strRef>
              <c:f>Graphiques!$A$39:$A$41</c:f>
              <c:strCache>
                <c:ptCount val="3"/>
                <c:pt idx="0">
                  <c:v>Ciprofloxacine
J01MA02</c:v>
                </c:pt>
                <c:pt idx="1">
                  <c:v>Lévofloxacine
J01MA12</c:v>
                </c:pt>
                <c:pt idx="2">
                  <c:v>Ofloxacine
J01MA01</c:v>
                </c:pt>
              </c:strCache>
            </c:strRef>
          </c:cat>
          <c:val>
            <c:numRef>
              <c:f>Graphiques!$H$39:$H$41</c:f>
              <c:numCache>
                <c:formatCode>0.0</c:formatCode>
                <c:ptCount val="3"/>
                <c:pt idx="0">
                  <c:v>8.3654160784951408</c:v>
                </c:pt>
                <c:pt idx="1">
                  <c:v>11.183347860435269</c:v>
                </c:pt>
                <c:pt idx="2">
                  <c:v>11.281483658654841</c:v>
                </c:pt>
              </c:numCache>
            </c:numRef>
          </c:val>
          <c:extLst>
            <c:ext xmlns:c16="http://schemas.microsoft.com/office/drawing/2014/chart" uri="{C3380CC4-5D6E-409C-BE32-E72D297353CC}">
              <c16:uniqueId val="{00000006-B41F-4B2C-B9D8-F1985AAFE069}"/>
            </c:ext>
          </c:extLst>
        </c:ser>
        <c:dLbls>
          <c:showLegendKey val="0"/>
          <c:showVal val="0"/>
          <c:showCatName val="0"/>
          <c:showSerName val="0"/>
          <c:showPercent val="0"/>
          <c:showBubbleSize val="0"/>
        </c:dLbls>
        <c:gapWidth val="150"/>
        <c:axId val="97563776"/>
        <c:axId val="97565312"/>
      </c:barChart>
      <c:catAx>
        <c:axId val="9756377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fr-FR"/>
          </a:p>
        </c:txPr>
        <c:crossAx val="97565312"/>
        <c:crosses val="autoZero"/>
        <c:auto val="1"/>
        <c:lblAlgn val="ctr"/>
        <c:lblOffset val="100"/>
        <c:tickLblSkip val="1"/>
        <c:tickMarkSkip val="1"/>
        <c:noMultiLvlLbl val="0"/>
      </c:catAx>
      <c:valAx>
        <c:axId val="97565312"/>
        <c:scaling>
          <c:orientation val="minMax"/>
          <c:max val="18"/>
          <c:min val="0"/>
        </c:scaling>
        <c:delete val="0"/>
        <c:axPos val="l"/>
        <c:title>
          <c:tx>
            <c:rich>
              <a:bodyPr/>
              <a:lstStyle/>
              <a:p>
                <a:pPr>
                  <a:defRPr sz="1000" b="1" i="0" u="none" strike="noStrike" baseline="0">
                    <a:solidFill>
                      <a:srgbClr val="000000"/>
                    </a:solidFill>
                    <a:latin typeface="Arial"/>
                    <a:ea typeface="Arial"/>
                    <a:cs typeface="Arial"/>
                  </a:defRPr>
                </a:pPr>
                <a:r>
                  <a:rPr lang="fr-FR"/>
                  <a:t>Nb DDJ / 1000 JH</a:t>
                </a:r>
              </a:p>
            </c:rich>
          </c:tx>
          <c:layout>
            <c:manualLayout>
              <c:xMode val="edge"/>
              <c:yMode val="edge"/>
              <c:x val="1.9305019305019301E-2"/>
              <c:y val="0.332402821155735"/>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fr-FR"/>
          </a:p>
        </c:txPr>
        <c:crossAx val="97563776"/>
        <c:crosses val="autoZero"/>
        <c:crossBetween val="between"/>
        <c:majorUnit val="2"/>
      </c:valAx>
      <c:spPr>
        <a:noFill/>
        <a:ln w="25400">
          <a:noFill/>
        </a:ln>
      </c:spPr>
    </c:plotArea>
    <c:legend>
      <c:legendPos val="b"/>
      <c:layout>
        <c:manualLayout>
          <c:xMode val="edge"/>
          <c:yMode val="edge"/>
          <c:x val="0.29617866676051702"/>
          <c:y val="7.6446345393904394E-2"/>
          <c:w val="0.35275121182949398"/>
          <c:h val="9.9538129442771198E-2"/>
        </c:manualLayout>
      </c:layout>
      <c:overlay val="0"/>
      <c:spPr>
        <a:solidFill>
          <a:srgbClr val="FFFFFF"/>
        </a:solidFill>
        <a:ln w="25400">
          <a:noFill/>
        </a:ln>
      </c:spPr>
      <c:txPr>
        <a:bodyPr/>
        <a:lstStyle/>
        <a:p>
          <a:pPr>
            <a:defRPr sz="1200" b="0" i="0" u="none" strike="noStrike" baseline="0">
              <a:solidFill>
                <a:srgbClr val="000000"/>
              </a:solidFill>
              <a:latin typeface="Arial"/>
              <a:ea typeface="Arial"/>
              <a:cs typeface="Arial"/>
            </a:defRPr>
          </a:pPr>
          <a:endParaRPr lang="fr-FR"/>
        </a:p>
      </c:txPr>
    </c:legend>
    <c:plotVisOnly val="1"/>
    <c:dispBlanksAs val="gap"/>
    <c:showDLblsOverMax val="0"/>
  </c:chart>
  <c:spPr>
    <a:solidFill>
      <a:srgbClr val="FFFFFF"/>
    </a:solidFill>
    <a:ln w="9525">
      <a:noFill/>
    </a:ln>
  </c:spPr>
  <c:txPr>
    <a:bodyPr/>
    <a:lstStyle/>
    <a:p>
      <a:pPr>
        <a:defRPr sz="900" b="0" i="0" u="none" strike="noStrike" baseline="0">
          <a:solidFill>
            <a:srgbClr val="000000"/>
          </a:solidFill>
          <a:latin typeface="Arial"/>
          <a:ea typeface="Arial"/>
          <a:cs typeface="Arial"/>
        </a:defRPr>
      </a:pPr>
      <a:endParaRPr lang="fr-FR"/>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3170731707317097E-2"/>
          <c:y val="0.141667050963137"/>
          <c:w val="0.90885750962772804"/>
          <c:h val="0.68611297231166501"/>
        </c:manualLayout>
      </c:layout>
      <c:barChart>
        <c:barDir val="col"/>
        <c:grouping val="clustered"/>
        <c:varyColors val="0"/>
        <c:ser>
          <c:idx val="0"/>
          <c:order val="0"/>
          <c:tx>
            <c:strRef>
              <c:f>Graphiques!$B$94</c:f>
              <c:strCache>
                <c:ptCount val="1"/>
                <c:pt idx="0">
                  <c:v>2012</c:v>
                </c:pt>
              </c:strCache>
            </c:strRef>
          </c:tx>
          <c:spPr>
            <a:solidFill>
              <a:srgbClr val="E30513"/>
            </a:solidFill>
            <a:ln w="12700">
              <a:solidFill>
                <a:srgbClr val="000000"/>
              </a:solidFill>
              <a:prstDash val="solid"/>
            </a:ln>
          </c:spPr>
          <c:invertIfNegative val="0"/>
          <c:cat>
            <c:strRef>
              <c:f>Graphiques!$A$95:$A$98</c:f>
              <c:strCache>
                <c:ptCount val="4"/>
                <c:pt idx="0">
                  <c:v>Vancomycine
J01XA01</c:v>
                </c:pt>
                <c:pt idx="1">
                  <c:v>Teicoplanine
J01XA02</c:v>
                </c:pt>
                <c:pt idx="2">
                  <c:v>Linézolide
J01XX08</c:v>
                </c:pt>
                <c:pt idx="3">
                  <c:v>Daptomycine
J01XX09</c:v>
                </c:pt>
              </c:strCache>
            </c:strRef>
          </c:cat>
          <c:val>
            <c:numRef>
              <c:f>Graphiques!$B$95:$B$98</c:f>
              <c:numCache>
                <c:formatCode>0.00</c:formatCode>
                <c:ptCount val="4"/>
                <c:pt idx="0">
                  <c:v>5.3568295426174997</c:v>
                </c:pt>
                <c:pt idx="1">
                  <c:v>1.026205279348898</c:v>
                </c:pt>
                <c:pt idx="2">
                  <c:v>1.1799606035283501</c:v>
                </c:pt>
                <c:pt idx="3">
                  <c:v>0.544758085686192</c:v>
                </c:pt>
              </c:numCache>
            </c:numRef>
          </c:val>
          <c:extLst>
            <c:ext xmlns:c16="http://schemas.microsoft.com/office/drawing/2014/chart" uri="{C3380CC4-5D6E-409C-BE32-E72D297353CC}">
              <c16:uniqueId val="{00000000-EA3F-45C7-95B4-1EEB543C0989}"/>
            </c:ext>
          </c:extLst>
        </c:ser>
        <c:ser>
          <c:idx val="1"/>
          <c:order val="1"/>
          <c:tx>
            <c:strRef>
              <c:f>Graphiques!$C$94</c:f>
              <c:strCache>
                <c:ptCount val="1"/>
                <c:pt idx="0">
                  <c:v>2013</c:v>
                </c:pt>
              </c:strCache>
            </c:strRef>
          </c:tx>
          <c:spPr>
            <a:solidFill>
              <a:srgbClr val="FF6600"/>
            </a:solidFill>
            <a:ln w="12700">
              <a:solidFill>
                <a:srgbClr val="000000"/>
              </a:solidFill>
              <a:prstDash val="solid"/>
            </a:ln>
          </c:spPr>
          <c:invertIfNegative val="0"/>
          <c:cat>
            <c:strRef>
              <c:f>Graphiques!$A$95:$A$98</c:f>
              <c:strCache>
                <c:ptCount val="4"/>
                <c:pt idx="0">
                  <c:v>Vancomycine
J01XA01</c:v>
                </c:pt>
                <c:pt idx="1">
                  <c:v>Teicoplanine
J01XA02</c:v>
                </c:pt>
                <c:pt idx="2">
                  <c:v>Linézolide
J01XX08</c:v>
                </c:pt>
                <c:pt idx="3">
                  <c:v>Daptomycine
J01XX09</c:v>
                </c:pt>
              </c:strCache>
            </c:strRef>
          </c:cat>
          <c:val>
            <c:numRef>
              <c:f>Graphiques!$C$95:$C$98</c:f>
              <c:numCache>
                <c:formatCode>0.00</c:formatCode>
                <c:ptCount val="4"/>
                <c:pt idx="0">
                  <c:v>5.5264900864429114</c:v>
                </c:pt>
                <c:pt idx="1">
                  <c:v>1.021679564990472</c:v>
                </c:pt>
                <c:pt idx="2">
                  <c:v>1.380554276872733</c:v>
                </c:pt>
                <c:pt idx="3">
                  <c:v>0.77072636198020605</c:v>
                </c:pt>
              </c:numCache>
            </c:numRef>
          </c:val>
          <c:extLst>
            <c:ext xmlns:c16="http://schemas.microsoft.com/office/drawing/2014/chart" uri="{C3380CC4-5D6E-409C-BE32-E72D297353CC}">
              <c16:uniqueId val="{00000001-EA3F-45C7-95B4-1EEB543C0989}"/>
            </c:ext>
          </c:extLst>
        </c:ser>
        <c:ser>
          <c:idx val="2"/>
          <c:order val="2"/>
          <c:tx>
            <c:strRef>
              <c:f>Graphiques!$D$94</c:f>
              <c:strCache>
                <c:ptCount val="1"/>
                <c:pt idx="0">
                  <c:v>2014</c:v>
                </c:pt>
              </c:strCache>
            </c:strRef>
          </c:tx>
          <c:spPr>
            <a:solidFill>
              <a:srgbClr val="FFC000"/>
            </a:solidFill>
            <a:ln w="12700">
              <a:solidFill>
                <a:srgbClr val="000000"/>
              </a:solidFill>
              <a:prstDash val="solid"/>
            </a:ln>
          </c:spPr>
          <c:invertIfNegative val="0"/>
          <c:cat>
            <c:strRef>
              <c:f>Graphiques!$A$95:$A$98</c:f>
              <c:strCache>
                <c:ptCount val="4"/>
                <c:pt idx="0">
                  <c:v>Vancomycine
J01XA01</c:v>
                </c:pt>
                <c:pt idx="1">
                  <c:v>Teicoplanine
J01XA02</c:v>
                </c:pt>
                <c:pt idx="2">
                  <c:v>Linézolide
J01XX08</c:v>
                </c:pt>
                <c:pt idx="3">
                  <c:v>Daptomycine
J01XX09</c:v>
                </c:pt>
              </c:strCache>
            </c:strRef>
          </c:cat>
          <c:val>
            <c:numRef>
              <c:f>Graphiques!$D$95:$D$98</c:f>
              <c:numCache>
                <c:formatCode>0.00</c:formatCode>
                <c:ptCount val="4"/>
                <c:pt idx="0">
                  <c:v>5.8118366769122414</c:v>
                </c:pt>
                <c:pt idx="1">
                  <c:v>1.1794183911684959</c:v>
                </c:pt>
                <c:pt idx="2">
                  <c:v>1.414592658164693</c:v>
                </c:pt>
                <c:pt idx="3">
                  <c:v>1.076891867184772</c:v>
                </c:pt>
              </c:numCache>
            </c:numRef>
          </c:val>
          <c:extLst>
            <c:ext xmlns:c16="http://schemas.microsoft.com/office/drawing/2014/chart" uri="{C3380CC4-5D6E-409C-BE32-E72D297353CC}">
              <c16:uniqueId val="{00000002-EA3F-45C7-95B4-1EEB543C0989}"/>
            </c:ext>
          </c:extLst>
        </c:ser>
        <c:ser>
          <c:idx val="3"/>
          <c:order val="3"/>
          <c:tx>
            <c:strRef>
              <c:f>Graphiques!$E$94</c:f>
              <c:strCache>
                <c:ptCount val="1"/>
                <c:pt idx="0">
                  <c:v>2015</c:v>
                </c:pt>
              </c:strCache>
            </c:strRef>
          </c:tx>
          <c:spPr>
            <a:solidFill>
              <a:srgbClr val="00CC66"/>
            </a:solidFill>
            <a:ln w="12700">
              <a:solidFill>
                <a:srgbClr val="000000"/>
              </a:solidFill>
              <a:prstDash val="solid"/>
            </a:ln>
          </c:spPr>
          <c:invertIfNegative val="0"/>
          <c:cat>
            <c:strRef>
              <c:f>Graphiques!$A$95:$A$98</c:f>
              <c:strCache>
                <c:ptCount val="4"/>
                <c:pt idx="0">
                  <c:v>Vancomycine
J01XA01</c:v>
                </c:pt>
                <c:pt idx="1">
                  <c:v>Teicoplanine
J01XA02</c:v>
                </c:pt>
                <c:pt idx="2">
                  <c:v>Linézolide
J01XX08</c:v>
                </c:pt>
                <c:pt idx="3">
                  <c:v>Daptomycine
J01XX09</c:v>
                </c:pt>
              </c:strCache>
            </c:strRef>
          </c:cat>
          <c:val>
            <c:numRef>
              <c:f>Graphiques!$E$95:$E$98</c:f>
              <c:numCache>
                <c:formatCode>0.00</c:formatCode>
                <c:ptCount val="4"/>
                <c:pt idx="0">
                  <c:v>5.8566811152209262</c:v>
                </c:pt>
                <c:pt idx="1">
                  <c:v>1.083242715102031</c:v>
                </c:pt>
                <c:pt idx="2">
                  <c:v>1.5544648598805699</c:v>
                </c:pt>
                <c:pt idx="3">
                  <c:v>1.449719257086415</c:v>
                </c:pt>
              </c:numCache>
            </c:numRef>
          </c:val>
          <c:extLst>
            <c:ext xmlns:c16="http://schemas.microsoft.com/office/drawing/2014/chart" uri="{C3380CC4-5D6E-409C-BE32-E72D297353CC}">
              <c16:uniqueId val="{00000003-EA3F-45C7-95B4-1EEB543C0989}"/>
            </c:ext>
          </c:extLst>
        </c:ser>
        <c:ser>
          <c:idx val="4"/>
          <c:order val="4"/>
          <c:tx>
            <c:strRef>
              <c:f>Graphiques!$F$94</c:f>
              <c:strCache>
                <c:ptCount val="1"/>
                <c:pt idx="0">
                  <c:v>2016</c:v>
                </c:pt>
              </c:strCache>
            </c:strRef>
          </c:tx>
          <c:spPr>
            <a:solidFill>
              <a:srgbClr val="48D4D1"/>
            </a:solidFill>
            <a:ln w="12700">
              <a:solidFill>
                <a:srgbClr val="000000"/>
              </a:solidFill>
              <a:prstDash val="solid"/>
            </a:ln>
          </c:spPr>
          <c:invertIfNegative val="0"/>
          <c:cat>
            <c:strRef>
              <c:f>Graphiques!$A$95:$A$98</c:f>
              <c:strCache>
                <c:ptCount val="4"/>
                <c:pt idx="0">
                  <c:v>Vancomycine
J01XA01</c:v>
                </c:pt>
                <c:pt idx="1">
                  <c:v>Teicoplanine
J01XA02</c:v>
                </c:pt>
                <c:pt idx="2">
                  <c:v>Linézolide
J01XX08</c:v>
                </c:pt>
                <c:pt idx="3">
                  <c:v>Daptomycine
J01XX09</c:v>
                </c:pt>
              </c:strCache>
            </c:strRef>
          </c:cat>
          <c:val>
            <c:numRef>
              <c:f>Graphiques!$F$95:$F$98</c:f>
              <c:numCache>
                <c:formatCode>0.00</c:formatCode>
                <c:ptCount val="4"/>
                <c:pt idx="0">
                  <c:v>5.6177206483076407</c:v>
                </c:pt>
                <c:pt idx="1">
                  <c:v>1.059431076747986</c:v>
                </c:pt>
                <c:pt idx="2">
                  <c:v>1.6477202593133631</c:v>
                </c:pt>
                <c:pt idx="3">
                  <c:v>1.7279410079339199</c:v>
                </c:pt>
              </c:numCache>
            </c:numRef>
          </c:val>
          <c:extLst>
            <c:ext xmlns:c16="http://schemas.microsoft.com/office/drawing/2014/chart" uri="{C3380CC4-5D6E-409C-BE32-E72D297353CC}">
              <c16:uniqueId val="{00000004-EA3F-45C7-95B4-1EEB543C0989}"/>
            </c:ext>
          </c:extLst>
        </c:ser>
        <c:ser>
          <c:idx val="5"/>
          <c:order val="5"/>
          <c:tx>
            <c:strRef>
              <c:f>Graphiques!$G$94</c:f>
              <c:strCache>
                <c:ptCount val="1"/>
                <c:pt idx="0">
                  <c:v>2017</c:v>
                </c:pt>
              </c:strCache>
            </c:strRef>
          </c:tx>
          <c:spPr>
            <a:solidFill>
              <a:srgbClr val="05A1E5"/>
            </a:solidFill>
            <a:ln w="12700">
              <a:solidFill>
                <a:srgbClr val="000000"/>
              </a:solidFill>
              <a:prstDash val="solid"/>
            </a:ln>
          </c:spPr>
          <c:invertIfNegative val="0"/>
          <c:cat>
            <c:strRef>
              <c:f>Graphiques!$A$95:$A$98</c:f>
              <c:strCache>
                <c:ptCount val="4"/>
                <c:pt idx="0">
                  <c:v>Vancomycine
J01XA01</c:v>
                </c:pt>
                <c:pt idx="1">
                  <c:v>Teicoplanine
J01XA02</c:v>
                </c:pt>
                <c:pt idx="2">
                  <c:v>Linézolide
J01XX08</c:v>
                </c:pt>
                <c:pt idx="3">
                  <c:v>Daptomycine
J01XX09</c:v>
                </c:pt>
              </c:strCache>
            </c:strRef>
          </c:cat>
          <c:val>
            <c:numRef>
              <c:f>Graphiques!$G$95:$G$98</c:f>
              <c:numCache>
                <c:formatCode>0.00</c:formatCode>
                <c:ptCount val="4"/>
                <c:pt idx="0">
                  <c:v>5.455270173400991</c:v>
                </c:pt>
                <c:pt idx="1">
                  <c:v>1.025498657857429</c:v>
                </c:pt>
                <c:pt idx="2">
                  <c:v>1.9387551332875499</c:v>
                </c:pt>
                <c:pt idx="3">
                  <c:v>2.1022212857094749</c:v>
                </c:pt>
              </c:numCache>
            </c:numRef>
          </c:val>
          <c:extLst>
            <c:ext xmlns:c16="http://schemas.microsoft.com/office/drawing/2014/chart" uri="{C3380CC4-5D6E-409C-BE32-E72D297353CC}">
              <c16:uniqueId val="{00000005-EA3F-45C7-95B4-1EEB543C0989}"/>
            </c:ext>
          </c:extLst>
        </c:ser>
        <c:ser>
          <c:idx val="6"/>
          <c:order val="6"/>
          <c:tx>
            <c:strRef>
              <c:f>Graphiques!$H$94</c:f>
              <c:strCache>
                <c:ptCount val="1"/>
                <c:pt idx="0">
                  <c:v>2018</c:v>
                </c:pt>
              </c:strCache>
            </c:strRef>
          </c:tx>
          <c:spPr>
            <a:solidFill>
              <a:srgbClr val="163770"/>
            </a:solidFill>
            <a:ln>
              <a:solidFill>
                <a:schemeClr val="tx1"/>
              </a:solidFill>
            </a:ln>
          </c:spPr>
          <c:invertIfNegative val="0"/>
          <c:cat>
            <c:strRef>
              <c:f>Graphiques!$A$95:$A$98</c:f>
              <c:strCache>
                <c:ptCount val="4"/>
                <c:pt idx="0">
                  <c:v>Vancomycine
J01XA01</c:v>
                </c:pt>
                <c:pt idx="1">
                  <c:v>Teicoplanine
J01XA02</c:v>
                </c:pt>
                <c:pt idx="2">
                  <c:v>Linézolide
J01XX08</c:v>
                </c:pt>
                <c:pt idx="3">
                  <c:v>Daptomycine
J01XX09</c:v>
                </c:pt>
              </c:strCache>
            </c:strRef>
          </c:cat>
          <c:val>
            <c:numRef>
              <c:f>Graphiques!$H$95:$H$98</c:f>
              <c:numCache>
                <c:formatCode>0.0</c:formatCode>
                <c:ptCount val="4"/>
                <c:pt idx="0">
                  <c:v>5.1030360391465033</c:v>
                </c:pt>
                <c:pt idx="1">
                  <c:v>0.88534405480609002</c:v>
                </c:pt>
                <c:pt idx="2">
                  <c:v>2.2628806436819331</c:v>
                </c:pt>
                <c:pt idx="3">
                  <c:v>2.6079572160287281</c:v>
                </c:pt>
              </c:numCache>
            </c:numRef>
          </c:val>
          <c:extLst>
            <c:ext xmlns:c16="http://schemas.microsoft.com/office/drawing/2014/chart" uri="{C3380CC4-5D6E-409C-BE32-E72D297353CC}">
              <c16:uniqueId val="{00000006-EA3F-45C7-95B4-1EEB543C0989}"/>
            </c:ext>
          </c:extLst>
        </c:ser>
        <c:dLbls>
          <c:showLegendKey val="0"/>
          <c:showVal val="0"/>
          <c:showCatName val="0"/>
          <c:showSerName val="0"/>
          <c:showPercent val="0"/>
          <c:showBubbleSize val="0"/>
        </c:dLbls>
        <c:gapWidth val="150"/>
        <c:axId val="97626368"/>
        <c:axId val="97644544"/>
      </c:barChart>
      <c:catAx>
        <c:axId val="9762636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fr-FR"/>
          </a:p>
        </c:txPr>
        <c:crossAx val="97644544"/>
        <c:crosses val="autoZero"/>
        <c:auto val="1"/>
        <c:lblAlgn val="ctr"/>
        <c:lblOffset val="100"/>
        <c:tickLblSkip val="1"/>
        <c:tickMarkSkip val="1"/>
        <c:noMultiLvlLbl val="0"/>
      </c:catAx>
      <c:valAx>
        <c:axId val="97644544"/>
        <c:scaling>
          <c:orientation val="minMax"/>
          <c:max val="6"/>
          <c:min val="0"/>
        </c:scaling>
        <c:delete val="0"/>
        <c:axPos val="l"/>
        <c:title>
          <c:tx>
            <c:rich>
              <a:bodyPr/>
              <a:lstStyle/>
              <a:p>
                <a:pPr>
                  <a:defRPr sz="900" b="1" i="0" u="none" strike="noStrike" baseline="0">
                    <a:solidFill>
                      <a:srgbClr val="000000"/>
                    </a:solidFill>
                    <a:latin typeface="Arial"/>
                    <a:ea typeface="Arial"/>
                    <a:cs typeface="Arial"/>
                  </a:defRPr>
                </a:pPr>
                <a:r>
                  <a:rPr lang="fr-FR" sz="900"/>
                  <a:t>Nb DDJ / 1000 JH</a:t>
                </a:r>
              </a:p>
            </c:rich>
          </c:tx>
          <c:layout>
            <c:manualLayout>
              <c:xMode val="edge"/>
              <c:yMode val="edge"/>
              <c:x val="1.9255455712451901E-2"/>
              <c:y val="0.3305564304461939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fr-FR"/>
          </a:p>
        </c:txPr>
        <c:crossAx val="97626368"/>
        <c:crosses val="autoZero"/>
        <c:crossBetween val="between"/>
        <c:majorUnit val="2"/>
      </c:valAx>
      <c:spPr>
        <a:noFill/>
        <a:ln w="25400">
          <a:noFill/>
        </a:ln>
      </c:spPr>
    </c:plotArea>
    <c:legend>
      <c:legendPos val="b"/>
      <c:layout>
        <c:manualLayout>
          <c:xMode val="edge"/>
          <c:yMode val="edge"/>
          <c:x val="0.68721740976216195"/>
          <c:y val="8.45290172061825E-2"/>
          <c:w val="0.312782590237838"/>
          <c:h val="0.10632282073832899"/>
        </c:manualLayout>
      </c:layout>
      <c:overlay val="0"/>
      <c:spPr>
        <a:solidFill>
          <a:srgbClr val="FFFFFF"/>
        </a:solidFill>
        <a:ln w="25400">
          <a:noFill/>
        </a:ln>
      </c:spPr>
      <c:txPr>
        <a:bodyPr/>
        <a:lstStyle/>
        <a:p>
          <a:pPr>
            <a:defRPr sz="1200" b="0" i="0" u="none" strike="noStrike" baseline="0">
              <a:solidFill>
                <a:srgbClr val="000000"/>
              </a:solidFill>
              <a:latin typeface="Arial"/>
              <a:ea typeface="Arial"/>
              <a:cs typeface="Arial"/>
            </a:defRPr>
          </a:pPr>
          <a:endParaRPr lang="fr-FR"/>
        </a:p>
      </c:txPr>
    </c:legend>
    <c:plotVisOnly val="1"/>
    <c:dispBlanksAs val="gap"/>
    <c:showDLblsOverMax val="0"/>
  </c:chart>
  <c:spPr>
    <a:solidFill>
      <a:srgbClr val="FFFFFF"/>
    </a:solidFill>
    <a:ln w="9525">
      <a:noFill/>
    </a:ln>
  </c:spPr>
  <c:txPr>
    <a:bodyPr/>
    <a:lstStyle/>
    <a:p>
      <a:pPr>
        <a:defRPr sz="925" b="0" i="0" u="none" strike="noStrike" baseline="0">
          <a:solidFill>
            <a:srgbClr val="000000"/>
          </a:solidFill>
          <a:latin typeface="Arial"/>
          <a:ea typeface="Arial"/>
          <a:cs typeface="Arial"/>
        </a:defRPr>
      </a:pPr>
      <a:endParaRPr lang="fr-FR"/>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0.10373</cdr:x>
      <cdr:y>0.42035</cdr:y>
    </cdr:from>
    <cdr:to>
      <cdr:x>0.18421</cdr:x>
      <cdr:y>0.46932</cdr:y>
    </cdr:to>
    <cdr:sp macro="" textlink="">
      <cdr:nvSpPr>
        <cdr:cNvPr id="16385" name="Text Box 1"/>
        <cdr:cNvSpPr txBox="1">
          <a:spLocks xmlns:a="http://schemas.openxmlformats.org/drawingml/2006/main" noChangeArrowheads="1"/>
        </cdr:cNvSpPr>
      </cdr:nvSpPr>
      <cdr:spPr bwMode="auto">
        <a:xfrm xmlns:a="http://schemas.openxmlformats.org/drawingml/2006/main">
          <a:off x="789437" y="1569487"/>
          <a:ext cx="612491" cy="18284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1100" b="1" i="0" u="none" strike="noStrike" baseline="0" dirty="0">
              <a:solidFill>
                <a:srgbClr val="000000"/>
              </a:solidFill>
              <a:latin typeface="Arial"/>
              <a:cs typeface="Arial"/>
            </a:rPr>
            <a:t>+76,3%</a:t>
          </a:r>
        </a:p>
      </cdr:txBody>
    </cdr:sp>
  </cdr:relSizeAnchor>
  <cdr:relSizeAnchor xmlns:cdr="http://schemas.openxmlformats.org/drawingml/2006/chartDrawing">
    <cdr:from>
      <cdr:x>0.30876</cdr:x>
      <cdr:y>0.09036</cdr:y>
    </cdr:from>
    <cdr:to>
      <cdr:x>0.38825</cdr:x>
      <cdr:y>0.13689</cdr:y>
    </cdr:to>
    <cdr:sp macro="" textlink="">
      <cdr:nvSpPr>
        <cdr:cNvPr id="16386" name="Text Box 2"/>
        <cdr:cNvSpPr txBox="1">
          <a:spLocks xmlns:a="http://schemas.openxmlformats.org/drawingml/2006/main" noChangeArrowheads="1"/>
        </cdr:cNvSpPr>
      </cdr:nvSpPr>
      <cdr:spPr bwMode="auto">
        <a:xfrm xmlns:a="http://schemas.openxmlformats.org/drawingml/2006/main">
          <a:off x="2739495" y="400774"/>
          <a:ext cx="705278" cy="20637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1100" b="1" i="0" u="none" strike="noStrike" baseline="0" dirty="0">
              <a:solidFill>
                <a:srgbClr val="000000"/>
              </a:solidFill>
              <a:latin typeface="Arial"/>
              <a:cs typeface="Arial"/>
            </a:rPr>
            <a:t>-1,7%</a:t>
          </a:r>
        </a:p>
      </cdr:txBody>
    </cdr:sp>
  </cdr:relSizeAnchor>
  <cdr:relSizeAnchor xmlns:cdr="http://schemas.openxmlformats.org/drawingml/2006/chartDrawing">
    <cdr:from>
      <cdr:x>0.72473</cdr:x>
      <cdr:y>0.6486</cdr:y>
    </cdr:from>
    <cdr:to>
      <cdr:x>0.8062</cdr:x>
      <cdr:y>0.69782</cdr:y>
    </cdr:to>
    <cdr:sp macro="" textlink="">
      <cdr:nvSpPr>
        <cdr:cNvPr id="16387" name="Text Box 3"/>
        <cdr:cNvSpPr txBox="1">
          <a:spLocks xmlns:a="http://schemas.openxmlformats.org/drawingml/2006/main" noChangeArrowheads="1"/>
        </cdr:cNvSpPr>
      </cdr:nvSpPr>
      <cdr:spPr bwMode="auto">
        <a:xfrm xmlns:a="http://schemas.openxmlformats.org/drawingml/2006/main">
          <a:off x="5515552" y="2421750"/>
          <a:ext cx="620025" cy="18377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1100" b="1" i="0" u="none" strike="noStrike" baseline="0">
              <a:solidFill>
                <a:srgbClr val="000000"/>
              </a:solidFill>
              <a:latin typeface="Arial"/>
              <a:cs typeface="Arial"/>
            </a:rPr>
            <a:t>-10,7%</a:t>
          </a:r>
        </a:p>
      </cdr:txBody>
    </cdr:sp>
  </cdr:relSizeAnchor>
  <cdr:relSizeAnchor xmlns:cdr="http://schemas.openxmlformats.org/drawingml/2006/chartDrawing">
    <cdr:from>
      <cdr:x>0.41143</cdr:x>
      <cdr:y>0.52683</cdr:y>
    </cdr:from>
    <cdr:to>
      <cdr:x>0.49192</cdr:x>
      <cdr:y>0.57605</cdr:y>
    </cdr:to>
    <cdr:sp macro="" textlink="">
      <cdr:nvSpPr>
        <cdr:cNvPr id="16388" name="Text Box 4"/>
        <cdr:cNvSpPr txBox="1">
          <a:spLocks xmlns:a="http://schemas.openxmlformats.org/drawingml/2006/main" noChangeArrowheads="1"/>
        </cdr:cNvSpPr>
      </cdr:nvSpPr>
      <cdr:spPr bwMode="auto">
        <a:xfrm xmlns:a="http://schemas.openxmlformats.org/drawingml/2006/main">
          <a:off x="3131205" y="1967073"/>
          <a:ext cx="612567" cy="1837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1100" b="1" i="0" u="none" strike="noStrike" baseline="0">
              <a:solidFill>
                <a:srgbClr val="000000"/>
              </a:solidFill>
              <a:latin typeface="Arial"/>
              <a:cs typeface="Arial"/>
            </a:rPr>
            <a:t>+95,6%</a:t>
          </a:r>
        </a:p>
      </cdr:txBody>
    </cdr:sp>
  </cdr:relSizeAnchor>
  <cdr:relSizeAnchor xmlns:cdr="http://schemas.openxmlformats.org/drawingml/2006/chartDrawing">
    <cdr:from>
      <cdr:x>0.88381</cdr:x>
      <cdr:y>0.54214</cdr:y>
    </cdr:from>
    <cdr:to>
      <cdr:x>0.96528</cdr:x>
      <cdr:y>0.59038</cdr:y>
    </cdr:to>
    <cdr:sp macro="" textlink="">
      <cdr:nvSpPr>
        <cdr:cNvPr id="16389" name="Text Box 5"/>
        <cdr:cNvSpPr txBox="1">
          <a:spLocks xmlns:a="http://schemas.openxmlformats.org/drawingml/2006/main" noChangeArrowheads="1"/>
        </cdr:cNvSpPr>
      </cdr:nvSpPr>
      <cdr:spPr bwMode="auto">
        <a:xfrm xmlns:a="http://schemas.openxmlformats.org/drawingml/2006/main">
          <a:off x="6726221" y="2024231"/>
          <a:ext cx="620026" cy="18011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1100" b="1" i="0" u="none" strike="noStrike" baseline="0">
              <a:solidFill>
                <a:srgbClr val="000000"/>
              </a:solidFill>
              <a:latin typeface="Arial"/>
              <a:cs typeface="Arial"/>
            </a:rPr>
            <a:t>+9,2%</a:t>
          </a:r>
        </a:p>
      </cdr:txBody>
    </cdr:sp>
  </cdr:relSizeAnchor>
  <cdr:relSizeAnchor xmlns:cdr="http://schemas.openxmlformats.org/drawingml/2006/chartDrawing">
    <cdr:from>
      <cdr:x>0.57363</cdr:x>
      <cdr:y>0.64881</cdr:y>
    </cdr:from>
    <cdr:to>
      <cdr:x>0.65412</cdr:x>
      <cdr:y>0.69803</cdr:y>
    </cdr:to>
    <cdr:sp macro="" textlink="">
      <cdr:nvSpPr>
        <cdr:cNvPr id="7" name="Text Box 4"/>
        <cdr:cNvSpPr txBox="1">
          <a:spLocks xmlns:a="http://schemas.openxmlformats.org/drawingml/2006/main" noChangeArrowheads="1"/>
        </cdr:cNvSpPr>
      </cdr:nvSpPr>
      <cdr:spPr bwMode="auto">
        <a:xfrm xmlns:a="http://schemas.openxmlformats.org/drawingml/2006/main">
          <a:off x="4365625" y="2422525"/>
          <a:ext cx="612567" cy="1837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100" b="1" i="0" u="none" strike="noStrike" baseline="0">
              <a:solidFill>
                <a:srgbClr val="000000"/>
              </a:solidFill>
              <a:latin typeface="Arial"/>
              <a:cs typeface="Arial"/>
            </a:rPr>
            <a:t>+286,3%</a:t>
          </a:r>
        </a:p>
      </cdr:txBody>
    </cdr:sp>
  </cdr:relSizeAnchor>
  <cdr:relSizeAnchor xmlns:cdr="http://schemas.openxmlformats.org/drawingml/2006/chartDrawing">
    <cdr:from>
      <cdr:x>0.28173</cdr:x>
      <cdr:y>0.03134</cdr:y>
    </cdr:from>
    <cdr:to>
      <cdr:x>0.33862</cdr:x>
      <cdr:y>0.08468</cdr:y>
    </cdr:to>
    <cdr:cxnSp macro="">
      <cdr:nvCxnSpPr>
        <cdr:cNvPr id="8" name="Connecteur droit avec flèche 7"/>
        <cdr:cNvCxnSpPr/>
      </cdr:nvCxnSpPr>
      <cdr:spPr bwMode="auto">
        <a:xfrm xmlns:a="http://schemas.openxmlformats.org/drawingml/2006/main" flipH="1">
          <a:off x="2499632" y="139020"/>
          <a:ext cx="504825" cy="236537"/>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0.31356</cdr:x>
      <cdr:y>0</cdr:y>
    </cdr:from>
    <cdr:to>
      <cdr:x>0.702</cdr:x>
      <cdr:y>0.06944</cdr:y>
    </cdr:to>
    <cdr:sp macro="" textlink="">
      <cdr:nvSpPr>
        <cdr:cNvPr id="9" name="ZoneTexte 7"/>
        <cdr:cNvSpPr txBox="1"/>
      </cdr:nvSpPr>
      <cdr:spPr bwMode="auto">
        <a:xfrm xmlns:a="http://schemas.openxmlformats.org/drawingml/2006/main">
          <a:off x="2664296" y="0"/>
          <a:ext cx="3300553" cy="307984"/>
        </a:xfrm>
        <a:prstGeom xmlns:a="http://schemas.openxmlformats.org/drawingml/2006/main" prst="rect">
          <a:avLst/>
        </a:prstGeom>
        <a:noFill xmlns:a="http://schemas.openxmlformats.org/drawingml/2006/main"/>
      </cdr:spPr>
      <cdr:txBody>
        <a:bodyPr xmlns:a="http://schemas.openxmlformats.org/drawingml/2006/main">
          <a:spAutoFit/>
        </a:bodyPr>
        <a:lstStyle xmlns:a="http://schemas.openxmlformats.org/drawingml/2006/main">
          <a:defPPr>
            <a:defRPr lang="en-US"/>
          </a:defPPr>
          <a:lvl1pPr algn="ctr" rtl="0" eaLnBrk="0" fontAlgn="base" hangingPunct="0">
            <a:spcBef>
              <a:spcPct val="0"/>
            </a:spcBef>
            <a:spcAft>
              <a:spcPct val="0"/>
            </a:spcAft>
            <a:defRPr sz="2200" kern="1200">
              <a:solidFill>
                <a:schemeClr val="tx1"/>
              </a:solidFill>
              <a:latin typeface="Arial" charset="0"/>
              <a:ea typeface="+mn-ea"/>
              <a:cs typeface="+mn-cs"/>
            </a:defRPr>
          </a:lvl1pPr>
          <a:lvl2pPr marL="457200" algn="ctr" rtl="0" eaLnBrk="0" fontAlgn="base" hangingPunct="0">
            <a:spcBef>
              <a:spcPct val="0"/>
            </a:spcBef>
            <a:spcAft>
              <a:spcPct val="0"/>
            </a:spcAft>
            <a:defRPr sz="2200" kern="1200">
              <a:solidFill>
                <a:schemeClr val="tx1"/>
              </a:solidFill>
              <a:latin typeface="Arial" charset="0"/>
              <a:ea typeface="+mn-ea"/>
              <a:cs typeface="+mn-cs"/>
            </a:defRPr>
          </a:lvl2pPr>
          <a:lvl3pPr marL="914400" algn="ctr" rtl="0" eaLnBrk="0" fontAlgn="base" hangingPunct="0">
            <a:spcBef>
              <a:spcPct val="0"/>
            </a:spcBef>
            <a:spcAft>
              <a:spcPct val="0"/>
            </a:spcAft>
            <a:defRPr sz="2200" kern="1200">
              <a:solidFill>
                <a:schemeClr val="tx1"/>
              </a:solidFill>
              <a:latin typeface="Arial" charset="0"/>
              <a:ea typeface="+mn-ea"/>
              <a:cs typeface="+mn-cs"/>
            </a:defRPr>
          </a:lvl3pPr>
          <a:lvl4pPr marL="1371600" algn="ctr" rtl="0" eaLnBrk="0" fontAlgn="base" hangingPunct="0">
            <a:spcBef>
              <a:spcPct val="0"/>
            </a:spcBef>
            <a:spcAft>
              <a:spcPct val="0"/>
            </a:spcAft>
            <a:defRPr sz="2200" kern="1200">
              <a:solidFill>
                <a:schemeClr val="tx1"/>
              </a:solidFill>
              <a:latin typeface="Arial" charset="0"/>
              <a:ea typeface="+mn-ea"/>
              <a:cs typeface="+mn-cs"/>
            </a:defRPr>
          </a:lvl4pPr>
          <a:lvl5pPr marL="1828800" algn="ctr" rtl="0" eaLnBrk="0" fontAlgn="base" hangingPunct="0">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a:lstStyle>
        <a:p xmlns:a="http://schemas.openxmlformats.org/drawingml/2006/main">
          <a:pPr>
            <a:defRPr/>
          </a:pPr>
          <a:r>
            <a:rPr lang="fr-FR" sz="1400" dirty="0">
              <a:solidFill>
                <a:schemeClr val="accent1">
                  <a:lumMod val="75000"/>
                </a:schemeClr>
              </a:solidFill>
            </a:rPr>
            <a:t>Message ATB-Raisin sur les C3G</a:t>
          </a:r>
        </a:p>
      </cdr:txBody>
    </cdr:sp>
  </cdr:relSizeAnchor>
</c:userShapes>
</file>

<file path=ppt/drawings/drawing2.xml><?xml version="1.0" encoding="utf-8"?>
<c:userShapes xmlns:c="http://schemas.openxmlformats.org/drawingml/2006/chart">
  <cdr:relSizeAnchor xmlns:cdr="http://schemas.openxmlformats.org/drawingml/2006/chartDrawing">
    <cdr:from>
      <cdr:x>0.80676</cdr:x>
      <cdr:y>0.6615</cdr:y>
    </cdr:from>
    <cdr:to>
      <cdr:x>0.92236</cdr:x>
      <cdr:y>0.74266</cdr:y>
    </cdr:to>
    <cdr:sp macro="" textlink="">
      <cdr:nvSpPr>
        <cdr:cNvPr id="2" name="Text Box 3"/>
        <cdr:cNvSpPr txBox="1">
          <a:spLocks xmlns:a="http://schemas.openxmlformats.org/drawingml/2006/main" noChangeArrowheads="1"/>
        </cdr:cNvSpPr>
      </cdr:nvSpPr>
      <cdr:spPr bwMode="auto">
        <a:xfrm xmlns:a="http://schemas.openxmlformats.org/drawingml/2006/main">
          <a:off x="7025179" y="2687052"/>
          <a:ext cx="1006632" cy="32967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200" b="1" i="0" u="none" strike="noStrike" baseline="0" dirty="0">
              <a:solidFill>
                <a:srgbClr val="000000"/>
              </a:solidFill>
              <a:latin typeface="Arial"/>
              <a:cs typeface="Arial"/>
            </a:rPr>
            <a:t>+31,3%</a:t>
          </a:r>
        </a:p>
      </cdr:txBody>
    </cdr:sp>
  </cdr:relSizeAnchor>
  <cdr:relSizeAnchor xmlns:cdr="http://schemas.openxmlformats.org/drawingml/2006/chartDrawing">
    <cdr:from>
      <cdr:x>0.48613</cdr:x>
      <cdr:y>0.52157</cdr:y>
    </cdr:from>
    <cdr:to>
      <cdr:x>0.60172</cdr:x>
      <cdr:y>0.60273</cdr:y>
    </cdr:to>
    <cdr:sp macro="" textlink="">
      <cdr:nvSpPr>
        <cdr:cNvPr id="3" name="Text Box 3"/>
        <cdr:cNvSpPr txBox="1">
          <a:spLocks xmlns:a="http://schemas.openxmlformats.org/drawingml/2006/main" noChangeArrowheads="1"/>
        </cdr:cNvSpPr>
      </cdr:nvSpPr>
      <cdr:spPr bwMode="auto">
        <a:xfrm xmlns:a="http://schemas.openxmlformats.org/drawingml/2006/main">
          <a:off x="4233171" y="2118636"/>
          <a:ext cx="1006545" cy="32967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200" b="1" i="0" u="none" strike="noStrike" baseline="0">
              <a:solidFill>
                <a:srgbClr val="000000"/>
              </a:solidFill>
              <a:latin typeface="Arial"/>
              <a:cs typeface="Arial"/>
            </a:rPr>
            <a:t>+314,5%</a:t>
          </a:r>
        </a:p>
      </cdr:txBody>
    </cdr:sp>
  </cdr:relSizeAnchor>
  <cdr:relSizeAnchor xmlns:cdr="http://schemas.openxmlformats.org/drawingml/2006/chartDrawing">
    <cdr:from>
      <cdr:x>0.18463</cdr:x>
      <cdr:y>0.17409</cdr:y>
    </cdr:from>
    <cdr:to>
      <cdr:x>0.30023</cdr:x>
      <cdr:y>0.25525</cdr:y>
    </cdr:to>
    <cdr:sp macro="" textlink="">
      <cdr:nvSpPr>
        <cdr:cNvPr id="4" name="Text Box 3"/>
        <cdr:cNvSpPr txBox="1">
          <a:spLocks xmlns:a="http://schemas.openxmlformats.org/drawingml/2006/main" noChangeArrowheads="1"/>
        </cdr:cNvSpPr>
      </cdr:nvSpPr>
      <cdr:spPr bwMode="auto">
        <a:xfrm xmlns:a="http://schemas.openxmlformats.org/drawingml/2006/main">
          <a:off x="1267963" y="519840"/>
          <a:ext cx="793851" cy="24234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200" b="1" i="0" u="none" strike="noStrike" baseline="0" dirty="0">
              <a:solidFill>
                <a:srgbClr val="000000"/>
              </a:solidFill>
              <a:latin typeface="Arial"/>
              <a:cs typeface="Arial"/>
            </a:rPr>
            <a:t>-18,7%</a:t>
          </a:r>
        </a:p>
      </cdr:txBody>
    </cdr:sp>
  </cdr:relSizeAnchor>
</c:userShapes>
</file>

<file path=ppt/drawings/drawing3.xml><?xml version="1.0" encoding="utf-8"?>
<c:userShapes xmlns:c="http://schemas.openxmlformats.org/drawingml/2006/chart">
  <cdr:relSizeAnchor xmlns:cdr="http://schemas.openxmlformats.org/drawingml/2006/chartDrawing">
    <cdr:from>
      <cdr:x>0.15013</cdr:x>
      <cdr:y>0.28708</cdr:y>
    </cdr:from>
    <cdr:to>
      <cdr:x>0.25093</cdr:x>
      <cdr:y>0.34534</cdr:y>
    </cdr:to>
    <cdr:sp macro="" textlink="">
      <cdr:nvSpPr>
        <cdr:cNvPr id="4097" name="Text Box 1"/>
        <cdr:cNvSpPr txBox="1">
          <a:spLocks xmlns:a="http://schemas.openxmlformats.org/drawingml/2006/main" noChangeArrowheads="1"/>
        </cdr:cNvSpPr>
      </cdr:nvSpPr>
      <cdr:spPr bwMode="auto">
        <a:xfrm xmlns:a="http://schemas.openxmlformats.org/drawingml/2006/main">
          <a:off x="1095390" y="1093775"/>
          <a:ext cx="735452" cy="22197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fr-FR" sz="1200" b="1" i="0" u="none" strike="noStrike" baseline="0" dirty="0">
              <a:solidFill>
                <a:srgbClr val="000000"/>
              </a:solidFill>
              <a:latin typeface="Arial"/>
              <a:cs typeface="Arial"/>
            </a:rPr>
            <a:t>+ 1,3%</a:t>
          </a:r>
        </a:p>
      </cdr:txBody>
    </cdr:sp>
  </cdr:relSizeAnchor>
  <cdr:relSizeAnchor xmlns:cdr="http://schemas.openxmlformats.org/drawingml/2006/chartDrawing">
    <cdr:from>
      <cdr:x>0.33519</cdr:x>
      <cdr:y>0.55622</cdr:y>
    </cdr:from>
    <cdr:to>
      <cdr:x>0.40992</cdr:x>
      <cdr:y>0.615</cdr:y>
    </cdr:to>
    <cdr:sp macro="" textlink="">
      <cdr:nvSpPr>
        <cdr:cNvPr id="4098" name="Text Box 2"/>
        <cdr:cNvSpPr txBox="1">
          <a:spLocks xmlns:a="http://schemas.openxmlformats.org/drawingml/2006/main" noChangeArrowheads="1"/>
        </cdr:cNvSpPr>
      </cdr:nvSpPr>
      <cdr:spPr bwMode="auto">
        <a:xfrm xmlns:a="http://schemas.openxmlformats.org/drawingml/2006/main">
          <a:off x="2445606" y="2119198"/>
          <a:ext cx="545241" cy="22395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fr-FR" sz="1200" b="1" i="0" u="none" strike="noStrike" baseline="0">
              <a:solidFill>
                <a:srgbClr val="000000"/>
              </a:solidFill>
              <a:latin typeface="Arial"/>
              <a:cs typeface="Arial"/>
            </a:rPr>
            <a:t>+ 3,5%</a:t>
          </a:r>
        </a:p>
      </cdr:txBody>
    </cdr:sp>
  </cdr:relSizeAnchor>
  <cdr:relSizeAnchor xmlns:cdr="http://schemas.openxmlformats.org/drawingml/2006/chartDrawing">
    <cdr:from>
      <cdr:x>0.49518</cdr:x>
      <cdr:y>0.53403</cdr:y>
    </cdr:from>
    <cdr:to>
      <cdr:x>0.58616</cdr:x>
      <cdr:y>0.60375</cdr:y>
    </cdr:to>
    <cdr:sp macro="" textlink="">
      <cdr:nvSpPr>
        <cdr:cNvPr id="4099" name="Text Box 3"/>
        <cdr:cNvSpPr txBox="1">
          <a:spLocks xmlns:a="http://schemas.openxmlformats.org/drawingml/2006/main" noChangeArrowheads="1"/>
        </cdr:cNvSpPr>
      </cdr:nvSpPr>
      <cdr:spPr bwMode="auto">
        <a:xfrm xmlns:a="http://schemas.openxmlformats.org/drawingml/2006/main">
          <a:off x="3612941" y="2034654"/>
          <a:ext cx="663803" cy="26563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fr-FR" sz="1200" b="1" i="0" u="none" strike="noStrike" baseline="0">
              <a:solidFill>
                <a:srgbClr val="000000"/>
              </a:solidFill>
              <a:latin typeface="Arial"/>
              <a:cs typeface="Arial"/>
            </a:rPr>
            <a:t>+ 22,9%</a:t>
          </a:r>
        </a:p>
      </cdr:txBody>
    </cdr:sp>
  </cdr:relSizeAnchor>
  <cdr:relSizeAnchor xmlns:cdr="http://schemas.openxmlformats.org/drawingml/2006/chartDrawing">
    <cdr:from>
      <cdr:x>0.66344</cdr:x>
      <cdr:y>0.12191</cdr:y>
    </cdr:from>
    <cdr:to>
      <cdr:x>0.76424</cdr:x>
      <cdr:y>0.17871</cdr:y>
    </cdr:to>
    <cdr:sp macro="" textlink="">
      <cdr:nvSpPr>
        <cdr:cNvPr id="4100" name="Text Box 4"/>
        <cdr:cNvSpPr txBox="1">
          <a:spLocks xmlns:a="http://schemas.openxmlformats.org/drawingml/2006/main" noChangeArrowheads="1"/>
        </cdr:cNvSpPr>
      </cdr:nvSpPr>
      <cdr:spPr bwMode="auto">
        <a:xfrm xmlns:a="http://schemas.openxmlformats.org/drawingml/2006/main">
          <a:off x="4840551" y="464477"/>
          <a:ext cx="735452" cy="21640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fr-FR" sz="1200" b="1" i="0" u="none" strike="noStrike" baseline="0">
              <a:solidFill>
                <a:srgbClr val="000000"/>
              </a:solidFill>
              <a:latin typeface="Arial"/>
              <a:cs typeface="Arial"/>
            </a:rPr>
            <a:t>+ 119,8%</a:t>
          </a:r>
        </a:p>
      </cdr:txBody>
    </cdr:sp>
  </cdr:relSizeAnchor>
  <cdr:relSizeAnchor xmlns:cdr="http://schemas.openxmlformats.org/drawingml/2006/chartDrawing">
    <cdr:from>
      <cdr:x>0.84147</cdr:x>
      <cdr:y>0.11996</cdr:y>
    </cdr:from>
    <cdr:to>
      <cdr:x>0.94399</cdr:x>
      <cdr:y>0.17676</cdr:y>
    </cdr:to>
    <cdr:sp macro="" textlink="">
      <cdr:nvSpPr>
        <cdr:cNvPr id="4101" name="Text Box 5"/>
        <cdr:cNvSpPr txBox="1">
          <a:spLocks xmlns:a="http://schemas.openxmlformats.org/drawingml/2006/main" noChangeArrowheads="1"/>
        </cdr:cNvSpPr>
      </cdr:nvSpPr>
      <cdr:spPr bwMode="auto">
        <a:xfrm xmlns:a="http://schemas.openxmlformats.org/drawingml/2006/main">
          <a:off x="6139458" y="457048"/>
          <a:ext cx="748002" cy="21640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fr-FR" sz="1200" b="1" i="0" u="none" strike="noStrike" baseline="0">
              <a:solidFill>
                <a:srgbClr val="000000"/>
              </a:solidFill>
              <a:latin typeface="Arial"/>
              <a:cs typeface="Arial"/>
            </a:rPr>
            <a:t>+ 18,5%</a:t>
          </a:r>
        </a:p>
      </cdr:txBody>
    </cdr:sp>
  </cdr:relSizeAnchor>
  <cdr:relSizeAnchor xmlns:cdr="http://schemas.openxmlformats.org/drawingml/2006/chartDrawing">
    <cdr:from>
      <cdr:x>0.0071</cdr:x>
      <cdr:y>0.13216</cdr:y>
    </cdr:from>
    <cdr:to>
      <cdr:x>0.05688</cdr:x>
      <cdr:y>0.71013</cdr:y>
    </cdr:to>
    <cdr:sp macro="" textlink="">
      <cdr:nvSpPr>
        <cdr:cNvPr id="4102" name="Text Box 6"/>
        <cdr:cNvSpPr txBox="1">
          <a:spLocks xmlns:a="http://schemas.openxmlformats.org/drawingml/2006/main" noChangeArrowheads="1"/>
        </cdr:cNvSpPr>
      </cdr:nvSpPr>
      <cdr:spPr bwMode="auto">
        <a:xfrm xmlns:a="http://schemas.openxmlformats.org/drawingml/2006/main">
          <a:off x="50800" y="507955"/>
          <a:ext cx="333823" cy="220756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vert="vert270" wrap="square" lIns="27432" tIns="27432" rIns="27432" bIns="27432" anchor="ctr" upright="1"/>
        <a:lstStyle xmlns:a="http://schemas.openxmlformats.org/drawingml/2006/main"/>
        <a:p xmlns:a="http://schemas.openxmlformats.org/drawingml/2006/main">
          <a:pPr algn="ctr" rtl="0">
            <a:defRPr sz="1000"/>
          </a:pPr>
          <a:r>
            <a:rPr lang="fr-FR" sz="1000" b="1" i="0" u="none" strike="noStrike" baseline="0">
              <a:solidFill>
                <a:srgbClr val="000000"/>
              </a:solidFill>
              <a:latin typeface="Arial"/>
              <a:cs typeface="Arial"/>
            </a:rPr>
            <a:t>Nb DDJ / 1000 JH</a:t>
          </a:r>
        </a:p>
      </cdr:txBody>
    </cdr:sp>
  </cdr:relSizeAnchor>
</c:userShapes>
</file>

<file path=ppt/drawings/drawing4.xml><?xml version="1.0" encoding="utf-8"?>
<c:userShapes xmlns:c="http://schemas.openxmlformats.org/drawingml/2006/chart">
  <cdr:relSizeAnchor xmlns:cdr="http://schemas.openxmlformats.org/drawingml/2006/chartDrawing">
    <cdr:from>
      <cdr:x>0.21879</cdr:x>
      <cdr:y>0.30422</cdr:y>
    </cdr:from>
    <cdr:to>
      <cdr:x>0.30245</cdr:x>
      <cdr:y>0.36474</cdr:y>
    </cdr:to>
    <cdr:sp macro="" textlink="">
      <cdr:nvSpPr>
        <cdr:cNvPr id="17410" name="Text Box 2"/>
        <cdr:cNvSpPr txBox="1">
          <a:spLocks xmlns:a="http://schemas.openxmlformats.org/drawingml/2006/main" noChangeArrowheads="1"/>
        </cdr:cNvSpPr>
      </cdr:nvSpPr>
      <cdr:spPr bwMode="auto">
        <a:xfrm xmlns:a="http://schemas.openxmlformats.org/drawingml/2006/main">
          <a:off x="1970696" y="1395671"/>
          <a:ext cx="753546" cy="27764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1200" b="1" i="0" u="none" strike="noStrike" baseline="0" dirty="0">
              <a:solidFill>
                <a:srgbClr val="000000"/>
              </a:solidFill>
              <a:latin typeface="Arial"/>
              <a:cs typeface="Arial"/>
            </a:rPr>
            <a:t>-29,0%</a:t>
          </a:r>
        </a:p>
      </cdr:txBody>
    </cdr:sp>
  </cdr:relSizeAnchor>
  <cdr:relSizeAnchor xmlns:cdr="http://schemas.openxmlformats.org/drawingml/2006/chartDrawing">
    <cdr:from>
      <cdr:x>0.50002</cdr:x>
      <cdr:y>0.35929</cdr:y>
    </cdr:from>
    <cdr:to>
      <cdr:x>0.57143</cdr:x>
      <cdr:y>0.42458</cdr:y>
    </cdr:to>
    <cdr:sp macro="" textlink="">
      <cdr:nvSpPr>
        <cdr:cNvPr id="17411" name="Text Box 3"/>
        <cdr:cNvSpPr txBox="1">
          <a:spLocks xmlns:a="http://schemas.openxmlformats.org/drawingml/2006/main" noChangeArrowheads="1"/>
        </cdr:cNvSpPr>
      </cdr:nvSpPr>
      <cdr:spPr bwMode="auto">
        <a:xfrm xmlns:a="http://schemas.openxmlformats.org/drawingml/2006/main">
          <a:off x="3700610" y="1225152"/>
          <a:ext cx="528500" cy="22263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1200" b="1" i="0" u="none" strike="noStrike" baseline="0">
              <a:solidFill>
                <a:srgbClr val="000000"/>
              </a:solidFill>
              <a:latin typeface="Arial"/>
              <a:cs typeface="Arial"/>
            </a:rPr>
            <a:t>+11,6%</a:t>
          </a:r>
        </a:p>
      </cdr:txBody>
    </cdr:sp>
  </cdr:relSizeAnchor>
  <cdr:relSizeAnchor xmlns:cdr="http://schemas.openxmlformats.org/drawingml/2006/chartDrawing">
    <cdr:from>
      <cdr:x>0.82999</cdr:x>
      <cdr:y>0.16436</cdr:y>
    </cdr:from>
    <cdr:to>
      <cdr:x>0.89704</cdr:x>
      <cdr:y>0.23743</cdr:y>
    </cdr:to>
    <cdr:sp macro="" textlink="">
      <cdr:nvSpPr>
        <cdr:cNvPr id="17412" name="Text Box 4"/>
        <cdr:cNvSpPr txBox="1">
          <a:spLocks xmlns:a="http://schemas.openxmlformats.org/drawingml/2006/main" noChangeArrowheads="1"/>
        </cdr:cNvSpPr>
      </cdr:nvSpPr>
      <cdr:spPr bwMode="auto">
        <a:xfrm xmlns:a="http://schemas.openxmlformats.org/drawingml/2006/main">
          <a:off x="6142723" y="560461"/>
          <a:ext cx="496232" cy="2491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1200" b="1" i="0" u="none" strike="noStrike" baseline="0">
              <a:solidFill>
                <a:srgbClr val="000000"/>
              </a:solidFill>
              <a:latin typeface="Arial"/>
              <a:cs typeface="Arial"/>
            </a:rPr>
            <a:t>-35,8%</a:t>
          </a:r>
        </a:p>
      </cdr:txBody>
    </cdr:sp>
  </cdr:relSizeAnchor>
</c:userShapes>
</file>

<file path=ppt/drawings/drawing5.xml><?xml version="1.0" encoding="utf-8"?>
<c:userShapes xmlns:c="http://schemas.openxmlformats.org/drawingml/2006/chart">
  <cdr:relSizeAnchor xmlns:cdr="http://schemas.openxmlformats.org/drawingml/2006/chartDrawing">
    <cdr:from>
      <cdr:x>0.16702</cdr:x>
      <cdr:y>0.07747</cdr:y>
    </cdr:from>
    <cdr:to>
      <cdr:x>0.25142</cdr:x>
      <cdr:y>0.13799</cdr:y>
    </cdr:to>
    <cdr:sp macro="" textlink="">
      <cdr:nvSpPr>
        <cdr:cNvPr id="34817" name="Text Box 1025"/>
        <cdr:cNvSpPr txBox="1">
          <a:spLocks xmlns:a="http://schemas.openxmlformats.org/drawingml/2006/main" noChangeArrowheads="1"/>
        </cdr:cNvSpPr>
      </cdr:nvSpPr>
      <cdr:spPr bwMode="auto">
        <a:xfrm xmlns:a="http://schemas.openxmlformats.org/drawingml/2006/main">
          <a:off x="1239268" y="265645"/>
          <a:ext cx="626246" cy="20752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1200" b="1" i="0" u="none" strike="noStrike" baseline="0" dirty="0">
              <a:solidFill>
                <a:srgbClr val="000000"/>
              </a:solidFill>
              <a:latin typeface="Arial"/>
              <a:cs typeface="Arial"/>
            </a:rPr>
            <a:t>-4,7%</a:t>
          </a:r>
        </a:p>
      </cdr:txBody>
    </cdr:sp>
  </cdr:relSizeAnchor>
  <cdr:relSizeAnchor xmlns:cdr="http://schemas.openxmlformats.org/drawingml/2006/chartDrawing">
    <cdr:from>
      <cdr:x>0.39778</cdr:x>
      <cdr:y>0.60664</cdr:y>
    </cdr:from>
    <cdr:to>
      <cdr:x>0.48218</cdr:x>
      <cdr:y>0.65452</cdr:y>
    </cdr:to>
    <cdr:sp macro="" textlink="">
      <cdr:nvSpPr>
        <cdr:cNvPr id="34818" name="Text Box 1026"/>
        <cdr:cNvSpPr txBox="1">
          <a:spLocks xmlns:a="http://schemas.openxmlformats.org/drawingml/2006/main" noChangeArrowheads="1"/>
        </cdr:cNvSpPr>
      </cdr:nvSpPr>
      <cdr:spPr bwMode="auto">
        <a:xfrm xmlns:a="http://schemas.openxmlformats.org/drawingml/2006/main">
          <a:off x="2951542" y="2080169"/>
          <a:ext cx="626246" cy="16418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1200" b="1" i="0" u="none" strike="noStrike" baseline="0">
              <a:solidFill>
                <a:srgbClr val="000000"/>
              </a:solidFill>
              <a:latin typeface="Arial"/>
              <a:cs typeface="Arial"/>
            </a:rPr>
            <a:t>-13,7%</a:t>
          </a:r>
        </a:p>
      </cdr:txBody>
    </cdr:sp>
  </cdr:relSizeAnchor>
  <cdr:relSizeAnchor xmlns:cdr="http://schemas.openxmlformats.org/drawingml/2006/chartDrawing">
    <cdr:from>
      <cdr:x>0.61402</cdr:x>
      <cdr:y>0.55154</cdr:y>
    </cdr:from>
    <cdr:to>
      <cdr:x>0.69941</cdr:x>
      <cdr:y>0.59942</cdr:y>
    </cdr:to>
    <cdr:sp macro="" textlink="">
      <cdr:nvSpPr>
        <cdr:cNvPr id="34819" name="Text Box 1027"/>
        <cdr:cNvSpPr txBox="1">
          <a:spLocks xmlns:a="http://schemas.openxmlformats.org/drawingml/2006/main" noChangeArrowheads="1"/>
        </cdr:cNvSpPr>
      </cdr:nvSpPr>
      <cdr:spPr bwMode="auto">
        <a:xfrm xmlns:a="http://schemas.openxmlformats.org/drawingml/2006/main">
          <a:off x="4556013" y="1891215"/>
          <a:ext cx="633592" cy="16418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1200" b="1" i="0" u="none" strike="noStrike" baseline="0">
              <a:solidFill>
                <a:srgbClr val="000000"/>
              </a:solidFill>
              <a:latin typeface="Arial"/>
              <a:cs typeface="Arial"/>
            </a:rPr>
            <a:t>+91,8%</a:t>
          </a:r>
        </a:p>
      </cdr:txBody>
    </cdr:sp>
  </cdr:relSizeAnchor>
  <cdr:relSizeAnchor xmlns:cdr="http://schemas.openxmlformats.org/drawingml/2006/chartDrawing">
    <cdr:from>
      <cdr:x>0.82967</cdr:x>
      <cdr:y>0.53685</cdr:y>
    </cdr:from>
    <cdr:to>
      <cdr:x>0.95233</cdr:x>
      <cdr:y>0.584</cdr:y>
    </cdr:to>
    <cdr:sp macro="" textlink="">
      <cdr:nvSpPr>
        <cdr:cNvPr id="34820" name="Text Box 1028"/>
        <cdr:cNvSpPr txBox="1">
          <a:spLocks xmlns:a="http://schemas.openxmlformats.org/drawingml/2006/main" noChangeArrowheads="1"/>
        </cdr:cNvSpPr>
      </cdr:nvSpPr>
      <cdr:spPr bwMode="auto">
        <a:xfrm xmlns:a="http://schemas.openxmlformats.org/drawingml/2006/main">
          <a:off x="6156131" y="1840862"/>
          <a:ext cx="910134" cy="16167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fr-FR" sz="1200" b="1" i="0" u="none" strike="noStrike" baseline="0">
              <a:solidFill>
                <a:srgbClr val="000000"/>
              </a:solidFill>
              <a:latin typeface="Arial"/>
              <a:cs typeface="Arial"/>
            </a:rPr>
            <a:t>+378,7%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8633C4-6CE1-4B2E-9C3C-C4B2C3B6DDD0}" type="datetimeFigureOut">
              <a:rPr lang="fr-FR" smtClean="0"/>
              <a:t>19/08/2024</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C0431BF-8DD4-4D43-A68F-DD7281B04CD2}" type="slidenum">
              <a:rPr lang="fr-FR" smtClean="0"/>
              <a:t>‹N°›</a:t>
            </a:fld>
            <a:endParaRPr lang="fr-FR"/>
          </a:p>
        </p:txBody>
      </p:sp>
    </p:spTree>
    <p:extLst>
      <p:ext uri="{BB962C8B-B14F-4D97-AF65-F5344CB8AC3E}">
        <p14:creationId xmlns:p14="http://schemas.microsoft.com/office/powerpoint/2010/main" val="1893416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65A49D8-25C8-4711-A082-7F8888ECB9E4}" type="datetimeFigureOut">
              <a:rPr lang="fr-FR" smtClean="0"/>
              <a:t>19/08/2024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D95E16D-2076-407C-866D-7F6693E5A11F}" type="slidenum">
              <a:rPr lang="fr-FR" smtClean="0"/>
              <a:t>‹N°›</a:t>
            </a:fld>
            <a:endParaRPr lang="fr-FR"/>
          </a:p>
        </p:txBody>
      </p:sp>
    </p:spTree>
    <p:extLst>
      <p:ext uri="{BB962C8B-B14F-4D97-AF65-F5344CB8AC3E}">
        <p14:creationId xmlns:p14="http://schemas.microsoft.com/office/powerpoint/2010/main" val="3823267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200">
                <a:solidFill>
                  <a:schemeClr val="tx1"/>
                </a:solidFill>
                <a:latin typeface="Arial" charset="0"/>
                <a:ea typeface="ＭＳ Ｐゴシック" charset="0"/>
              </a:defRPr>
            </a:lvl9pPr>
          </a:lstStyle>
          <a:p>
            <a:pPr>
              <a:defRPr/>
            </a:pPr>
            <a:r>
              <a:rPr lang="fr-FR" sz="1200">
                <a:latin typeface="Times New Roman" charset="0"/>
              </a:rPr>
              <a:t>version mai 2016</a:t>
            </a:r>
          </a:p>
        </p:txBody>
      </p:sp>
      <p:sp>
        <p:nvSpPr>
          <p:cNvPr id="30722" name="Espace réservé de l'image des diapositives 1"/>
          <p:cNvSpPr>
            <a:spLocks noGrp="1" noRot="1" noChangeAspect="1" noTextEdit="1"/>
          </p:cNvSpPr>
          <p:nvPr>
            <p:ph type="sldImg"/>
          </p:nvPr>
        </p:nvSpPr>
        <p:spPr>
          <a:ln/>
        </p:spPr>
      </p:sp>
      <p:sp>
        <p:nvSpPr>
          <p:cNvPr id="3072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smtClean="0">
              <a:ea typeface="ＭＳ Ｐゴシック" pitchFamily="34" charset="-128"/>
            </a:endParaRPr>
          </a:p>
        </p:txBody>
      </p:sp>
      <p:sp>
        <p:nvSpPr>
          <p:cNvPr id="30724" name="Espace réservé du numéro de diapositive 3"/>
          <p:cNvSpPr txBox="1">
            <a:spLocks noGrp="1"/>
          </p:cNvSpPr>
          <p:nvPr/>
        </p:nvSpPr>
        <p:spPr bwMode="auto">
          <a:xfrm>
            <a:off x="3851276"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8" tIns="45734" rIns="91468" bIns="45734" anchor="b"/>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r" eaLnBrk="1" hangingPunct="1"/>
            <a:fld id="{D41D0C22-FCF7-4823-91A7-F4CED83BE1A4}" type="slidenum">
              <a:rPr lang="fr-FR" sz="1200">
                <a:latin typeface="Times New Roman" pitchFamily="18" charset="0"/>
              </a:rPr>
              <a:pPr algn="r" eaLnBrk="1" hangingPunct="1"/>
              <a:t>21</a:t>
            </a:fld>
            <a:endParaRPr lang="fr-FR"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200">
                <a:solidFill>
                  <a:schemeClr val="tx1"/>
                </a:solidFill>
                <a:latin typeface="Arial" charset="0"/>
                <a:ea typeface="ＭＳ Ｐゴシック" charset="0"/>
              </a:defRPr>
            </a:lvl9pPr>
          </a:lstStyle>
          <a:p>
            <a:pPr>
              <a:defRPr/>
            </a:pPr>
            <a:r>
              <a:rPr lang="fr-FR" sz="1200">
                <a:latin typeface="Times New Roman" charset="0"/>
              </a:rPr>
              <a:t>version mai 2016</a:t>
            </a:r>
          </a:p>
        </p:txBody>
      </p:sp>
      <p:sp>
        <p:nvSpPr>
          <p:cNvPr id="30722" name="Espace réservé de l'image des diapositives 1"/>
          <p:cNvSpPr>
            <a:spLocks noGrp="1" noRot="1" noChangeAspect="1" noTextEdit="1"/>
          </p:cNvSpPr>
          <p:nvPr>
            <p:ph type="sldImg"/>
          </p:nvPr>
        </p:nvSpPr>
        <p:spPr>
          <a:ln/>
        </p:spPr>
      </p:sp>
      <p:sp>
        <p:nvSpPr>
          <p:cNvPr id="3072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smtClean="0">
              <a:ea typeface="ＭＳ Ｐゴシック" pitchFamily="34" charset="-128"/>
            </a:endParaRPr>
          </a:p>
        </p:txBody>
      </p:sp>
      <p:sp>
        <p:nvSpPr>
          <p:cNvPr id="30724" name="Espace réservé du numéro de diapositive 3"/>
          <p:cNvSpPr txBox="1">
            <a:spLocks noGrp="1"/>
          </p:cNvSpPr>
          <p:nvPr/>
        </p:nvSpPr>
        <p:spPr bwMode="auto">
          <a:xfrm>
            <a:off x="3851276"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8" tIns="45734" rIns="91468" bIns="45734" anchor="b"/>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r" eaLnBrk="1" hangingPunct="1"/>
            <a:fld id="{D41D0C22-FCF7-4823-91A7-F4CED83BE1A4}" type="slidenum">
              <a:rPr lang="fr-FR" sz="1200">
                <a:latin typeface="Times New Roman" pitchFamily="18" charset="0"/>
              </a:rPr>
              <a:pPr algn="r" eaLnBrk="1" hangingPunct="1"/>
              <a:t>22</a:t>
            </a:fld>
            <a:endParaRPr lang="fr-FR"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b="1">
                <a:latin typeface="+mn-lt"/>
              </a:defRPr>
            </a:lvl1pPr>
          </a:lstStyle>
          <a:p>
            <a:r>
              <a:rPr lang="fr-FR" dirty="0"/>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b="1">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CB008EAA-D25F-4CD5-9F67-2BFF412C61B2}" type="slidenum">
              <a:rPr lang="fr-FR" smtClean="0"/>
              <a:t>‹N°›</a:t>
            </a:fld>
            <a:endParaRPr lang="fr-FR"/>
          </a:p>
        </p:txBody>
      </p:sp>
      <p:pic>
        <p:nvPicPr>
          <p:cNvPr id="7" name="Image 6">
            <a:extLst>
              <a:ext uri="{FF2B5EF4-FFF2-40B4-BE49-F238E27FC236}">
                <a16:creationId xmlns:a16="http://schemas.microsoft.com/office/drawing/2014/main" id="{7BF5DBF9-06E9-A44F-B64D-9488E798336F}"/>
              </a:ext>
            </a:extLst>
          </p:cNvPr>
          <p:cNvPicPr>
            <a:picLocks noChangeAspect="1"/>
          </p:cNvPicPr>
          <p:nvPr userDrawn="1"/>
        </p:nvPicPr>
        <p:blipFill>
          <a:blip r:embed="rId2"/>
          <a:stretch>
            <a:fillRect/>
          </a:stretch>
        </p:blipFill>
        <p:spPr>
          <a:xfrm>
            <a:off x="-2025401" y="119742"/>
            <a:ext cx="4253828" cy="6738258"/>
          </a:xfrm>
          <a:prstGeom prst="rect">
            <a:avLst/>
          </a:prstGeom>
        </p:spPr>
      </p:pic>
      <p:pic>
        <p:nvPicPr>
          <p:cNvPr id="8"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0240" y="5521387"/>
            <a:ext cx="3254783" cy="13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046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4000" b="1">
                <a:solidFill>
                  <a:srgbClr val="00B0F0"/>
                </a:solidFill>
              </a:defRPr>
            </a:lvl1pPr>
          </a:lstStyle>
          <a:p>
            <a:r>
              <a:rPr lang="fr-FR"/>
              <a:t>Modifiez le style du titre</a:t>
            </a:r>
          </a:p>
        </p:txBody>
      </p:sp>
      <p:sp>
        <p:nvSpPr>
          <p:cNvPr id="3" name="Espace réservé du contenu 2"/>
          <p:cNvSpPr>
            <a:spLocks noGrp="1"/>
          </p:cNvSpPr>
          <p:nvPr>
            <p:ph idx="1"/>
          </p:nvPr>
        </p:nvSpPr>
        <p:spPr/>
        <p:txBody>
          <a:bodyPr/>
          <a:lstStyle>
            <a:lvl1pPr marL="457200" indent="-457200">
              <a:buClr>
                <a:srgbClr val="00B0F0"/>
              </a:buClr>
              <a:buSzPct val="110000"/>
              <a:buFont typeface="Arial" panose="020B0604020202020204" pitchFamily="34" charset="0"/>
              <a:buChar char="•"/>
              <a:defRPr>
                <a:solidFill>
                  <a:srgbClr val="002060"/>
                </a:solidFill>
              </a:defRPr>
            </a:lvl1pPr>
            <a:lvl2pPr>
              <a:defRPr>
                <a:solidFill>
                  <a:srgbClr val="002060"/>
                </a:solidFill>
              </a:defRPr>
            </a:lvl2pPr>
            <a:lvl3pPr>
              <a:buClr>
                <a:srgbClr val="FF0000"/>
              </a:buClr>
              <a:defRPr>
                <a:solidFill>
                  <a:srgbClr val="002060"/>
                </a:solidFill>
              </a:defRPr>
            </a:lvl3pPr>
            <a:lvl4pPr>
              <a:defRPr>
                <a:solidFill>
                  <a:srgbClr val="002060"/>
                </a:solidFill>
              </a:defRPr>
            </a:lvl4pPr>
            <a:lvl5pPr>
              <a:defRPr>
                <a:solidFill>
                  <a:srgbClr val="002060"/>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CB008EAA-D25F-4CD5-9F67-2BFF412C61B2}" type="slidenum">
              <a:rPr lang="fr-FR" smtClean="0"/>
              <a:t>‹N°›</a:t>
            </a:fld>
            <a:endParaRPr lang="fr-FR" dirty="0"/>
          </a:p>
        </p:txBody>
      </p:sp>
    </p:spTree>
    <p:extLst>
      <p:ext uri="{BB962C8B-B14F-4D97-AF65-F5344CB8AC3E}">
        <p14:creationId xmlns:p14="http://schemas.microsoft.com/office/powerpoint/2010/main" val="341080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dirty="0"/>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p:txBody>
          <a:bodyPr/>
          <a:lstStyle/>
          <a:p>
            <a:fld id="{CB008EAA-D25F-4CD5-9F67-2BFF412C61B2}" type="slidenum">
              <a:rPr lang="fr-FR" smtClean="0"/>
              <a:t>‹N°›</a:t>
            </a:fld>
            <a:endParaRPr lang="fr-FR"/>
          </a:p>
        </p:txBody>
      </p:sp>
    </p:spTree>
    <p:extLst>
      <p:ext uri="{BB962C8B-B14F-4D97-AF65-F5344CB8AC3E}">
        <p14:creationId xmlns:p14="http://schemas.microsoft.com/office/powerpoint/2010/main" val="394311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31840" y="5537044"/>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CB008EAA-D25F-4CD5-9F67-2BFF412C61B2}" type="slidenum">
              <a:rPr lang="fr-FR" smtClean="0"/>
              <a:t>‹N°›</a:t>
            </a:fld>
            <a:endParaRPr lang="fr-FR"/>
          </a:p>
        </p:txBody>
      </p:sp>
    </p:spTree>
    <p:extLst>
      <p:ext uri="{BB962C8B-B14F-4D97-AF65-F5344CB8AC3E}">
        <p14:creationId xmlns:p14="http://schemas.microsoft.com/office/powerpoint/2010/main" val="329316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CB008EAA-D25F-4CD5-9F67-2BFF412C61B2}" type="slidenum">
              <a:rPr lang="fr-FR" smtClean="0"/>
              <a:t>‹N°›</a:t>
            </a:fld>
            <a:endParaRPr lang="fr-FR"/>
          </a:p>
        </p:txBody>
      </p:sp>
    </p:spTree>
    <p:extLst>
      <p:ext uri="{BB962C8B-B14F-4D97-AF65-F5344CB8AC3E}">
        <p14:creationId xmlns:p14="http://schemas.microsoft.com/office/powerpoint/2010/main" val="425509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CB008EAA-D25F-4CD5-9F67-2BFF412C61B2}" type="slidenum">
              <a:rPr lang="fr-FR" smtClean="0"/>
              <a:t>‹N°›</a:t>
            </a:fld>
            <a:endParaRPr lang="fr-FR"/>
          </a:p>
        </p:txBody>
      </p:sp>
    </p:spTree>
    <p:extLst>
      <p:ext uri="{BB962C8B-B14F-4D97-AF65-F5344CB8AC3E}">
        <p14:creationId xmlns:p14="http://schemas.microsoft.com/office/powerpoint/2010/main" val="16418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B008EAA-D25F-4CD5-9F67-2BFF412C61B2}" type="slidenum">
              <a:rPr lang="fr-FR" smtClean="0"/>
              <a:t>‹N°›</a:t>
            </a:fld>
            <a:endParaRPr lang="fr-FR"/>
          </a:p>
        </p:txBody>
      </p:sp>
    </p:spTree>
    <p:extLst>
      <p:ext uri="{BB962C8B-B14F-4D97-AF65-F5344CB8AC3E}">
        <p14:creationId xmlns:p14="http://schemas.microsoft.com/office/powerpoint/2010/main" val="2569525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CB008EAA-D25F-4CD5-9F67-2BFF412C61B2}" type="slidenum">
              <a:rPr lang="fr-FR" smtClean="0"/>
              <a:t>‹N°›</a:t>
            </a:fld>
            <a:endParaRPr lang="fr-FR"/>
          </a:p>
        </p:txBody>
      </p:sp>
    </p:spTree>
    <p:extLst>
      <p:ext uri="{BB962C8B-B14F-4D97-AF65-F5344CB8AC3E}">
        <p14:creationId xmlns:p14="http://schemas.microsoft.com/office/powerpoint/2010/main" val="183987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CB008EAA-D25F-4CD5-9F67-2BFF412C61B2}" type="slidenum">
              <a:rPr lang="fr-FR" smtClean="0"/>
              <a:t>‹N°›</a:t>
            </a:fld>
            <a:endParaRPr lang="fr-FR"/>
          </a:p>
        </p:txBody>
      </p:sp>
    </p:spTree>
    <p:extLst>
      <p:ext uri="{BB962C8B-B14F-4D97-AF65-F5344CB8AC3E}">
        <p14:creationId xmlns:p14="http://schemas.microsoft.com/office/powerpoint/2010/main" val="1553374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e 9"/>
          <p:cNvGrpSpPr/>
          <p:nvPr userDrawn="1"/>
        </p:nvGrpSpPr>
        <p:grpSpPr>
          <a:xfrm>
            <a:off x="1195960" y="6361990"/>
            <a:ext cx="7954480" cy="379378"/>
            <a:chOff x="1195960" y="6361990"/>
            <a:chExt cx="7954480" cy="379378"/>
          </a:xfrm>
        </p:grpSpPr>
        <p:pic>
          <p:nvPicPr>
            <p:cNvPr id="7" name="Image 6">
              <a:extLst>
                <a:ext uri="{FF2B5EF4-FFF2-40B4-BE49-F238E27FC236}">
                  <a16:creationId xmlns:a16="http://schemas.microsoft.com/office/drawing/2014/main" id="{9A724594-430E-294D-99DC-10F4C2F24483}"/>
                </a:ext>
              </a:extLst>
            </p:cNvPr>
            <p:cNvPicPr>
              <a:picLocks noChangeAspect="1"/>
            </p:cNvPicPr>
            <p:nvPr userDrawn="1"/>
          </p:nvPicPr>
          <p:blipFill>
            <a:blip r:embed="rId11"/>
            <a:stretch>
              <a:fillRect/>
            </a:stretch>
          </p:blipFill>
          <p:spPr>
            <a:xfrm>
              <a:off x="1195960" y="6361990"/>
              <a:ext cx="7954480" cy="379378"/>
            </a:xfrm>
            <a:prstGeom prst="rect">
              <a:avLst/>
            </a:prstGeom>
          </p:spPr>
        </p:pic>
        <p:sp>
          <p:nvSpPr>
            <p:cNvPr id="9" name="Espace réservé du pied de page 12">
              <a:extLst>
                <a:ext uri="{FF2B5EF4-FFF2-40B4-BE49-F238E27FC236}">
                  <a16:creationId xmlns:a16="http://schemas.microsoft.com/office/drawing/2014/main" id="{CCDAFBCE-39BC-E249-B84D-E675A9F6537B}"/>
                </a:ext>
              </a:extLst>
            </p:cNvPr>
            <p:cNvSpPr txBox="1">
              <a:spLocks/>
            </p:cNvSpPr>
            <p:nvPr userDrawn="1"/>
          </p:nvSpPr>
          <p:spPr>
            <a:xfrm>
              <a:off x="1331640" y="6416219"/>
              <a:ext cx="7056784" cy="270919"/>
            </a:xfrm>
            <a:prstGeom prst="rect">
              <a:avLst/>
            </a:prstGeom>
          </p:spPr>
          <p:txBody>
            <a:bodyPr/>
            <a:lstStyle>
              <a:defPPr>
                <a:defRPr lang="fr-FR"/>
              </a:defPPr>
              <a:lvl1pPr marL="0" algn="l" defTabSz="914400" rtl="0" eaLnBrk="1" latinLnBrk="0" hangingPunct="1">
                <a:defRPr sz="12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i="1" dirty="0"/>
                <a:t>Mission nationale de </a:t>
              </a:r>
              <a:r>
                <a:rPr lang="fr-FR" sz="1100" i="1" dirty="0" smtClean="0"/>
                <a:t>surveillance </a:t>
              </a:r>
              <a:r>
                <a:rPr lang="fr-FR" sz="1100" i="1" dirty="0"/>
                <a:t>et prévention de </a:t>
              </a:r>
              <a:r>
                <a:rPr lang="fr-FR" sz="1100" i="1" dirty="0" smtClean="0"/>
                <a:t>l’</a:t>
              </a:r>
              <a:r>
                <a:rPr lang="fr-FR" sz="1100" i="1" dirty="0" err="1"/>
                <a:t>a</a:t>
              </a:r>
              <a:r>
                <a:rPr lang="fr-FR" sz="1100" i="1" dirty="0" err="1" smtClean="0"/>
                <a:t>ntibiorésistance</a:t>
              </a:r>
              <a:r>
                <a:rPr lang="fr-FR" sz="1100" i="1" dirty="0" smtClean="0"/>
                <a:t> </a:t>
              </a:r>
              <a:r>
                <a:rPr lang="fr-FR" sz="1100" i="1" dirty="0"/>
                <a:t>en établissement de santé</a:t>
              </a:r>
            </a:p>
          </p:txBody>
        </p:sp>
      </p:grpSp>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a:solidFill>
                  <a:schemeClr val="bg1"/>
                </a:solidFill>
              </a:defRPr>
            </a:lvl1pPr>
          </a:lstStyle>
          <a:p>
            <a:fld id="{CB008EAA-D25F-4CD5-9F67-2BFF412C61B2}" type="slidenum">
              <a:rPr lang="fr-FR" smtClean="0"/>
              <a:pPr/>
              <a:t>‹N°›</a:t>
            </a:fld>
            <a:endParaRPr lang="fr-FR" dirty="0"/>
          </a:p>
        </p:txBody>
      </p:sp>
      <p:pic>
        <p:nvPicPr>
          <p:cNvPr id="8" name="Image 7">
            <a:extLst>
              <a:ext uri="{FF2B5EF4-FFF2-40B4-BE49-F238E27FC236}">
                <a16:creationId xmlns:a16="http://schemas.microsoft.com/office/drawing/2014/main" id="{D621C27E-3B3D-2C47-BF65-B370AD7D99C8}"/>
              </a:ext>
            </a:extLst>
          </p:cNvPr>
          <p:cNvPicPr>
            <a:picLocks noChangeAspect="1"/>
          </p:cNvPicPr>
          <p:nvPr userDrawn="1"/>
        </p:nvPicPr>
        <p:blipFill>
          <a:blip r:embed="rId12"/>
          <a:stretch>
            <a:fillRect/>
          </a:stretch>
        </p:blipFill>
        <p:spPr>
          <a:xfrm>
            <a:off x="-468560" y="4972338"/>
            <a:ext cx="1190409" cy="1885662"/>
          </a:xfrm>
          <a:prstGeom prst="rect">
            <a:avLst/>
          </a:prstGeom>
        </p:spPr>
      </p:pic>
    </p:spTree>
    <p:extLst>
      <p:ext uri="{BB962C8B-B14F-4D97-AF65-F5344CB8AC3E}">
        <p14:creationId xmlns:p14="http://schemas.microsoft.com/office/powerpoint/2010/main" val="1268355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Clr>
          <a:srgbClr val="00B0F0"/>
        </a:buClr>
        <a:buSzPct val="110000"/>
        <a:buFont typeface="Arial" panose="020B0604020202020204"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santepubliquefrance.f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infectiologie.com/fr/recommandations.html"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www.cpias-grand-est.fr/index.php/secteur-sanitaire/missions-nationales/spares/" TargetMode="External"/><Relationship Id="rId7" Type="http://schemas.openxmlformats.org/officeDocument/2006/relationships/image" Target="../media/image30.emf"/><Relationship Id="rId2" Type="http://schemas.openxmlformats.org/officeDocument/2006/relationships/hyperlink" Target="https://www.preventioninfection.fr/" TargetMode="External"/><Relationship Id="rId1" Type="http://schemas.openxmlformats.org/officeDocument/2006/relationships/slideLayout" Target="../slideLayouts/slideLayout2.xml"/><Relationship Id="rId6" Type="http://schemas.openxmlformats.org/officeDocument/2006/relationships/hyperlink" Target="https://solidarites-sante.gouv.fr/prevention-en-sante/les-antibiotiques-des-medicaments-essentiels-a-preserver/" TargetMode="External"/><Relationship Id="rId11" Type="http://schemas.openxmlformats.org/officeDocument/2006/relationships/image" Target="../media/image34.png"/><Relationship Id="rId5" Type="http://schemas.openxmlformats.org/officeDocument/2006/relationships/hyperlink" Target="https://www.santepubliquefrance.fr/maladies-et-traumatismes/infections-associees-aux-soins-et-resistance-aux-antibiotiques/resistance-aux-antibiotiques" TargetMode="External"/><Relationship Id="rId10" Type="http://schemas.openxmlformats.org/officeDocument/2006/relationships/image" Target="../media/image33.jpeg"/><Relationship Id="rId4" Type="http://schemas.openxmlformats.org/officeDocument/2006/relationships/hyperlink" Target="https://www.preventioninfection.fr/base-documentaire/" TargetMode="External"/><Relationship Id="rId9"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hyperlink" Target="https://www.ameli.fr/medecin/exercice-liberal/memos/prise-en-charge-et-suivi-du-patient/antibiotherapie" TargetMode="External"/><Relationship Id="rId7" Type="http://schemas.openxmlformats.org/officeDocument/2006/relationships/image" Target="../media/image37.png"/><Relationship Id="rId2" Type="http://schemas.openxmlformats.org/officeDocument/2006/relationships/hyperlink" Target="http://ansm.sante.fr/Dossiers/Antibiotiques/Bien-utiliser-les-antibiotiques/(offset)/0" TargetMode="Externa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wmf"/><Relationship Id="rId4" Type="http://schemas.openxmlformats.org/officeDocument/2006/relationships/hyperlink" Target="http://www.infectiologie.com/"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antibiotic.ecdc.europa.eu/fr" TargetMode="External"/><Relationship Id="rId7" Type="http://schemas.openxmlformats.org/officeDocument/2006/relationships/image" Target="../media/image40.jpe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hyperlink" Target="https://ec.europa.eu/health/amr/antimicrobial-resistance_en" TargetMode="External"/><Relationship Id="rId4" Type="http://schemas.openxmlformats.org/officeDocument/2006/relationships/hyperlink" Target="https://www.who.int/fr/news-room/events/detail/2019/11/18/default-calendar/world-antibiotic-awareness-week-2019"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mailto:consores@chru-nancy.fr" TargetMode="External"/><Relationship Id="rId3" Type="http://schemas.openxmlformats.org/officeDocument/2006/relationships/image" Target="../media/image30.emf"/><Relationship Id="rId7" Type="http://schemas.openxmlformats.org/officeDocument/2006/relationships/hyperlink" Target="mailto:aurelie.chabaud@chu-limoges.fr" TargetMode="Externa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hyperlink" Target="mailto:catherine.dumartin@chu-bordeaux.fr" TargetMode="External"/><Relationship Id="rId5" Type="http://schemas.openxmlformats.org/officeDocument/2006/relationships/hyperlink" Target="http://www.cpias-grand-est.fr/index.php/spares-surveillance/" TargetMode="External"/><Relationship Id="rId10" Type="http://schemas.openxmlformats.org/officeDocument/2006/relationships/image" Target="../media/image43.jpeg"/><Relationship Id="rId4" Type="http://schemas.openxmlformats.org/officeDocument/2006/relationships/image" Target="../media/image25.jpeg"/><Relationship Id="rId9" Type="http://schemas.openxmlformats.org/officeDocument/2006/relationships/hyperlink" Target="mailto:cpias.grand-est@chru-nancy.f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whocc.no/"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76672"/>
            <a:ext cx="8134672" cy="1470025"/>
          </a:xfrm>
        </p:spPr>
        <p:txBody>
          <a:bodyPr>
            <a:noAutofit/>
          </a:bodyPr>
          <a:lstStyle/>
          <a:p>
            <a:r>
              <a:rPr lang="fr-FR" sz="3200" dirty="0"/>
              <a:t>Mission nationale de Surveillance et Prévention de l’</a:t>
            </a:r>
            <a:r>
              <a:rPr lang="fr-FR" sz="3200" dirty="0" err="1"/>
              <a:t>AntibioRésistance</a:t>
            </a:r>
            <a:r>
              <a:rPr lang="fr-FR" sz="3200" dirty="0"/>
              <a:t> en Etablissement de Santé (SPARES)</a:t>
            </a:r>
          </a:p>
        </p:txBody>
      </p:sp>
      <p:sp>
        <p:nvSpPr>
          <p:cNvPr id="3" name="Sous-titre 2"/>
          <p:cNvSpPr>
            <a:spLocks noGrp="1"/>
          </p:cNvSpPr>
          <p:nvPr>
            <p:ph type="subTitle" idx="1"/>
          </p:nvPr>
        </p:nvSpPr>
        <p:spPr>
          <a:xfrm>
            <a:off x="1403648" y="2924944"/>
            <a:ext cx="7200800" cy="2376264"/>
          </a:xfrm>
        </p:spPr>
        <p:txBody>
          <a:bodyPr>
            <a:normAutofit fontScale="85000" lnSpcReduction="10000"/>
          </a:bodyPr>
          <a:lstStyle/>
          <a:p>
            <a:pPr>
              <a:lnSpc>
                <a:spcPct val="170000"/>
              </a:lnSpc>
            </a:pPr>
            <a:r>
              <a:rPr lang="fr-FR" sz="3500" dirty="0">
                <a:ea typeface="+mj-ea"/>
                <a:cs typeface="+mj-cs"/>
              </a:rPr>
              <a:t>Consommation des antibiotiques dans les établissements de santé en 2018</a:t>
            </a:r>
          </a:p>
          <a:p>
            <a:endParaRPr lang="fr-FR" sz="2400" dirty="0" smtClean="0">
              <a:solidFill>
                <a:schemeClr val="bg1">
                  <a:lumMod val="50000"/>
                </a:schemeClr>
              </a:solidFill>
            </a:endParaRPr>
          </a:p>
          <a:p>
            <a:r>
              <a:rPr lang="fr-FR" sz="2400" dirty="0" smtClean="0">
                <a:solidFill>
                  <a:schemeClr val="bg1">
                    <a:lumMod val="50000"/>
                  </a:schemeClr>
                </a:solidFill>
              </a:rPr>
              <a:t>Janvier 2020</a:t>
            </a:r>
            <a:endParaRPr lang="fr-FR" sz="2400" dirty="0">
              <a:solidFill>
                <a:schemeClr val="bg1">
                  <a:lumMod val="50000"/>
                </a:schemeClr>
              </a:solidFill>
            </a:endParaRPr>
          </a:p>
        </p:txBody>
      </p:sp>
      <p:pic>
        <p:nvPicPr>
          <p:cNvPr id="4"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5729" y="5445125"/>
            <a:ext cx="1984022"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212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47134" y="661868"/>
            <a:ext cx="7745589" cy="338554"/>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fr-FR" altLang="fr-FR" sz="1600">
              <a:ea typeface="ＭＳ Ｐゴシック" pitchFamily="34" charset="-128"/>
            </a:endParaRPr>
          </a:p>
        </p:txBody>
      </p:sp>
      <p:sp>
        <p:nvSpPr>
          <p:cNvPr id="7" name="Titre 1"/>
          <p:cNvSpPr>
            <a:spLocks noGrp="1"/>
          </p:cNvSpPr>
          <p:nvPr>
            <p:ph type="title"/>
          </p:nvPr>
        </p:nvSpPr>
        <p:spPr/>
        <p:txBody>
          <a:bodyPr>
            <a:normAutofit/>
          </a:bodyPr>
          <a:lstStyle/>
          <a:p>
            <a:r>
              <a:rPr lang="fr-FR" altLang="fr-FR" b="1" dirty="0" smtClean="0"/>
              <a:t>Changement </a:t>
            </a:r>
            <a:r>
              <a:rPr lang="fr-FR" altLang="fr-FR" b="1" dirty="0"/>
              <a:t>de DDJ en </a:t>
            </a:r>
            <a:r>
              <a:rPr lang="fr-FR" altLang="fr-FR" b="1" dirty="0" smtClean="0"/>
              <a:t>2019</a:t>
            </a:r>
            <a:endParaRPr lang="fr-FR" altLang="fr-FR" b="1" dirty="0"/>
          </a:p>
        </p:txBody>
      </p:sp>
      <p:sp>
        <p:nvSpPr>
          <p:cNvPr id="2" name="Espace réservé du contenu 1"/>
          <p:cNvSpPr>
            <a:spLocks noGrp="1"/>
          </p:cNvSpPr>
          <p:nvPr>
            <p:ph idx="1"/>
          </p:nvPr>
        </p:nvSpPr>
        <p:spPr/>
        <p:txBody>
          <a:bodyPr>
            <a:normAutofit/>
          </a:bodyPr>
          <a:lstStyle/>
          <a:p>
            <a:pPr>
              <a:lnSpc>
                <a:spcPts val="2600"/>
              </a:lnSpc>
              <a:spcAft>
                <a:spcPts val="1800"/>
              </a:spcAft>
            </a:pPr>
            <a:r>
              <a:rPr lang="fr-FR" altLang="fr-FR" sz="2200" dirty="0" smtClean="0"/>
              <a:t>Pris </a:t>
            </a:r>
            <a:r>
              <a:rPr lang="fr-FR" altLang="fr-FR" sz="2200" dirty="0"/>
              <a:t>en compte dans les rapports nationaux et </a:t>
            </a:r>
            <a:r>
              <a:rPr lang="fr-FR" altLang="fr-FR" sz="2200" dirty="0" smtClean="0"/>
              <a:t>locaux</a:t>
            </a:r>
          </a:p>
          <a:p>
            <a:pPr>
              <a:lnSpc>
                <a:spcPts val="2600"/>
              </a:lnSpc>
            </a:pPr>
            <a:r>
              <a:rPr lang="fr-FR" sz="2200" dirty="0" smtClean="0"/>
              <a:t>Pour le suivi des tendances </a:t>
            </a:r>
          </a:p>
          <a:p>
            <a:pPr lvl="1">
              <a:lnSpc>
                <a:spcPts val="2600"/>
              </a:lnSpc>
            </a:pPr>
            <a:r>
              <a:rPr lang="fr-FR" sz="2000" dirty="0" smtClean="0"/>
              <a:t>Au niveau national : recalcul des données antérieures avec les nouvelles DDJ pour le rapport et le diaporama des données 2018</a:t>
            </a:r>
          </a:p>
          <a:p>
            <a:pPr lvl="2">
              <a:lnSpc>
                <a:spcPts val="2600"/>
              </a:lnSpc>
            </a:pPr>
            <a:r>
              <a:rPr lang="fr-FR" sz="1800" dirty="0" smtClean="0">
                <a:sym typeface="Wingdings" panose="05000000000000000000" pitchFamily="2" charset="2"/>
              </a:rPr>
              <a:t> suivi des tendances possible</a:t>
            </a:r>
          </a:p>
          <a:p>
            <a:pPr lvl="2">
              <a:lnSpc>
                <a:spcPts val="2600"/>
              </a:lnSpc>
            </a:pPr>
            <a:endParaRPr lang="fr-FR" sz="2200" dirty="0" smtClean="0"/>
          </a:p>
          <a:p>
            <a:pPr lvl="1">
              <a:lnSpc>
                <a:spcPts val="2600"/>
              </a:lnSpc>
            </a:pPr>
            <a:r>
              <a:rPr lang="fr-FR" sz="2000" dirty="0" smtClean="0"/>
              <a:t>Au niveau local : DDJ modifiées dans ConsoRes </a:t>
            </a:r>
            <a:r>
              <a:rPr lang="fr-FR" sz="2000" dirty="0"/>
              <a:t>depuis février </a:t>
            </a:r>
            <a:r>
              <a:rPr lang="fr-FR" sz="2000" dirty="0" smtClean="0"/>
              <a:t>2019 et recalcul </a:t>
            </a:r>
            <a:r>
              <a:rPr lang="fr-FR" sz="2000" dirty="0"/>
              <a:t>automatique </a:t>
            </a:r>
            <a:r>
              <a:rPr lang="fr-FR" sz="2000" dirty="0" smtClean="0"/>
              <a:t>des </a:t>
            </a:r>
            <a:r>
              <a:rPr lang="fr-FR" sz="2000" dirty="0"/>
              <a:t>données antérieures </a:t>
            </a:r>
            <a:endParaRPr lang="fr-FR" sz="2000" dirty="0" smtClean="0"/>
          </a:p>
          <a:p>
            <a:pPr lvl="2">
              <a:lnSpc>
                <a:spcPts val="2600"/>
              </a:lnSpc>
            </a:pPr>
            <a:r>
              <a:rPr lang="fr-FR" sz="1800" dirty="0" smtClean="0">
                <a:sym typeface="Wingdings" panose="05000000000000000000" pitchFamily="2" charset="2"/>
              </a:rPr>
              <a:t> rapports automatiques et analyses en ligne réalisés en 2019 </a:t>
            </a:r>
            <a:r>
              <a:rPr lang="fr-FR" sz="1800" dirty="0" smtClean="0"/>
              <a:t>permettent </a:t>
            </a:r>
            <a:r>
              <a:rPr lang="fr-FR" sz="1800" dirty="0"/>
              <a:t>le suivi dans le temps</a:t>
            </a:r>
          </a:p>
          <a:p>
            <a:pPr lvl="2">
              <a:lnSpc>
                <a:spcPts val="2600"/>
              </a:lnSpc>
            </a:pPr>
            <a:endParaRPr lang="fr-FR" sz="2200" dirty="0"/>
          </a:p>
        </p:txBody>
      </p:sp>
      <p:sp>
        <p:nvSpPr>
          <p:cNvPr id="4" name="Espace réservé du numéro de diapositive 3"/>
          <p:cNvSpPr>
            <a:spLocks noGrp="1"/>
          </p:cNvSpPr>
          <p:nvPr>
            <p:ph type="sldNum" sz="quarter" idx="12"/>
          </p:nvPr>
        </p:nvSpPr>
        <p:spPr/>
        <p:txBody>
          <a:bodyPr/>
          <a:lstStyle/>
          <a:p>
            <a:fld id="{CB008EAA-D25F-4CD5-9F67-2BFF412C61B2}" type="slidenum">
              <a:rPr lang="fr-FR" smtClean="0"/>
              <a:t>10</a:t>
            </a:fld>
            <a:endParaRPr lang="fr-FR"/>
          </a:p>
        </p:txBody>
      </p:sp>
    </p:spTree>
    <p:extLst>
      <p:ext uri="{BB962C8B-B14F-4D97-AF65-F5344CB8AC3E}">
        <p14:creationId xmlns:p14="http://schemas.microsoft.com/office/powerpoint/2010/main" val="268363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365127"/>
            <a:ext cx="7886700" cy="947859"/>
          </a:xfrm>
        </p:spPr>
        <p:txBody>
          <a:bodyPr>
            <a:normAutofit fontScale="90000"/>
          </a:bodyPr>
          <a:lstStyle/>
          <a:p>
            <a:r>
              <a:rPr lang="fr-FR" dirty="0" smtClean="0"/>
              <a:t>Aide à l’interprétation des données </a:t>
            </a:r>
            <a:endParaRPr lang="fr-FR" dirty="0"/>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8278" y="1825625"/>
            <a:ext cx="6947444" cy="4351338"/>
          </a:xfrm>
          <a:prstGeom prst="rect">
            <a:avLst/>
          </a:prstGeom>
          <a:noFill/>
          <a:ln>
            <a:noFill/>
          </a:ln>
          <a:effectLst>
            <a:outerShdw dist="17961" dir="2700000" algn="ctr" rotWithShape="0">
              <a:srgbClr val="003D99"/>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11</a:t>
            </a:fld>
            <a:endParaRPr lang="fr-FR" dirty="0"/>
          </a:p>
        </p:txBody>
      </p:sp>
    </p:spTree>
    <p:extLst>
      <p:ext uri="{BB962C8B-B14F-4D97-AF65-F5344CB8AC3E}">
        <p14:creationId xmlns:p14="http://schemas.microsoft.com/office/powerpoint/2010/main" val="41440337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44624"/>
            <a:ext cx="7886700" cy="777874"/>
          </a:xfrm>
        </p:spPr>
        <p:txBody>
          <a:bodyPr>
            <a:noAutofit/>
          </a:bodyPr>
          <a:lstStyle/>
          <a:p>
            <a:r>
              <a:rPr lang="fr-FR" sz="3600" dirty="0" smtClean="0"/>
              <a:t>Aide à l’interprétation des données </a:t>
            </a:r>
            <a:endParaRPr lang="fr-FR" sz="3600" dirty="0"/>
          </a:p>
        </p:txBody>
      </p:sp>
      <p:sp>
        <p:nvSpPr>
          <p:cNvPr id="4" name="Espace réservé de la date 3"/>
          <p:cNvSpPr>
            <a:spLocks noGrp="1"/>
          </p:cNvSpPr>
          <p:nvPr>
            <p:ph type="dt" sz="half" idx="4294967295"/>
          </p:nvPr>
        </p:nvSpPr>
        <p:spPr>
          <a:xfrm>
            <a:off x="628650" y="6356352"/>
            <a:ext cx="2057400" cy="365125"/>
          </a:xfrm>
          <a:prstGeom prst="rect">
            <a:avLst/>
          </a:prstGeom>
        </p:spPr>
        <p:txBody>
          <a:bodyPr/>
          <a:lstStyle/>
          <a:p>
            <a:fld id="{D68D135F-0C3D-7E43-B58B-30C88AD92F4E}" type="datetime1">
              <a:rPr lang="fr-FR" smtClean="0"/>
              <a:t>19/08/2024</a:t>
            </a:fld>
            <a:endParaRPr lang="fr-FR" dirty="0"/>
          </a:p>
        </p:txBody>
      </p:sp>
      <p:sp>
        <p:nvSpPr>
          <p:cNvPr id="2" name="Espace réservé du contenu 1"/>
          <p:cNvSpPr>
            <a:spLocks noGrp="1"/>
          </p:cNvSpPr>
          <p:nvPr>
            <p:ph idx="1"/>
          </p:nvPr>
        </p:nvSpPr>
        <p:spPr/>
        <p:txBody>
          <a:bodyPr/>
          <a:lstStyle/>
          <a:p>
            <a:endParaRPr lang="fr-F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2013"/>
            <a:ext cx="8906933" cy="2895600"/>
          </a:xfrm>
          <a:prstGeom prst="rect">
            <a:avLst/>
          </a:prstGeom>
          <a:noFill/>
          <a:ln>
            <a:noFill/>
          </a:ln>
          <a:effectLst>
            <a:outerShdw dist="17961" dir="2700000" algn="ctr" rotWithShape="0">
              <a:srgbClr val="003D99"/>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267" y="3744914"/>
            <a:ext cx="8339667" cy="3113087"/>
          </a:xfrm>
          <a:prstGeom prst="rect">
            <a:avLst/>
          </a:prstGeom>
          <a:noFill/>
          <a:ln>
            <a:noFill/>
          </a:ln>
          <a:effectLst>
            <a:outerShdw dist="17961" dir="2700000" algn="ctr" rotWithShape="0">
              <a:srgbClr val="003D99"/>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12</a:t>
            </a:fld>
            <a:endParaRPr lang="fr-FR" dirty="0"/>
          </a:p>
        </p:txBody>
      </p:sp>
    </p:spTree>
    <p:extLst>
      <p:ext uri="{BB962C8B-B14F-4D97-AF65-F5344CB8AC3E}">
        <p14:creationId xmlns:p14="http://schemas.microsoft.com/office/powerpoint/2010/main" val="9605881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365127"/>
            <a:ext cx="7886700" cy="947859"/>
          </a:xfrm>
        </p:spPr>
        <p:txBody>
          <a:bodyPr>
            <a:noAutofit/>
          </a:bodyPr>
          <a:lstStyle/>
          <a:p>
            <a:r>
              <a:rPr lang="fr-FR" sz="3600" dirty="0" smtClean="0"/>
              <a:t>Aide à l’interprétation des données de c</a:t>
            </a:r>
            <a:r>
              <a:rPr lang="fr-FR" altLang="fr-FR" sz="3600" dirty="0" smtClean="0"/>
              <a:t>onsommation </a:t>
            </a:r>
            <a:r>
              <a:rPr lang="fr-FR" altLang="fr-FR" sz="3600" dirty="0"/>
              <a:t>d’antibiotiques</a:t>
            </a:r>
            <a:br>
              <a:rPr lang="fr-FR" altLang="fr-FR" sz="3600" dirty="0"/>
            </a:br>
            <a:endParaRPr lang="fr-FR" sz="3600" dirty="0"/>
          </a:p>
        </p:txBody>
      </p:sp>
      <p:sp>
        <p:nvSpPr>
          <p:cNvPr id="2" name="Espace réservé du contenu 1"/>
          <p:cNvSpPr>
            <a:spLocks noGrp="1"/>
          </p:cNvSpPr>
          <p:nvPr>
            <p:ph idx="1"/>
          </p:nvPr>
        </p:nvSpPr>
        <p:spPr>
          <a:xfrm>
            <a:off x="-180528" y="1340768"/>
            <a:ext cx="9361040" cy="4525963"/>
          </a:xfrm>
        </p:spPr>
        <p:txBody>
          <a:bodyPr>
            <a:noAutofit/>
          </a:bodyPr>
          <a:lstStyle/>
          <a:p>
            <a:pPr marL="457200" lvl="1" indent="0">
              <a:lnSpc>
                <a:spcPct val="90000"/>
              </a:lnSpc>
              <a:spcBef>
                <a:spcPct val="30000"/>
              </a:spcBef>
              <a:buClr>
                <a:srgbClr val="FF33CC"/>
              </a:buClr>
              <a:buSzPct val="70000"/>
              <a:buNone/>
            </a:pPr>
            <a:r>
              <a:rPr lang="fr-FR" altLang="fr-FR" sz="1600" b="1" dirty="0" smtClean="0">
                <a:sym typeface="Wingdings" pitchFamily="2" charset="2"/>
              </a:rPr>
              <a:t> </a:t>
            </a:r>
            <a:r>
              <a:rPr lang="fr-FR" altLang="fr-FR" sz="1600" b="1" dirty="0"/>
              <a:t>Suivi dans le </a:t>
            </a:r>
            <a:r>
              <a:rPr lang="fr-FR" altLang="fr-FR" sz="1600" b="1" dirty="0" smtClean="0"/>
              <a:t>temps </a:t>
            </a:r>
            <a:r>
              <a:rPr lang="fr-FR" altLang="fr-FR" sz="1600" i="1" dirty="0" smtClean="0">
                <a:solidFill>
                  <a:schemeClr val="accent6">
                    <a:lumMod val="10000"/>
                  </a:schemeClr>
                </a:solidFill>
              </a:rPr>
              <a:t>(</a:t>
            </a:r>
            <a:r>
              <a:rPr lang="fr-FR" altLang="fr-FR" sz="1600" i="1" dirty="0" err="1" smtClean="0">
                <a:solidFill>
                  <a:schemeClr val="accent6">
                    <a:lumMod val="10000"/>
                  </a:schemeClr>
                </a:solidFill>
              </a:rPr>
              <a:t>cf</a:t>
            </a:r>
            <a:r>
              <a:rPr lang="fr-FR" altLang="fr-FR" sz="1600" i="1" dirty="0" smtClean="0">
                <a:solidFill>
                  <a:schemeClr val="accent6">
                    <a:lumMod val="10000"/>
                  </a:schemeClr>
                </a:solidFill>
              </a:rPr>
              <a:t> rapport </a:t>
            </a:r>
            <a:r>
              <a:rPr lang="fr-FR" altLang="fr-FR" sz="1600" i="1" dirty="0" err="1" smtClean="0">
                <a:solidFill>
                  <a:schemeClr val="accent6">
                    <a:lumMod val="10000"/>
                  </a:schemeClr>
                </a:solidFill>
              </a:rPr>
              <a:t>ConsoRes</a:t>
            </a:r>
            <a:r>
              <a:rPr lang="fr-FR" altLang="fr-FR" sz="1600" i="1" dirty="0" smtClean="0">
                <a:solidFill>
                  <a:schemeClr val="accent6">
                    <a:lumMod val="10000"/>
                  </a:schemeClr>
                </a:solidFill>
              </a:rPr>
              <a:t> + analyses en ligne)</a:t>
            </a:r>
            <a:endParaRPr lang="fr-FR" altLang="fr-FR" sz="1600" i="1" dirty="0">
              <a:solidFill>
                <a:schemeClr val="accent6">
                  <a:lumMod val="10000"/>
                </a:schemeClr>
              </a:solidFill>
            </a:endParaRPr>
          </a:p>
          <a:p>
            <a:pPr lvl="2">
              <a:lnSpc>
                <a:spcPct val="90000"/>
              </a:lnSpc>
              <a:buClr>
                <a:srgbClr val="31D909"/>
              </a:buClr>
              <a:buFontTx/>
              <a:buChar char="•"/>
            </a:pPr>
            <a:r>
              <a:rPr lang="fr-FR" altLang="fr-FR" sz="1600" dirty="0"/>
              <a:t>évaluation de l’impact des actions menées, des modifications de stratégies thérapeutiques</a:t>
            </a:r>
          </a:p>
          <a:p>
            <a:pPr lvl="2">
              <a:lnSpc>
                <a:spcPct val="90000"/>
              </a:lnSpc>
              <a:buClr>
                <a:srgbClr val="31D909"/>
              </a:buClr>
              <a:buFontTx/>
              <a:buChar char="•"/>
            </a:pPr>
            <a:r>
              <a:rPr lang="fr-FR" altLang="fr-FR" sz="1600" dirty="0"/>
              <a:t>en tenant compte d’évolution d’activité (pathologies prises en charge, durée de séjour</a:t>
            </a:r>
            <a:r>
              <a:rPr lang="fr-FR" altLang="fr-FR" sz="1600" dirty="0" smtClean="0"/>
              <a:t>)</a:t>
            </a:r>
          </a:p>
          <a:p>
            <a:pPr lvl="2">
              <a:lnSpc>
                <a:spcPct val="90000"/>
              </a:lnSpc>
              <a:buClr>
                <a:srgbClr val="31D909"/>
              </a:buClr>
              <a:buFontTx/>
              <a:buChar char="•"/>
            </a:pPr>
            <a:endParaRPr lang="fr-FR" altLang="fr-FR" sz="800" dirty="0"/>
          </a:p>
          <a:p>
            <a:pPr marL="457200" lvl="1" indent="0">
              <a:lnSpc>
                <a:spcPct val="90000"/>
              </a:lnSpc>
              <a:spcBef>
                <a:spcPct val="30000"/>
              </a:spcBef>
              <a:buClr>
                <a:srgbClr val="FF33CC"/>
              </a:buClr>
              <a:buSzPct val="70000"/>
              <a:buNone/>
            </a:pPr>
            <a:r>
              <a:rPr lang="fr-FR" altLang="fr-FR" sz="1600" b="1" dirty="0">
                <a:sym typeface="Wingdings" pitchFamily="2" charset="2"/>
              </a:rPr>
              <a:t> </a:t>
            </a:r>
            <a:r>
              <a:rPr lang="fr-FR" altLang="fr-FR" sz="1600" b="1" dirty="0"/>
              <a:t>Comparaisons</a:t>
            </a:r>
            <a:r>
              <a:rPr lang="fr-FR" altLang="fr-FR" sz="1600" dirty="0"/>
              <a:t> aux autres établissements et </a:t>
            </a:r>
            <a:r>
              <a:rPr lang="fr-FR" altLang="fr-FR" sz="1600" b="1" dirty="0"/>
              <a:t>analyse des </a:t>
            </a:r>
            <a:r>
              <a:rPr lang="fr-FR" altLang="fr-FR" sz="1600" b="1" dirty="0" smtClean="0"/>
              <a:t>différences </a:t>
            </a:r>
            <a:r>
              <a:rPr lang="fr-FR" altLang="fr-FR" sz="1600" i="1" dirty="0">
                <a:solidFill>
                  <a:schemeClr val="accent6">
                    <a:lumMod val="10000"/>
                  </a:schemeClr>
                </a:solidFill>
              </a:rPr>
              <a:t>(</a:t>
            </a:r>
            <a:r>
              <a:rPr lang="fr-FR" altLang="fr-FR" sz="1600" i="1" dirty="0" err="1">
                <a:solidFill>
                  <a:schemeClr val="accent6">
                    <a:lumMod val="10000"/>
                  </a:schemeClr>
                </a:solidFill>
              </a:rPr>
              <a:t>cf</a:t>
            </a:r>
            <a:r>
              <a:rPr lang="fr-FR" altLang="fr-FR" sz="1600" i="1" dirty="0">
                <a:solidFill>
                  <a:schemeClr val="accent6">
                    <a:lumMod val="10000"/>
                  </a:schemeClr>
                </a:solidFill>
              </a:rPr>
              <a:t> rapport </a:t>
            </a:r>
            <a:r>
              <a:rPr lang="fr-FR" altLang="fr-FR" sz="1600" i="1" dirty="0" err="1">
                <a:solidFill>
                  <a:schemeClr val="accent6">
                    <a:lumMod val="10000"/>
                  </a:schemeClr>
                </a:solidFill>
              </a:rPr>
              <a:t>ConsoRes</a:t>
            </a:r>
            <a:r>
              <a:rPr lang="fr-FR" altLang="fr-FR" sz="1600" i="1" dirty="0">
                <a:solidFill>
                  <a:schemeClr val="accent6">
                    <a:lumMod val="10000"/>
                  </a:schemeClr>
                </a:solidFill>
              </a:rPr>
              <a:t> + analyses en ligne)</a:t>
            </a:r>
          </a:p>
          <a:p>
            <a:pPr lvl="2">
              <a:lnSpc>
                <a:spcPct val="90000"/>
              </a:lnSpc>
              <a:buClr>
                <a:srgbClr val="31D909"/>
              </a:buClr>
              <a:buFontTx/>
              <a:buChar char="•"/>
            </a:pPr>
            <a:r>
              <a:rPr lang="fr-FR" altLang="fr-FR" sz="1600" dirty="0" smtClean="0"/>
              <a:t>total </a:t>
            </a:r>
            <a:r>
              <a:rPr lang="fr-FR" altLang="fr-FR" sz="1600" dirty="0"/>
              <a:t>établissement et par secteurs d’activité comparables</a:t>
            </a:r>
          </a:p>
          <a:p>
            <a:pPr lvl="2">
              <a:lnSpc>
                <a:spcPct val="90000"/>
              </a:lnSpc>
              <a:buClr>
                <a:srgbClr val="31D909"/>
              </a:buClr>
              <a:buFontTx/>
              <a:buChar char="•"/>
            </a:pPr>
            <a:r>
              <a:rPr lang="fr-FR" altLang="fr-FR" sz="1600" dirty="0"/>
              <a:t>identification des familles ou secteurs à explorer en priorité</a:t>
            </a:r>
          </a:p>
          <a:p>
            <a:pPr lvl="2">
              <a:lnSpc>
                <a:spcPct val="90000"/>
              </a:lnSpc>
              <a:buClr>
                <a:srgbClr val="FF33CC"/>
              </a:buClr>
              <a:buSzPct val="70000"/>
              <a:buFont typeface="Wingdings" pitchFamily="2" charset="2"/>
              <a:buNone/>
            </a:pPr>
            <a:r>
              <a:rPr lang="fr-FR" altLang="fr-FR" sz="1800" dirty="0"/>
              <a:t>	</a:t>
            </a:r>
          </a:p>
          <a:p>
            <a:pPr marL="457200" lvl="1" indent="0">
              <a:lnSpc>
                <a:spcPct val="90000"/>
              </a:lnSpc>
              <a:spcBef>
                <a:spcPct val="30000"/>
              </a:spcBef>
              <a:buClr>
                <a:srgbClr val="FF33CC"/>
              </a:buClr>
              <a:buSzPct val="70000"/>
              <a:buNone/>
            </a:pPr>
            <a:r>
              <a:rPr lang="fr-FR" altLang="fr-FR" sz="1600" b="1" dirty="0">
                <a:sym typeface="Wingdings" pitchFamily="2" charset="2"/>
              </a:rPr>
              <a:t></a:t>
            </a:r>
            <a:r>
              <a:rPr lang="fr-FR" altLang="fr-FR" sz="1600" dirty="0">
                <a:sym typeface="Wingdings" pitchFamily="2" charset="2"/>
              </a:rPr>
              <a:t> </a:t>
            </a:r>
            <a:r>
              <a:rPr lang="fr-FR" altLang="fr-FR" sz="1600" b="1" dirty="0">
                <a:sym typeface="Wingdings" pitchFamily="2" charset="2"/>
              </a:rPr>
              <a:t>Analyse</a:t>
            </a:r>
            <a:r>
              <a:rPr lang="fr-FR" altLang="fr-FR" sz="1600" dirty="0">
                <a:sym typeface="Wingdings" pitchFamily="2" charset="2"/>
              </a:rPr>
              <a:t> : q</a:t>
            </a:r>
            <a:r>
              <a:rPr lang="fr-FR" altLang="fr-FR" sz="1600" dirty="0"/>
              <a:t>uantité d’antibiotiques et répartition des familles dépend </a:t>
            </a:r>
          </a:p>
          <a:p>
            <a:pPr lvl="2">
              <a:lnSpc>
                <a:spcPct val="90000"/>
              </a:lnSpc>
              <a:buClr>
                <a:srgbClr val="31D909"/>
              </a:buClr>
              <a:buFontTx/>
              <a:buChar char="•"/>
            </a:pPr>
            <a:r>
              <a:rPr lang="fr-FR" altLang="fr-FR" sz="1400" dirty="0"/>
              <a:t>des activités (réanimation, hématologie) et des caractéristiques des patients accueillis (mucoviscidose, âge)</a:t>
            </a:r>
          </a:p>
          <a:p>
            <a:pPr lvl="2">
              <a:lnSpc>
                <a:spcPct val="90000"/>
              </a:lnSpc>
              <a:buClr>
                <a:srgbClr val="31D909"/>
              </a:buClr>
              <a:buFontTx/>
              <a:buChar char="•"/>
            </a:pPr>
            <a:r>
              <a:rPr lang="fr-FR" altLang="fr-FR" sz="1400" dirty="0"/>
              <a:t>de l’écologie bactérienne </a:t>
            </a:r>
          </a:p>
          <a:p>
            <a:pPr lvl="2">
              <a:lnSpc>
                <a:spcPct val="90000"/>
              </a:lnSpc>
              <a:buClr>
                <a:srgbClr val="31D909"/>
              </a:buClr>
              <a:buFontTx/>
              <a:buChar char="•"/>
            </a:pPr>
            <a:r>
              <a:rPr lang="fr-FR" altLang="fr-FR" sz="1400" dirty="0"/>
              <a:t>de la « politique antibiotique »</a:t>
            </a:r>
          </a:p>
          <a:p>
            <a:pPr lvl="2">
              <a:lnSpc>
                <a:spcPct val="90000"/>
              </a:lnSpc>
              <a:buClr>
                <a:srgbClr val="FF33CC"/>
              </a:buClr>
              <a:buSzPct val="70000"/>
              <a:buFont typeface="Wingdings" pitchFamily="2" charset="2"/>
              <a:buChar char="Ø"/>
            </a:pPr>
            <a:endParaRPr lang="fr-FR" altLang="fr-FR" sz="700" dirty="0" smtClean="0"/>
          </a:p>
          <a:p>
            <a:pPr lvl="2">
              <a:lnSpc>
                <a:spcPct val="90000"/>
              </a:lnSpc>
              <a:buClr>
                <a:srgbClr val="FF33CC"/>
              </a:buClr>
              <a:buSzPct val="70000"/>
              <a:buFont typeface="Wingdings" pitchFamily="2" charset="2"/>
              <a:buChar char="Ø"/>
            </a:pPr>
            <a:endParaRPr lang="fr-FR" altLang="fr-FR" sz="700" dirty="0"/>
          </a:p>
          <a:p>
            <a:pPr algn="ctr">
              <a:lnSpc>
                <a:spcPct val="90000"/>
              </a:lnSpc>
              <a:buFont typeface="Wingdings" pitchFamily="2" charset="2"/>
              <a:buNone/>
            </a:pPr>
            <a:r>
              <a:rPr lang="fr-FR" altLang="fr-FR" sz="1800" b="1" dirty="0">
                <a:sym typeface="Wingdings" pitchFamily="2" charset="2"/>
              </a:rPr>
              <a:t> </a:t>
            </a:r>
            <a:r>
              <a:rPr lang="fr-FR" altLang="fr-FR" sz="1800" b="1" dirty="0" smtClean="0">
                <a:sym typeface="Wingdings" pitchFamily="2" charset="2"/>
              </a:rPr>
              <a:t>			</a:t>
            </a:r>
            <a:r>
              <a:rPr lang="fr-FR" altLang="fr-FR" sz="1600" b="1" dirty="0" smtClean="0">
                <a:sym typeface="Wingdings" pitchFamily="2" charset="2"/>
              </a:rPr>
              <a:t> </a:t>
            </a:r>
            <a:r>
              <a:rPr lang="fr-FR" altLang="fr-FR" sz="1600" b="1" dirty="0"/>
              <a:t>Identification et discussion des pistes de progrès avec les prescripteurs </a:t>
            </a:r>
          </a:p>
        </p:txBody>
      </p:sp>
      <p:sp>
        <p:nvSpPr>
          <p:cNvPr id="9" name="AutoShape 6"/>
          <p:cNvSpPr>
            <a:spLocks noChangeArrowheads="1"/>
          </p:cNvSpPr>
          <p:nvPr/>
        </p:nvSpPr>
        <p:spPr bwMode="auto">
          <a:xfrm>
            <a:off x="907020" y="5229200"/>
            <a:ext cx="640644" cy="3603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66"/>
          </a:solidFill>
          <a:ln w="9525">
            <a:noFill/>
            <a:miter lim="800000"/>
            <a:headEnd/>
            <a:tailEnd/>
          </a:ln>
          <a:effectLst/>
        </p:spPr>
        <p:txBody>
          <a:bodyPr wrap="none" anchor="ctr"/>
          <a:lstStyle/>
          <a:p>
            <a:endParaRPr lang="fr-FR"/>
          </a:p>
        </p:txBody>
      </p:sp>
      <p:sp>
        <p:nvSpPr>
          <p:cNvPr id="3" name="ZoneTexte 2"/>
          <p:cNvSpPr txBox="1"/>
          <p:nvPr/>
        </p:nvSpPr>
        <p:spPr>
          <a:xfrm>
            <a:off x="1691680" y="5733256"/>
            <a:ext cx="5976664" cy="584775"/>
          </a:xfrm>
          <a:prstGeom prst="rect">
            <a:avLst/>
          </a:prstGeom>
          <a:noFill/>
          <a:ln>
            <a:solidFill>
              <a:srgbClr val="F56E23"/>
            </a:solidFill>
          </a:ln>
        </p:spPr>
        <p:txBody>
          <a:bodyPr wrap="square" rtlCol="0">
            <a:spAutoFit/>
          </a:bodyPr>
          <a:lstStyle/>
          <a:p>
            <a:pPr algn="ctr"/>
            <a:r>
              <a:rPr lang="fr-FR" sz="1600" i="1" dirty="0" smtClean="0">
                <a:solidFill>
                  <a:srgbClr val="006BC4"/>
                </a:solidFill>
              </a:rPr>
              <a:t>Pour aller plus loin : outils d’évaluation sur le site du </a:t>
            </a:r>
            <a:r>
              <a:rPr lang="fr-FR" sz="1600" i="1" dirty="0" err="1" smtClean="0">
                <a:solidFill>
                  <a:srgbClr val="006BC4"/>
                </a:solidFill>
              </a:rPr>
              <a:t>RéPias</a:t>
            </a:r>
            <a:r>
              <a:rPr lang="fr-FR" sz="1600" i="1" dirty="0" smtClean="0">
                <a:solidFill>
                  <a:srgbClr val="006BC4"/>
                </a:solidFill>
              </a:rPr>
              <a:t> (Documentation, entrer « ATB » dans la barre de recherche</a:t>
            </a:r>
            <a:endParaRPr lang="fr-FR" sz="1600" i="1" dirty="0">
              <a:solidFill>
                <a:srgbClr val="006BC4"/>
              </a:solidFill>
            </a:endParaRPr>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13</a:t>
            </a:fld>
            <a:endParaRPr lang="fr-FR" dirty="0"/>
          </a:p>
        </p:txBody>
      </p:sp>
    </p:spTree>
    <p:extLst>
      <p:ext uri="{BB962C8B-B14F-4D97-AF65-F5344CB8AC3E}">
        <p14:creationId xmlns:p14="http://schemas.microsoft.com/office/powerpoint/2010/main" val="40873245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dirty="0" smtClean="0"/>
              <a:t>Résultats 2018</a:t>
            </a:r>
            <a:endParaRPr lang="fr-FR" dirty="0"/>
          </a:p>
        </p:txBody>
      </p:sp>
      <p:sp>
        <p:nvSpPr>
          <p:cNvPr id="2" name="Espace réservé du contenu 1"/>
          <p:cNvSpPr>
            <a:spLocks noGrp="1"/>
          </p:cNvSpPr>
          <p:nvPr>
            <p:ph idx="1"/>
          </p:nvPr>
        </p:nvSpPr>
        <p:spPr>
          <a:xfrm>
            <a:off x="457200" y="1412777"/>
            <a:ext cx="8229600" cy="864096"/>
          </a:xfrm>
        </p:spPr>
        <p:txBody>
          <a:bodyPr>
            <a:normAutofit/>
          </a:bodyPr>
          <a:lstStyle/>
          <a:p>
            <a:pPr>
              <a:spcBef>
                <a:spcPts val="0"/>
              </a:spcBef>
              <a:spcAft>
                <a:spcPts val="600"/>
              </a:spcAft>
            </a:pPr>
            <a:r>
              <a:rPr lang="fr-FR" sz="2000" dirty="0"/>
              <a:t>Participation : </a:t>
            </a:r>
            <a:r>
              <a:rPr lang="fr-FR" sz="2000" dirty="0" smtClean="0"/>
              <a:t>1 630 </a:t>
            </a:r>
            <a:r>
              <a:rPr lang="fr-FR" sz="2000" dirty="0"/>
              <a:t>ES (73% JH SAE 2018</a:t>
            </a:r>
            <a:r>
              <a:rPr lang="fr-FR" sz="2000" dirty="0" smtClean="0"/>
              <a:t>)</a:t>
            </a:r>
            <a:endParaRPr lang="fr-FR" altLang="fr-FR" sz="2000" dirty="0"/>
          </a:p>
          <a:p>
            <a:pPr marL="0" indent="0">
              <a:buNone/>
            </a:pPr>
            <a:endParaRPr lang="fr-FR" sz="2000" dirty="0"/>
          </a:p>
        </p:txBody>
      </p:sp>
      <p:sp>
        <p:nvSpPr>
          <p:cNvPr id="3" name="Espace réservé du numéro de diapositive 2"/>
          <p:cNvSpPr>
            <a:spLocks noGrp="1"/>
          </p:cNvSpPr>
          <p:nvPr>
            <p:ph type="sldNum" sz="quarter" idx="12"/>
          </p:nvPr>
        </p:nvSpPr>
        <p:spPr/>
        <p:txBody>
          <a:bodyPr/>
          <a:lstStyle/>
          <a:p>
            <a:fld id="{24BDF6ED-2816-5E4A-85C7-CC85CE9663BF}" type="slidenum">
              <a:rPr lang="fr-FR" smtClean="0"/>
              <a:pPr/>
              <a:t>14</a:t>
            </a:fld>
            <a:endParaRPr lang="fr-FR" dirty="0"/>
          </a:p>
        </p:txBody>
      </p:sp>
      <p:sp>
        <p:nvSpPr>
          <p:cNvPr id="7" name="Espace réservé du contenu 1"/>
          <p:cNvSpPr txBox="1">
            <a:spLocks/>
          </p:cNvSpPr>
          <p:nvPr/>
        </p:nvSpPr>
        <p:spPr>
          <a:xfrm>
            <a:off x="539553" y="2159821"/>
            <a:ext cx="6336704" cy="4077491"/>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Clr>
                <a:srgbClr val="00B0F0"/>
              </a:buClr>
              <a:buSzPct val="110000"/>
              <a:buFont typeface="Arial" panose="020B0604020202020204"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altLang="fr-FR" sz="1800" b="1" dirty="0" smtClean="0"/>
              <a:t>Description des participants par type d’établissement </a:t>
            </a:r>
          </a:p>
          <a:p>
            <a:pPr marL="0" indent="0" algn="ctr">
              <a:buFont typeface="Arial" panose="020B0604020202020204" pitchFamily="34" charset="0"/>
              <a:buNone/>
            </a:pPr>
            <a:r>
              <a:rPr lang="fr-FR" altLang="fr-FR" sz="1800" b="1" dirty="0" smtClean="0"/>
              <a:t>de santé (ES)</a:t>
            </a:r>
          </a:p>
          <a:p>
            <a:endParaRPr lang="fr-FR" sz="2000" dirty="0"/>
          </a:p>
        </p:txBody>
      </p:sp>
      <p:graphicFrame>
        <p:nvGraphicFramePr>
          <p:cNvPr id="8" name="Tableau 7"/>
          <p:cNvGraphicFramePr>
            <a:graphicFrameLocks noGrp="1"/>
          </p:cNvGraphicFramePr>
          <p:nvPr>
            <p:extLst>
              <p:ext uri="{D42A27DB-BD31-4B8C-83A1-F6EECF244321}">
                <p14:modId xmlns:p14="http://schemas.microsoft.com/office/powerpoint/2010/main" val="2701046879"/>
              </p:ext>
            </p:extLst>
          </p:nvPr>
        </p:nvGraphicFramePr>
        <p:xfrm>
          <a:off x="683569" y="2913282"/>
          <a:ext cx="6123471" cy="2963990"/>
        </p:xfrm>
        <a:graphic>
          <a:graphicData uri="http://schemas.openxmlformats.org/drawingml/2006/table">
            <a:tbl>
              <a:tblPr/>
              <a:tblGrid>
                <a:gridCol w="966864">
                  <a:extLst>
                    <a:ext uri="{9D8B030D-6E8A-4147-A177-3AD203B41FA5}">
                      <a16:colId xmlns:a16="http://schemas.microsoft.com/office/drawing/2014/main" val="20000"/>
                    </a:ext>
                  </a:extLst>
                </a:gridCol>
                <a:gridCol w="1611440">
                  <a:extLst>
                    <a:ext uri="{9D8B030D-6E8A-4147-A177-3AD203B41FA5}">
                      <a16:colId xmlns:a16="http://schemas.microsoft.com/office/drawing/2014/main" val="20001"/>
                    </a:ext>
                  </a:extLst>
                </a:gridCol>
                <a:gridCol w="1611440">
                  <a:extLst>
                    <a:ext uri="{9D8B030D-6E8A-4147-A177-3AD203B41FA5}">
                      <a16:colId xmlns:a16="http://schemas.microsoft.com/office/drawing/2014/main" val="20002"/>
                    </a:ext>
                  </a:extLst>
                </a:gridCol>
                <a:gridCol w="1933727">
                  <a:extLst>
                    <a:ext uri="{9D8B030D-6E8A-4147-A177-3AD203B41FA5}">
                      <a16:colId xmlns:a16="http://schemas.microsoft.com/office/drawing/2014/main" val="20003"/>
                    </a:ext>
                  </a:extLst>
                </a:gridCol>
              </a:tblGrid>
              <a:tr h="296399">
                <a:tc>
                  <a:txBody>
                    <a:bodyPr/>
                    <a:lstStyle/>
                    <a:p>
                      <a:pPr algn="l" fontAlgn="ctr"/>
                      <a:r>
                        <a:rPr lang="fr-FR" sz="1600" b="1" i="0" u="none" strike="noStrike" dirty="0">
                          <a:solidFill>
                            <a:srgbClr val="000080"/>
                          </a:solidFill>
                          <a:effectLst/>
                          <a:latin typeface="Arial"/>
                        </a:rPr>
                        <a:t>Type</a:t>
                      </a:r>
                    </a:p>
                  </a:txBody>
                  <a:tcPr marL="8467" marR="8467"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80"/>
                          </a:solidFill>
                          <a:effectLst/>
                          <a:latin typeface="Arial"/>
                        </a:rPr>
                        <a:t>Nb ES</a:t>
                      </a:r>
                    </a:p>
                  </a:txBody>
                  <a:tcPr marL="8467" marR="8467"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80"/>
                          </a:solidFill>
                          <a:effectLst/>
                          <a:latin typeface="Arial"/>
                        </a:rPr>
                        <a:t>Nb de lits</a:t>
                      </a:r>
                    </a:p>
                  </a:txBody>
                  <a:tcPr marL="8467" marR="8467"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80"/>
                          </a:solidFill>
                          <a:effectLst/>
                          <a:latin typeface="Arial"/>
                        </a:rPr>
                        <a:t>Nb de JH</a:t>
                      </a:r>
                    </a:p>
                  </a:txBody>
                  <a:tcPr marL="8467" marR="8467"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6399">
                <a:tc>
                  <a:txBody>
                    <a:bodyPr/>
                    <a:lstStyle/>
                    <a:p>
                      <a:pPr algn="l" fontAlgn="b"/>
                      <a:r>
                        <a:rPr lang="fr-FR" sz="1600" b="0" i="0" u="none" strike="noStrike">
                          <a:solidFill>
                            <a:srgbClr val="000080"/>
                          </a:solidFill>
                          <a:effectLst/>
                          <a:latin typeface="Arial"/>
                        </a:rPr>
                        <a:t>CHU</a:t>
                      </a:r>
                    </a:p>
                  </a:txBody>
                  <a:tcPr marL="8467" marR="8467"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600" b="0" i="0" u="none" strike="noStrike">
                          <a:solidFill>
                            <a:srgbClr val="000080"/>
                          </a:solidFill>
                          <a:effectLst/>
                          <a:latin typeface="Arial"/>
                        </a:rPr>
                        <a:t>40</a:t>
                      </a:r>
                    </a:p>
                  </a:txBody>
                  <a:tcPr marL="8467" marR="203200"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600" b="0" i="0" u="none" strike="noStrike">
                          <a:solidFill>
                            <a:srgbClr val="000080"/>
                          </a:solidFill>
                          <a:effectLst/>
                          <a:latin typeface="Arial"/>
                        </a:rPr>
                        <a:t>47 371</a:t>
                      </a:r>
                    </a:p>
                  </a:txBody>
                  <a:tcPr marL="8467" marR="101600"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600" b="0" i="0" u="none" strike="noStrike">
                          <a:solidFill>
                            <a:srgbClr val="000080"/>
                          </a:solidFill>
                          <a:effectLst/>
                          <a:latin typeface="Arial"/>
                        </a:rPr>
                        <a:t>13 627 823</a:t>
                      </a:r>
                    </a:p>
                  </a:txBody>
                  <a:tcPr marL="8467" marR="101600"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96399">
                <a:tc>
                  <a:txBody>
                    <a:bodyPr/>
                    <a:lstStyle/>
                    <a:p>
                      <a:pPr algn="l" fontAlgn="b"/>
                      <a:r>
                        <a:rPr lang="fr-FR" sz="1600" b="0" i="0" u="none" strike="noStrike">
                          <a:solidFill>
                            <a:srgbClr val="000080"/>
                          </a:solidFill>
                          <a:effectLst/>
                          <a:latin typeface="Arial"/>
                        </a:rPr>
                        <a:t>CH</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537</a:t>
                      </a:r>
                    </a:p>
                  </a:txBody>
                  <a:tcPr marL="8467" marR="203200" marT="9525" marB="0" anchor="b">
                    <a:lnL>
                      <a:noFill/>
                    </a:lnL>
                    <a:lnR>
                      <a:noFill/>
                    </a:lnR>
                    <a:lnT>
                      <a:noFill/>
                    </a:lnT>
                    <a:lnB>
                      <a:noFill/>
                    </a:lnB>
                  </a:tcPr>
                </a:tc>
                <a:tc>
                  <a:txBody>
                    <a:bodyPr/>
                    <a:lstStyle/>
                    <a:p>
                      <a:pPr algn="r" fontAlgn="b"/>
                      <a:r>
                        <a:rPr lang="fr-FR" sz="1600" b="0" i="0" u="none" strike="noStrike" dirty="0">
                          <a:solidFill>
                            <a:srgbClr val="000080"/>
                          </a:solidFill>
                          <a:effectLst/>
                          <a:latin typeface="Arial"/>
                        </a:rPr>
                        <a:t>118 508</a:t>
                      </a:r>
                    </a:p>
                  </a:txBody>
                  <a:tcPr marL="8467" marR="101600" marT="9525" marB="0" anchor="b">
                    <a:lnL>
                      <a:noFill/>
                    </a:lnL>
                    <a:lnR>
                      <a:noFill/>
                    </a:lnR>
                    <a:lnT>
                      <a:noFill/>
                    </a:lnT>
                    <a:lnB>
                      <a:noFill/>
                    </a:lnB>
                  </a:tcPr>
                </a:tc>
                <a:tc>
                  <a:txBody>
                    <a:bodyPr/>
                    <a:lstStyle/>
                    <a:p>
                      <a:pPr algn="r" fontAlgn="b"/>
                      <a:r>
                        <a:rPr lang="fr-FR" sz="1600" b="0" i="0" u="none" strike="noStrike" dirty="0">
                          <a:solidFill>
                            <a:srgbClr val="000080"/>
                          </a:solidFill>
                          <a:effectLst/>
                          <a:latin typeface="Arial"/>
                        </a:rPr>
                        <a:t>36 020 831</a:t>
                      </a:r>
                    </a:p>
                  </a:txBody>
                  <a:tcPr marL="8467" marR="101600" marT="9525" marB="0" anchor="b">
                    <a:lnL>
                      <a:noFill/>
                    </a:lnL>
                    <a:lnR>
                      <a:noFill/>
                    </a:lnR>
                    <a:lnT>
                      <a:noFill/>
                    </a:lnT>
                    <a:lnB>
                      <a:noFill/>
                    </a:lnB>
                  </a:tcPr>
                </a:tc>
                <a:extLst>
                  <a:ext uri="{0D108BD9-81ED-4DB2-BD59-A6C34878D82A}">
                    <a16:rowId xmlns:a16="http://schemas.microsoft.com/office/drawing/2014/main" val="10002"/>
                  </a:ext>
                </a:extLst>
              </a:tr>
              <a:tr h="296399">
                <a:tc>
                  <a:txBody>
                    <a:bodyPr/>
                    <a:lstStyle/>
                    <a:p>
                      <a:pPr algn="l" fontAlgn="b"/>
                      <a:r>
                        <a:rPr lang="fr-FR" sz="1600" b="0" i="0" u="none" strike="noStrike">
                          <a:solidFill>
                            <a:srgbClr val="000080"/>
                          </a:solidFill>
                          <a:effectLst/>
                          <a:latin typeface="Arial"/>
                        </a:rPr>
                        <a:t>MCO</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430</a:t>
                      </a:r>
                    </a:p>
                  </a:txBody>
                  <a:tcPr marL="8467" marR="203200"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55 471</a:t>
                      </a:r>
                    </a:p>
                  </a:txBody>
                  <a:tcPr marL="8467" marR="101600"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13 667 998</a:t>
                      </a:r>
                    </a:p>
                  </a:txBody>
                  <a:tcPr marL="8467" marR="101600" marT="9525" marB="0" anchor="b">
                    <a:lnL>
                      <a:noFill/>
                    </a:lnL>
                    <a:lnR>
                      <a:noFill/>
                    </a:lnR>
                    <a:lnT>
                      <a:noFill/>
                    </a:lnT>
                    <a:lnB>
                      <a:noFill/>
                    </a:lnB>
                  </a:tcPr>
                </a:tc>
                <a:extLst>
                  <a:ext uri="{0D108BD9-81ED-4DB2-BD59-A6C34878D82A}">
                    <a16:rowId xmlns:a16="http://schemas.microsoft.com/office/drawing/2014/main" val="10003"/>
                  </a:ext>
                </a:extLst>
              </a:tr>
              <a:tr h="296399">
                <a:tc>
                  <a:txBody>
                    <a:bodyPr/>
                    <a:lstStyle/>
                    <a:p>
                      <a:pPr algn="l" fontAlgn="b"/>
                      <a:r>
                        <a:rPr lang="fr-FR" sz="1600" b="0" i="0" u="none" strike="noStrike">
                          <a:solidFill>
                            <a:srgbClr val="000080"/>
                          </a:solidFill>
                          <a:effectLst/>
                          <a:latin typeface="Arial"/>
                        </a:rPr>
                        <a:t>CLCC</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19</a:t>
                      </a:r>
                    </a:p>
                  </a:txBody>
                  <a:tcPr marL="8467" marR="203200"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2 649</a:t>
                      </a:r>
                    </a:p>
                  </a:txBody>
                  <a:tcPr marL="8467" marR="101600"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719 543</a:t>
                      </a:r>
                    </a:p>
                  </a:txBody>
                  <a:tcPr marL="8467" marR="101600" marT="9525" marB="0" anchor="b">
                    <a:lnL>
                      <a:noFill/>
                    </a:lnL>
                    <a:lnR>
                      <a:noFill/>
                    </a:lnR>
                    <a:lnT>
                      <a:noFill/>
                    </a:lnT>
                    <a:lnB>
                      <a:noFill/>
                    </a:lnB>
                  </a:tcPr>
                </a:tc>
                <a:extLst>
                  <a:ext uri="{0D108BD9-81ED-4DB2-BD59-A6C34878D82A}">
                    <a16:rowId xmlns:a16="http://schemas.microsoft.com/office/drawing/2014/main" val="10004"/>
                  </a:ext>
                </a:extLst>
              </a:tr>
              <a:tr h="296399">
                <a:tc>
                  <a:txBody>
                    <a:bodyPr/>
                    <a:lstStyle/>
                    <a:p>
                      <a:pPr algn="l" fontAlgn="b"/>
                      <a:r>
                        <a:rPr lang="fr-FR" sz="1600" b="0" i="0" u="none" strike="noStrike">
                          <a:solidFill>
                            <a:srgbClr val="000080"/>
                          </a:solidFill>
                          <a:effectLst/>
                          <a:latin typeface="Arial"/>
                        </a:rPr>
                        <a:t>HIA</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6</a:t>
                      </a:r>
                    </a:p>
                  </a:txBody>
                  <a:tcPr marL="8467" marR="203200"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1 181</a:t>
                      </a:r>
                    </a:p>
                  </a:txBody>
                  <a:tcPr marL="8467" marR="101600"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269 625</a:t>
                      </a:r>
                    </a:p>
                  </a:txBody>
                  <a:tcPr marL="8467" marR="101600" marT="9525" marB="0" anchor="b">
                    <a:lnL>
                      <a:noFill/>
                    </a:lnL>
                    <a:lnR>
                      <a:noFill/>
                    </a:lnR>
                    <a:lnT>
                      <a:noFill/>
                    </a:lnT>
                    <a:lnB>
                      <a:noFill/>
                    </a:lnB>
                  </a:tcPr>
                </a:tc>
                <a:extLst>
                  <a:ext uri="{0D108BD9-81ED-4DB2-BD59-A6C34878D82A}">
                    <a16:rowId xmlns:a16="http://schemas.microsoft.com/office/drawing/2014/main" val="10005"/>
                  </a:ext>
                </a:extLst>
              </a:tr>
              <a:tr h="296399">
                <a:tc>
                  <a:txBody>
                    <a:bodyPr/>
                    <a:lstStyle/>
                    <a:p>
                      <a:pPr algn="l" fontAlgn="b"/>
                      <a:r>
                        <a:rPr lang="fr-FR" sz="1600" b="0" i="0" u="none" strike="noStrike">
                          <a:solidFill>
                            <a:srgbClr val="000080"/>
                          </a:solidFill>
                          <a:effectLst/>
                          <a:latin typeface="Arial"/>
                        </a:rPr>
                        <a:t>ESSR</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429</a:t>
                      </a:r>
                    </a:p>
                  </a:txBody>
                  <a:tcPr marL="8467" marR="203200"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38 380</a:t>
                      </a:r>
                    </a:p>
                  </a:txBody>
                  <a:tcPr marL="8467" marR="101600"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12 448 711</a:t>
                      </a:r>
                    </a:p>
                  </a:txBody>
                  <a:tcPr marL="8467" marR="101600" marT="9525" marB="0" anchor="b">
                    <a:lnL>
                      <a:noFill/>
                    </a:lnL>
                    <a:lnR>
                      <a:noFill/>
                    </a:lnR>
                    <a:lnT>
                      <a:noFill/>
                    </a:lnT>
                    <a:lnB>
                      <a:noFill/>
                    </a:lnB>
                  </a:tcPr>
                </a:tc>
                <a:extLst>
                  <a:ext uri="{0D108BD9-81ED-4DB2-BD59-A6C34878D82A}">
                    <a16:rowId xmlns:a16="http://schemas.microsoft.com/office/drawing/2014/main" val="10006"/>
                  </a:ext>
                </a:extLst>
              </a:tr>
              <a:tr h="296399">
                <a:tc>
                  <a:txBody>
                    <a:bodyPr/>
                    <a:lstStyle/>
                    <a:p>
                      <a:pPr algn="l" fontAlgn="b"/>
                      <a:r>
                        <a:rPr lang="fr-FR" sz="1600" b="0" i="0" u="none" strike="noStrike">
                          <a:solidFill>
                            <a:srgbClr val="000080"/>
                          </a:solidFill>
                          <a:effectLst/>
                          <a:latin typeface="Arial"/>
                        </a:rPr>
                        <a:t>ESLD</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28</a:t>
                      </a:r>
                    </a:p>
                  </a:txBody>
                  <a:tcPr marL="8467" marR="203200"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1 725</a:t>
                      </a:r>
                    </a:p>
                  </a:txBody>
                  <a:tcPr marL="8467" marR="101600"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637 609</a:t>
                      </a:r>
                    </a:p>
                  </a:txBody>
                  <a:tcPr marL="8467" marR="101600" marT="9525" marB="0" anchor="b">
                    <a:lnL>
                      <a:noFill/>
                    </a:lnL>
                    <a:lnR>
                      <a:noFill/>
                    </a:lnR>
                    <a:lnT>
                      <a:noFill/>
                    </a:lnT>
                    <a:lnB>
                      <a:noFill/>
                    </a:lnB>
                  </a:tcPr>
                </a:tc>
                <a:extLst>
                  <a:ext uri="{0D108BD9-81ED-4DB2-BD59-A6C34878D82A}">
                    <a16:rowId xmlns:a16="http://schemas.microsoft.com/office/drawing/2014/main" val="10007"/>
                  </a:ext>
                </a:extLst>
              </a:tr>
              <a:tr h="296399">
                <a:tc>
                  <a:txBody>
                    <a:bodyPr/>
                    <a:lstStyle/>
                    <a:p>
                      <a:pPr algn="l" fontAlgn="b"/>
                      <a:r>
                        <a:rPr lang="fr-FR" sz="1600" b="0" i="0" u="none" strike="noStrike">
                          <a:solidFill>
                            <a:srgbClr val="000080"/>
                          </a:solidFill>
                          <a:effectLst/>
                          <a:latin typeface="Arial"/>
                        </a:rPr>
                        <a:t>PSY</a:t>
                      </a:r>
                    </a:p>
                  </a:txBody>
                  <a:tcPr marL="8467" marR="8467"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80"/>
                          </a:solidFill>
                          <a:effectLst/>
                          <a:latin typeface="Arial"/>
                        </a:rPr>
                        <a:t>141</a:t>
                      </a:r>
                    </a:p>
                  </a:txBody>
                  <a:tcPr marL="8467" marR="203200"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80"/>
                          </a:solidFill>
                          <a:effectLst/>
                          <a:latin typeface="Arial"/>
                        </a:rPr>
                        <a:t>27 085</a:t>
                      </a:r>
                    </a:p>
                  </a:txBody>
                  <a:tcPr marL="8467" marR="101600"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80"/>
                          </a:solidFill>
                          <a:effectLst/>
                          <a:latin typeface="Arial"/>
                        </a:rPr>
                        <a:t>8 499 045</a:t>
                      </a:r>
                    </a:p>
                  </a:txBody>
                  <a:tcPr marL="8467" marR="101600"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6399">
                <a:tc>
                  <a:txBody>
                    <a:bodyPr/>
                    <a:lstStyle/>
                    <a:p>
                      <a:pPr algn="l" fontAlgn="b"/>
                      <a:r>
                        <a:rPr lang="fr-FR" sz="1600" b="1" i="0" u="none" strike="noStrike">
                          <a:solidFill>
                            <a:srgbClr val="000080"/>
                          </a:solidFill>
                          <a:effectLst/>
                          <a:latin typeface="Arial"/>
                        </a:rPr>
                        <a:t>Total</a:t>
                      </a:r>
                    </a:p>
                  </a:txBody>
                  <a:tcPr marL="8467" marR="8467"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80"/>
                          </a:solidFill>
                          <a:effectLst/>
                          <a:latin typeface="Arial"/>
                        </a:rPr>
                        <a:t>1 630</a:t>
                      </a:r>
                    </a:p>
                  </a:txBody>
                  <a:tcPr marL="8467" marR="203200"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80"/>
                          </a:solidFill>
                          <a:effectLst/>
                          <a:latin typeface="Arial"/>
                        </a:rPr>
                        <a:t>292 370</a:t>
                      </a:r>
                    </a:p>
                  </a:txBody>
                  <a:tcPr marL="8467" marR="101600"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dirty="0">
                          <a:solidFill>
                            <a:srgbClr val="000080"/>
                          </a:solidFill>
                          <a:effectLst/>
                          <a:latin typeface="Arial"/>
                        </a:rPr>
                        <a:t>85 891 185</a:t>
                      </a:r>
                    </a:p>
                  </a:txBody>
                  <a:tcPr marL="8467" marR="101600"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9" name="Image 8">
            <a:extLst>
              <a:ext uri="{FF2B5EF4-FFF2-40B4-BE49-F238E27FC236}">
                <a16:creationId xmlns:a16="http://schemas.microsoft.com/office/drawing/2014/main" id="{9CE0371A-FC7B-294D-8B97-E8965B89D3FD}"/>
              </a:ext>
            </a:extLst>
          </p:cNvPr>
          <p:cNvPicPr>
            <a:picLocks noChangeAspect="1"/>
          </p:cNvPicPr>
          <p:nvPr/>
        </p:nvPicPr>
        <p:blipFill>
          <a:blip r:embed="rId2"/>
          <a:stretch>
            <a:fillRect/>
          </a:stretch>
        </p:blipFill>
        <p:spPr>
          <a:xfrm>
            <a:off x="7007578" y="1305659"/>
            <a:ext cx="2092741" cy="2892907"/>
          </a:xfrm>
          <a:prstGeom prst="rect">
            <a:avLst/>
          </a:prstGeom>
          <a:ln w="19050">
            <a:solidFill>
              <a:srgbClr val="00B0F0"/>
            </a:solidFill>
          </a:ln>
        </p:spPr>
      </p:pic>
    </p:spTree>
    <p:extLst>
      <p:ext uri="{BB962C8B-B14F-4D97-AF65-F5344CB8AC3E}">
        <p14:creationId xmlns:p14="http://schemas.microsoft.com/office/powerpoint/2010/main" val="1844977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dirty="0" smtClean="0"/>
              <a:t>Résultats 2018</a:t>
            </a:r>
            <a:endParaRPr lang="fr-FR" dirty="0"/>
          </a:p>
        </p:txBody>
      </p:sp>
      <p:sp>
        <p:nvSpPr>
          <p:cNvPr id="2" name="Espace réservé du contenu 1"/>
          <p:cNvSpPr>
            <a:spLocks noGrp="1"/>
          </p:cNvSpPr>
          <p:nvPr>
            <p:ph idx="1"/>
          </p:nvPr>
        </p:nvSpPr>
        <p:spPr>
          <a:xfrm>
            <a:off x="457200" y="1412776"/>
            <a:ext cx="8229600" cy="4525963"/>
          </a:xfrm>
        </p:spPr>
        <p:txBody>
          <a:bodyPr>
            <a:normAutofit/>
          </a:bodyPr>
          <a:lstStyle/>
          <a:p>
            <a:pPr>
              <a:spcBef>
                <a:spcPts val="0"/>
              </a:spcBef>
            </a:pPr>
            <a:r>
              <a:rPr lang="fr-FR" altLang="fr-FR" sz="2400" dirty="0" smtClean="0"/>
              <a:t>Consommation </a:t>
            </a:r>
            <a:r>
              <a:rPr lang="fr-FR" altLang="fr-FR" sz="2400" dirty="0"/>
              <a:t>globale : 288 DDJ/ 1000 </a:t>
            </a:r>
            <a:r>
              <a:rPr lang="fr-FR" altLang="fr-FR" sz="2400" dirty="0" smtClean="0"/>
              <a:t>JH</a:t>
            </a:r>
          </a:p>
          <a:p>
            <a:pPr>
              <a:spcBef>
                <a:spcPts val="0"/>
              </a:spcBef>
            </a:pPr>
            <a:endParaRPr lang="fr-FR" altLang="fr-FR" sz="800" dirty="0" smtClean="0"/>
          </a:p>
          <a:p>
            <a:pPr marL="0" indent="0" algn="ctr">
              <a:spcBef>
                <a:spcPts val="0"/>
              </a:spcBef>
              <a:buNone/>
            </a:pPr>
            <a:endParaRPr lang="fr-FR" altLang="fr-FR" sz="1800" b="1" dirty="0" smtClean="0"/>
          </a:p>
          <a:p>
            <a:pPr marL="0" indent="0" algn="ctr">
              <a:spcBef>
                <a:spcPts val="0"/>
              </a:spcBef>
              <a:buNone/>
            </a:pPr>
            <a:r>
              <a:rPr lang="fr-FR" altLang="fr-FR" sz="1800" b="1" dirty="0" smtClean="0"/>
              <a:t>Consommations </a:t>
            </a:r>
            <a:r>
              <a:rPr lang="fr-FR" altLang="fr-FR" sz="1800" b="1" dirty="0"/>
              <a:t>d’antibiotiques à visée </a:t>
            </a:r>
            <a:r>
              <a:rPr lang="fr-FR" altLang="fr-FR" sz="1800" b="1" dirty="0" smtClean="0"/>
              <a:t>systémique,</a:t>
            </a:r>
            <a:br>
              <a:rPr lang="fr-FR" altLang="fr-FR" sz="1800" b="1" dirty="0" smtClean="0"/>
            </a:br>
            <a:r>
              <a:rPr lang="fr-FR" altLang="fr-FR" sz="1800" b="1" dirty="0" smtClean="0"/>
              <a:t>par </a:t>
            </a:r>
            <a:r>
              <a:rPr lang="fr-FR" altLang="fr-FR" sz="1800" b="1" dirty="0"/>
              <a:t>type d’établissement en nombre de DDJ/1 000 JH</a:t>
            </a:r>
          </a:p>
          <a:p>
            <a:endParaRPr lang="fr-FR" sz="2000" dirty="0"/>
          </a:p>
        </p:txBody>
      </p:sp>
      <p:sp>
        <p:nvSpPr>
          <p:cNvPr id="3" name="Espace réservé du numéro de diapositive 2"/>
          <p:cNvSpPr>
            <a:spLocks noGrp="1"/>
          </p:cNvSpPr>
          <p:nvPr>
            <p:ph type="sldNum" sz="quarter" idx="12"/>
          </p:nvPr>
        </p:nvSpPr>
        <p:spPr/>
        <p:txBody>
          <a:bodyPr/>
          <a:lstStyle/>
          <a:p>
            <a:fld id="{24BDF6ED-2816-5E4A-85C7-CC85CE9663BF}" type="slidenum">
              <a:rPr lang="fr-FR" smtClean="0"/>
              <a:pPr/>
              <a:t>15</a:t>
            </a:fld>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957710058"/>
              </p:ext>
            </p:extLst>
          </p:nvPr>
        </p:nvGraphicFramePr>
        <p:xfrm>
          <a:off x="1369181" y="2924944"/>
          <a:ext cx="6405638" cy="2925587"/>
        </p:xfrm>
        <a:graphic>
          <a:graphicData uri="http://schemas.openxmlformats.org/drawingml/2006/table">
            <a:tbl>
              <a:tblPr/>
              <a:tblGrid>
                <a:gridCol w="2260813">
                  <a:extLst>
                    <a:ext uri="{9D8B030D-6E8A-4147-A177-3AD203B41FA5}">
                      <a16:colId xmlns:a16="http://schemas.microsoft.com/office/drawing/2014/main" val="20000"/>
                    </a:ext>
                  </a:extLst>
                </a:gridCol>
                <a:gridCol w="2160333">
                  <a:extLst>
                    <a:ext uri="{9D8B030D-6E8A-4147-A177-3AD203B41FA5}">
                      <a16:colId xmlns:a16="http://schemas.microsoft.com/office/drawing/2014/main" val="20001"/>
                    </a:ext>
                  </a:extLst>
                </a:gridCol>
                <a:gridCol w="1984492">
                  <a:extLst>
                    <a:ext uri="{9D8B030D-6E8A-4147-A177-3AD203B41FA5}">
                      <a16:colId xmlns:a16="http://schemas.microsoft.com/office/drawing/2014/main" val="20002"/>
                    </a:ext>
                  </a:extLst>
                </a:gridCol>
              </a:tblGrid>
              <a:tr h="333587">
                <a:tc>
                  <a:txBody>
                    <a:bodyPr/>
                    <a:lstStyle/>
                    <a:p>
                      <a:pPr algn="l" fontAlgn="ctr"/>
                      <a:r>
                        <a:rPr lang="fr-FR" sz="1700" b="1" i="0" u="none" strike="noStrike" dirty="0">
                          <a:solidFill>
                            <a:srgbClr val="002060"/>
                          </a:solidFill>
                          <a:effectLst/>
                          <a:latin typeface="Arial"/>
                        </a:rPr>
                        <a:t>Type</a:t>
                      </a:r>
                    </a:p>
                  </a:txBody>
                  <a:tcPr marL="8467" marR="8467" marT="846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700" b="1" i="0" u="none" strike="noStrike" dirty="0">
                          <a:solidFill>
                            <a:srgbClr val="002060"/>
                          </a:solidFill>
                          <a:effectLst/>
                          <a:latin typeface="Arial"/>
                        </a:rPr>
                        <a:t>Nb ES</a:t>
                      </a:r>
                    </a:p>
                  </a:txBody>
                  <a:tcPr marL="8467" marR="8467" marT="846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700" b="1" i="0" u="none" strike="noStrike">
                          <a:solidFill>
                            <a:srgbClr val="002060"/>
                          </a:solidFill>
                          <a:effectLst/>
                          <a:latin typeface="Arial"/>
                        </a:rPr>
                        <a:t>Taux global</a:t>
                      </a:r>
                    </a:p>
                  </a:txBody>
                  <a:tcPr marL="8467" marR="8467" marT="846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8000">
                <a:tc>
                  <a:txBody>
                    <a:bodyPr/>
                    <a:lstStyle/>
                    <a:p>
                      <a:pPr algn="l" fontAlgn="b"/>
                      <a:r>
                        <a:rPr lang="fr-FR" sz="1700" b="0" i="0" u="none" strike="noStrike" dirty="0">
                          <a:solidFill>
                            <a:srgbClr val="002060"/>
                          </a:solidFill>
                          <a:effectLst/>
                          <a:latin typeface="Arial"/>
                        </a:rPr>
                        <a:t>CHU</a:t>
                      </a: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2060"/>
                          </a:solidFill>
                          <a:effectLst/>
                          <a:latin typeface="Arial"/>
                        </a:rPr>
                        <a:t>40</a:t>
                      </a:r>
                    </a:p>
                  </a:txBody>
                  <a:tcPr marL="8467" marR="406400"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2060"/>
                          </a:solidFill>
                          <a:effectLst/>
                          <a:latin typeface="Arial"/>
                        </a:rPr>
                        <a:t>430</a:t>
                      </a:r>
                    </a:p>
                  </a:txBody>
                  <a:tcPr marL="8467" marR="203200" marT="846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88000">
                <a:tc>
                  <a:txBody>
                    <a:bodyPr/>
                    <a:lstStyle/>
                    <a:p>
                      <a:pPr algn="l" fontAlgn="b"/>
                      <a:r>
                        <a:rPr lang="fr-FR" sz="1700" b="0" i="0" u="none" strike="noStrike" dirty="0">
                          <a:solidFill>
                            <a:srgbClr val="002060"/>
                          </a:solidFill>
                          <a:effectLst/>
                          <a:latin typeface="Arial"/>
                        </a:rPr>
                        <a:t>CH ≤33% lits CS</a:t>
                      </a:r>
                    </a:p>
                  </a:txBody>
                  <a:tcPr marL="8467" marR="8467"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200</a:t>
                      </a:r>
                    </a:p>
                  </a:txBody>
                  <a:tcPr marL="8467" marR="406400"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152</a:t>
                      </a:r>
                    </a:p>
                  </a:txBody>
                  <a:tcPr marL="8467" marR="203200" marT="8467" marB="0" anchor="b">
                    <a:lnL>
                      <a:noFill/>
                    </a:lnL>
                    <a:lnR>
                      <a:noFill/>
                    </a:lnR>
                    <a:lnT>
                      <a:noFill/>
                    </a:lnT>
                    <a:lnB>
                      <a:noFill/>
                    </a:lnB>
                  </a:tcPr>
                </a:tc>
                <a:extLst>
                  <a:ext uri="{0D108BD9-81ED-4DB2-BD59-A6C34878D82A}">
                    <a16:rowId xmlns:a16="http://schemas.microsoft.com/office/drawing/2014/main" val="10002"/>
                  </a:ext>
                </a:extLst>
              </a:tr>
              <a:tr h="288000">
                <a:tc>
                  <a:txBody>
                    <a:bodyPr/>
                    <a:lstStyle/>
                    <a:p>
                      <a:pPr algn="l" fontAlgn="b"/>
                      <a:r>
                        <a:rPr lang="fr-FR" sz="1700" b="0" i="0" u="none" strike="noStrike" dirty="0">
                          <a:solidFill>
                            <a:srgbClr val="002060"/>
                          </a:solidFill>
                          <a:effectLst/>
                          <a:latin typeface="Arial"/>
                        </a:rPr>
                        <a:t>CH &gt;33% lits CS</a:t>
                      </a:r>
                    </a:p>
                  </a:txBody>
                  <a:tcPr marL="8467" marR="8467"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337</a:t>
                      </a:r>
                    </a:p>
                  </a:txBody>
                  <a:tcPr marL="8467" marR="406400"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351</a:t>
                      </a:r>
                    </a:p>
                  </a:txBody>
                  <a:tcPr marL="8467" marR="203200" marT="8467" marB="0" anchor="b">
                    <a:lnL>
                      <a:noFill/>
                    </a:lnL>
                    <a:lnR>
                      <a:noFill/>
                    </a:lnR>
                    <a:lnT>
                      <a:noFill/>
                    </a:lnT>
                    <a:lnB>
                      <a:noFill/>
                    </a:lnB>
                  </a:tcPr>
                </a:tc>
                <a:extLst>
                  <a:ext uri="{0D108BD9-81ED-4DB2-BD59-A6C34878D82A}">
                    <a16:rowId xmlns:a16="http://schemas.microsoft.com/office/drawing/2014/main" val="10003"/>
                  </a:ext>
                </a:extLst>
              </a:tr>
              <a:tr h="288000">
                <a:tc>
                  <a:txBody>
                    <a:bodyPr/>
                    <a:lstStyle/>
                    <a:p>
                      <a:pPr algn="l" fontAlgn="b"/>
                      <a:r>
                        <a:rPr lang="fr-FR" sz="1700" b="0" i="0" u="none" strike="noStrike" dirty="0">
                          <a:solidFill>
                            <a:srgbClr val="002060"/>
                          </a:solidFill>
                          <a:effectLst/>
                          <a:latin typeface="Arial"/>
                        </a:rPr>
                        <a:t>MCO</a:t>
                      </a:r>
                    </a:p>
                  </a:txBody>
                  <a:tcPr marL="8467" marR="8467"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430</a:t>
                      </a:r>
                    </a:p>
                  </a:txBody>
                  <a:tcPr marL="8467" marR="406400"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346</a:t>
                      </a:r>
                    </a:p>
                  </a:txBody>
                  <a:tcPr marL="8467" marR="203200" marT="8467" marB="0" anchor="b">
                    <a:lnL>
                      <a:noFill/>
                    </a:lnL>
                    <a:lnR>
                      <a:noFill/>
                    </a:lnR>
                    <a:lnT>
                      <a:noFill/>
                    </a:lnT>
                    <a:lnB>
                      <a:noFill/>
                    </a:lnB>
                  </a:tcPr>
                </a:tc>
                <a:extLst>
                  <a:ext uri="{0D108BD9-81ED-4DB2-BD59-A6C34878D82A}">
                    <a16:rowId xmlns:a16="http://schemas.microsoft.com/office/drawing/2014/main" val="10004"/>
                  </a:ext>
                </a:extLst>
              </a:tr>
              <a:tr h="288000">
                <a:tc>
                  <a:txBody>
                    <a:bodyPr/>
                    <a:lstStyle/>
                    <a:p>
                      <a:pPr algn="l" fontAlgn="b"/>
                      <a:r>
                        <a:rPr lang="fr-FR" sz="1700" b="0" i="0" u="none" strike="noStrike" dirty="0">
                          <a:solidFill>
                            <a:srgbClr val="002060"/>
                          </a:solidFill>
                          <a:effectLst/>
                          <a:latin typeface="Arial"/>
                        </a:rPr>
                        <a:t>CLCC</a:t>
                      </a:r>
                    </a:p>
                  </a:txBody>
                  <a:tcPr marL="8467" marR="8467"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19</a:t>
                      </a:r>
                    </a:p>
                  </a:txBody>
                  <a:tcPr marL="8467" marR="406400"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524</a:t>
                      </a:r>
                    </a:p>
                  </a:txBody>
                  <a:tcPr marL="8467" marR="203200" marT="8467" marB="0" anchor="b">
                    <a:lnL>
                      <a:noFill/>
                    </a:lnL>
                    <a:lnR>
                      <a:noFill/>
                    </a:lnR>
                    <a:lnT>
                      <a:noFill/>
                    </a:lnT>
                    <a:lnB>
                      <a:noFill/>
                    </a:lnB>
                  </a:tcPr>
                </a:tc>
                <a:extLst>
                  <a:ext uri="{0D108BD9-81ED-4DB2-BD59-A6C34878D82A}">
                    <a16:rowId xmlns:a16="http://schemas.microsoft.com/office/drawing/2014/main" val="10005"/>
                  </a:ext>
                </a:extLst>
              </a:tr>
              <a:tr h="288000">
                <a:tc>
                  <a:txBody>
                    <a:bodyPr/>
                    <a:lstStyle/>
                    <a:p>
                      <a:pPr algn="l" fontAlgn="b"/>
                      <a:r>
                        <a:rPr lang="fr-FR" sz="1700" b="0" i="0" u="none" strike="noStrike" dirty="0">
                          <a:solidFill>
                            <a:srgbClr val="002060"/>
                          </a:solidFill>
                          <a:effectLst/>
                          <a:latin typeface="Arial"/>
                        </a:rPr>
                        <a:t>HIA</a:t>
                      </a:r>
                    </a:p>
                  </a:txBody>
                  <a:tcPr marL="8467" marR="8467"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6</a:t>
                      </a:r>
                    </a:p>
                  </a:txBody>
                  <a:tcPr marL="8467" marR="406400"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577</a:t>
                      </a:r>
                    </a:p>
                  </a:txBody>
                  <a:tcPr marL="8467" marR="203200" marT="8467" marB="0" anchor="b">
                    <a:lnL>
                      <a:noFill/>
                    </a:lnL>
                    <a:lnR>
                      <a:noFill/>
                    </a:lnR>
                    <a:lnT>
                      <a:noFill/>
                    </a:lnT>
                    <a:lnB>
                      <a:noFill/>
                    </a:lnB>
                  </a:tcPr>
                </a:tc>
                <a:extLst>
                  <a:ext uri="{0D108BD9-81ED-4DB2-BD59-A6C34878D82A}">
                    <a16:rowId xmlns:a16="http://schemas.microsoft.com/office/drawing/2014/main" val="10006"/>
                  </a:ext>
                </a:extLst>
              </a:tr>
              <a:tr h="288000">
                <a:tc>
                  <a:txBody>
                    <a:bodyPr/>
                    <a:lstStyle/>
                    <a:p>
                      <a:pPr algn="l" fontAlgn="b"/>
                      <a:r>
                        <a:rPr lang="fr-FR" sz="1700" b="0" i="0" u="none" strike="noStrike" dirty="0">
                          <a:solidFill>
                            <a:srgbClr val="002060"/>
                          </a:solidFill>
                          <a:effectLst/>
                          <a:latin typeface="Arial"/>
                        </a:rPr>
                        <a:t>ESSR</a:t>
                      </a:r>
                    </a:p>
                  </a:txBody>
                  <a:tcPr marL="8467" marR="8467"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429</a:t>
                      </a:r>
                    </a:p>
                  </a:txBody>
                  <a:tcPr marL="8467" marR="406400"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132</a:t>
                      </a:r>
                    </a:p>
                  </a:txBody>
                  <a:tcPr marL="8467" marR="203200" marT="8467" marB="0" anchor="b">
                    <a:lnL>
                      <a:noFill/>
                    </a:lnL>
                    <a:lnR>
                      <a:noFill/>
                    </a:lnR>
                    <a:lnT>
                      <a:noFill/>
                    </a:lnT>
                    <a:lnB>
                      <a:noFill/>
                    </a:lnB>
                  </a:tcPr>
                </a:tc>
                <a:extLst>
                  <a:ext uri="{0D108BD9-81ED-4DB2-BD59-A6C34878D82A}">
                    <a16:rowId xmlns:a16="http://schemas.microsoft.com/office/drawing/2014/main" val="10007"/>
                  </a:ext>
                </a:extLst>
              </a:tr>
              <a:tr h="288000">
                <a:tc>
                  <a:txBody>
                    <a:bodyPr/>
                    <a:lstStyle/>
                    <a:p>
                      <a:pPr algn="l" fontAlgn="b"/>
                      <a:r>
                        <a:rPr lang="fr-FR" sz="1700" b="0" i="0" u="none" strike="noStrike" dirty="0">
                          <a:solidFill>
                            <a:srgbClr val="002060"/>
                          </a:solidFill>
                          <a:effectLst/>
                          <a:latin typeface="Arial"/>
                        </a:rPr>
                        <a:t>ESLD</a:t>
                      </a:r>
                    </a:p>
                  </a:txBody>
                  <a:tcPr marL="8467" marR="8467"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28</a:t>
                      </a:r>
                    </a:p>
                  </a:txBody>
                  <a:tcPr marL="8467" marR="406400"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61</a:t>
                      </a:r>
                    </a:p>
                  </a:txBody>
                  <a:tcPr marL="8467" marR="203200" marT="8467" marB="0" anchor="b">
                    <a:lnL>
                      <a:noFill/>
                    </a:lnL>
                    <a:lnR>
                      <a:noFill/>
                    </a:lnR>
                    <a:lnT>
                      <a:noFill/>
                    </a:lnT>
                    <a:lnB>
                      <a:noFill/>
                    </a:lnB>
                  </a:tcPr>
                </a:tc>
                <a:extLst>
                  <a:ext uri="{0D108BD9-81ED-4DB2-BD59-A6C34878D82A}">
                    <a16:rowId xmlns:a16="http://schemas.microsoft.com/office/drawing/2014/main" val="10008"/>
                  </a:ext>
                </a:extLst>
              </a:tr>
              <a:tr h="288000">
                <a:tc>
                  <a:txBody>
                    <a:bodyPr/>
                    <a:lstStyle/>
                    <a:p>
                      <a:pPr algn="l" fontAlgn="b"/>
                      <a:r>
                        <a:rPr lang="fr-FR" sz="1700" b="0" i="0" u="none" strike="noStrike" dirty="0">
                          <a:solidFill>
                            <a:srgbClr val="002060"/>
                          </a:solidFill>
                          <a:effectLst/>
                          <a:latin typeface="Arial"/>
                        </a:rPr>
                        <a:t>PSY</a:t>
                      </a:r>
                    </a:p>
                  </a:txBody>
                  <a:tcPr marL="8467" marR="8467" marT="84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dirty="0">
                          <a:solidFill>
                            <a:srgbClr val="002060"/>
                          </a:solidFill>
                          <a:effectLst/>
                          <a:latin typeface="Arial"/>
                        </a:rPr>
                        <a:t>141</a:t>
                      </a:r>
                    </a:p>
                  </a:txBody>
                  <a:tcPr marL="8467" marR="406400" marT="84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dirty="0">
                          <a:solidFill>
                            <a:srgbClr val="002060"/>
                          </a:solidFill>
                          <a:effectLst/>
                          <a:latin typeface="Arial"/>
                        </a:rPr>
                        <a:t>43</a:t>
                      </a:r>
                    </a:p>
                  </a:txBody>
                  <a:tcPr marL="8467" marR="203200" marT="846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9" name="Text Box 420"/>
          <p:cNvSpPr txBox="1">
            <a:spLocks noChangeArrowheads="1"/>
          </p:cNvSpPr>
          <p:nvPr/>
        </p:nvSpPr>
        <p:spPr bwMode="auto">
          <a:xfrm>
            <a:off x="1256102" y="5877272"/>
            <a:ext cx="1344788"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a:spcBef>
                <a:spcPct val="50000"/>
              </a:spcBef>
              <a:buClrTx/>
              <a:buSzTx/>
              <a:buFontTx/>
              <a:buNone/>
            </a:pPr>
            <a:r>
              <a:rPr kumimoji="0" lang="fr-FR" altLang="fr-FR" sz="1067" i="1" dirty="0">
                <a:solidFill>
                  <a:schemeClr val="tx1"/>
                </a:solidFill>
              </a:rPr>
              <a:t>CS = Court séjour</a:t>
            </a:r>
          </a:p>
        </p:txBody>
      </p:sp>
    </p:spTree>
    <p:extLst>
      <p:ext uri="{BB962C8B-B14F-4D97-AF65-F5344CB8AC3E}">
        <p14:creationId xmlns:p14="http://schemas.microsoft.com/office/powerpoint/2010/main" val="18473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phique 7"/>
          <p:cNvGraphicFramePr>
            <a:graphicFrameLocks/>
          </p:cNvGraphicFramePr>
          <p:nvPr>
            <p:extLst>
              <p:ext uri="{D42A27DB-BD31-4B8C-83A1-F6EECF244321}">
                <p14:modId xmlns:p14="http://schemas.microsoft.com/office/powerpoint/2010/main" val="199926204"/>
              </p:ext>
            </p:extLst>
          </p:nvPr>
        </p:nvGraphicFramePr>
        <p:xfrm>
          <a:off x="751790" y="1988840"/>
          <a:ext cx="7832332" cy="419711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re 4"/>
          <p:cNvSpPr>
            <a:spLocks noGrp="1"/>
          </p:cNvSpPr>
          <p:nvPr>
            <p:ph type="title"/>
          </p:nvPr>
        </p:nvSpPr>
        <p:spPr>
          <a:xfrm>
            <a:off x="628650" y="-99392"/>
            <a:ext cx="7886700" cy="947859"/>
          </a:xfrm>
        </p:spPr>
        <p:txBody>
          <a:bodyPr/>
          <a:lstStyle/>
          <a:p>
            <a:r>
              <a:rPr lang="fr-FR" dirty="0" smtClean="0"/>
              <a:t>Résultats</a:t>
            </a:r>
            <a:endParaRPr lang="fr-FR" dirty="0"/>
          </a:p>
        </p:txBody>
      </p:sp>
      <p:sp>
        <p:nvSpPr>
          <p:cNvPr id="2" name="Espace réservé du contenu 1"/>
          <p:cNvSpPr>
            <a:spLocks noGrp="1"/>
          </p:cNvSpPr>
          <p:nvPr>
            <p:ph idx="1"/>
          </p:nvPr>
        </p:nvSpPr>
        <p:spPr>
          <a:xfrm>
            <a:off x="487841" y="1268760"/>
            <a:ext cx="8360229" cy="4863978"/>
          </a:xfrm>
        </p:spPr>
        <p:txBody>
          <a:bodyPr>
            <a:normAutofit/>
          </a:bodyPr>
          <a:lstStyle/>
          <a:p>
            <a:pPr marL="0" indent="0" algn="ctr">
              <a:buNone/>
            </a:pPr>
            <a:r>
              <a:rPr lang="fr-FR" altLang="fr-FR" sz="1800" b="1" dirty="0"/>
              <a:t>Profil d’utilisation des antibiotiques, tous établissements </a:t>
            </a:r>
            <a:r>
              <a:rPr lang="fr-FR" altLang="fr-FR" sz="1800" b="1" dirty="0" smtClean="0"/>
              <a:t>confondus</a:t>
            </a:r>
          </a:p>
          <a:p>
            <a:pPr marL="0" indent="0" algn="ctr">
              <a:buNone/>
            </a:pPr>
            <a:r>
              <a:rPr lang="fr-FR" altLang="fr-FR" sz="1800" dirty="0" smtClean="0"/>
              <a:t>(</a:t>
            </a:r>
            <a:r>
              <a:rPr lang="fr-FR" altLang="fr-FR" sz="1800" dirty="0"/>
              <a:t>N=1 </a:t>
            </a:r>
            <a:r>
              <a:rPr lang="fr-FR" altLang="fr-FR" sz="1800" dirty="0" smtClean="0"/>
              <a:t>630, consommation </a:t>
            </a:r>
            <a:r>
              <a:rPr lang="fr-FR" altLang="fr-FR" sz="1800" dirty="0"/>
              <a:t>globale : </a:t>
            </a:r>
            <a:r>
              <a:rPr lang="fr-FR" altLang="fr-FR" sz="1800" dirty="0" smtClean="0"/>
              <a:t>288 </a:t>
            </a:r>
            <a:r>
              <a:rPr lang="fr-FR" altLang="fr-FR" sz="1800" dirty="0"/>
              <a:t>DDJ/ 1 000 </a:t>
            </a:r>
            <a:r>
              <a:rPr lang="fr-FR" altLang="fr-FR" sz="1800" dirty="0" smtClean="0"/>
              <a:t>JH)</a:t>
            </a:r>
            <a:endParaRPr lang="fr-FR" altLang="fr-FR" dirty="0"/>
          </a:p>
          <a:p>
            <a:endParaRPr lang="fr-FR" dirty="0"/>
          </a:p>
        </p:txBody>
      </p:sp>
      <p:sp>
        <p:nvSpPr>
          <p:cNvPr id="10" name="Text Box 28"/>
          <p:cNvSpPr txBox="1">
            <a:spLocks noChangeArrowheads="1"/>
          </p:cNvSpPr>
          <p:nvPr/>
        </p:nvSpPr>
        <p:spPr bwMode="auto">
          <a:xfrm>
            <a:off x="283634" y="5661248"/>
            <a:ext cx="876864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a:spcBef>
                <a:spcPct val="50000"/>
              </a:spcBef>
              <a:buClrTx/>
              <a:buSzTx/>
              <a:buFontTx/>
              <a:buNone/>
            </a:pPr>
            <a:r>
              <a:rPr kumimoji="0" lang="fr-FR" altLang="fr-FR" sz="900" dirty="0" smtClean="0">
                <a:solidFill>
                  <a:srgbClr val="000000"/>
                </a:solidFill>
                <a:ea typeface="Times New Roman" pitchFamily="18" charset="0"/>
                <a:cs typeface="Arial" charset="0"/>
              </a:rPr>
              <a:t>*Autres </a:t>
            </a:r>
            <a:r>
              <a:rPr kumimoji="0" lang="fr-FR" altLang="fr-FR" sz="900" dirty="0">
                <a:solidFill>
                  <a:srgbClr val="000000"/>
                </a:solidFill>
                <a:ea typeface="Times New Roman" pitchFamily="18" charset="0"/>
                <a:cs typeface="Arial" charset="0"/>
              </a:rPr>
              <a:t>béta-</a:t>
            </a:r>
            <a:r>
              <a:rPr kumimoji="0" lang="fr-FR" altLang="fr-FR" sz="900" dirty="0" err="1">
                <a:solidFill>
                  <a:srgbClr val="000000"/>
                </a:solidFill>
                <a:ea typeface="Times New Roman" pitchFamily="18" charset="0"/>
                <a:cs typeface="Arial" charset="0"/>
              </a:rPr>
              <a:t>lactamines</a:t>
            </a:r>
            <a:r>
              <a:rPr kumimoji="0" lang="fr-FR" altLang="fr-FR" sz="900" dirty="0">
                <a:solidFill>
                  <a:srgbClr val="000000"/>
                </a:solidFill>
                <a:ea typeface="Times New Roman" pitchFamily="18" charset="0"/>
                <a:cs typeface="Arial" charset="0"/>
              </a:rPr>
              <a:t> : Pénicillines G, V, ampicilline </a:t>
            </a:r>
            <a:r>
              <a:rPr kumimoji="0" lang="fr-FR" altLang="fr-FR" sz="900" dirty="0" err="1">
                <a:solidFill>
                  <a:srgbClr val="000000"/>
                </a:solidFill>
                <a:ea typeface="Times New Roman" pitchFamily="18" charset="0"/>
                <a:cs typeface="Arial" charset="0"/>
              </a:rPr>
              <a:t>sulbactam</a:t>
            </a:r>
            <a:r>
              <a:rPr kumimoji="0" lang="fr-FR" altLang="fr-FR" sz="900" dirty="0">
                <a:solidFill>
                  <a:srgbClr val="000000"/>
                </a:solidFill>
                <a:ea typeface="Times New Roman" pitchFamily="18" charset="0"/>
                <a:cs typeface="Arial" charset="0"/>
              </a:rPr>
              <a:t>, </a:t>
            </a:r>
            <a:r>
              <a:rPr kumimoji="0" lang="fr-FR" altLang="fr-FR" sz="900" dirty="0" err="1">
                <a:solidFill>
                  <a:srgbClr val="000000"/>
                </a:solidFill>
                <a:ea typeface="Times New Roman" pitchFamily="18" charset="0"/>
                <a:cs typeface="Arial" charset="0"/>
              </a:rPr>
              <a:t>pivmécillinam</a:t>
            </a:r>
            <a:r>
              <a:rPr kumimoji="0" lang="fr-FR" altLang="fr-FR" sz="900" dirty="0">
                <a:solidFill>
                  <a:srgbClr val="000000"/>
                </a:solidFill>
                <a:ea typeface="Times New Roman" pitchFamily="18" charset="0"/>
                <a:cs typeface="Arial" charset="0"/>
              </a:rPr>
              <a:t>, </a:t>
            </a:r>
            <a:r>
              <a:rPr kumimoji="0" lang="fr-FR" altLang="fr-FR" sz="900" dirty="0" err="1">
                <a:solidFill>
                  <a:srgbClr val="000000"/>
                </a:solidFill>
                <a:ea typeface="Times New Roman" pitchFamily="18" charset="0"/>
                <a:cs typeface="Arial" charset="0"/>
              </a:rPr>
              <a:t>ceftobiprole</a:t>
            </a:r>
            <a:r>
              <a:rPr kumimoji="0" lang="fr-FR" altLang="fr-FR" sz="900" dirty="0">
                <a:solidFill>
                  <a:srgbClr val="000000"/>
                </a:solidFill>
                <a:ea typeface="Times New Roman" pitchFamily="18" charset="0"/>
                <a:cs typeface="Arial" charset="0"/>
              </a:rPr>
              <a:t>, </a:t>
            </a:r>
            <a:r>
              <a:rPr kumimoji="0" lang="fr-FR" altLang="fr-FR" sz="900" dirty="0" err="1">
                <a:solidFill>
                  <a:srgbClr val="000000"/>
                </a:solidFill>
                <a:ea typeface="Times New Roman" pitchFamily="18" charset="0"/>
                <a:cs typeface="Arial" charset="0"/>
              </a:rPr>
              <a:t>ceftaroline</a:t>
            </a:r>
            <a:r>
              <a:rPr kumimoji="0" lang="fr-FR" altLang="fr-FR" sz="900" dirty="0">
                <a:solidFill>
                  <a:srgbClr val="000000"/>
                </a:solidFill>
                <a:ea typeface="Times New Roman" pitchFamily="18" charset="0"/>
                <a:cs typeface="Arial" charset="0"/>
              </a:rPr>
              <a:t>, </a:t>
            </a:r>
            <a:r>
              <a:rPr kumimoji="0" lang="fr-FR" altLang="fr-FR" sz="900" dirty="0" err="1">
                <a:solidFill>
                  <a:srgbClr val="000000"/>
                </a:solidFill>
                <a:ea typeface="Times New Roman" pitchFamily="18" charset="0"/>
                <a:cs typeface="Arial" charset="0"/>
              </a:rPr>
              <a:t>pipéracilline</a:t>
            </a:r>
            <a:r>
              <a:rPr kumimoji="0" lang="fr-FR" altLang="fr-FR" sz="900" dirty="0">
                <a:solidFill>
                  <a:srgbClr val="000000"/>
                </a:solidFill>
                <a:ea typeface="Times New Roman" pitchFamily="18" charset="0"/>
                <a:cs typeface="Arial" charset="0"/>
              </a:rPr>
              <a:t>, </a:t>
            </a:r>
            <a:r>
              <a:rPr kumimoji="0" lang="fr-FR" altLang="fr-FR" sz="900" dirty="0" err="1">
                <a:solidFill>
                  <a:srgbClr val="000000"/>
                </a:solidFill>
                <a:ea typeface="Times New Roman" pitchFamily="18" charset="0"/>
                <a:cs typeface="Arial" charset="0"/>
              </a:rPr>
              <a:t>ticarcilline</a:t>
            </a:r>
            <a:r>
              <a:rPr kumimoji="0" lang="fr-FR" altLang="fr-FR" sz="900" dirty="0">
                <a:solidFill>
                  <a:srgbClr val="000000"/>
                </a:solidFill>
                <a:ea typeface="Times New Roman" pitchFamily="18" charset="0"/>
                <a:cs typeface="Arial" charset="0"/>
              </a:rPr>
              <a:t>, </a:t>
            </a:r>
            <a:r>
              <a:rPr kumimoji="0" lang="fr-FR" altLang="fr-FR" sz="900" dirty="0" err="1">
                <a:solidFill>
                  <a:srgbClr val="000000"/>
                </a:solidFill>
                <a:ea typeface="Times New Roman" pitchFamily="18" charset="0"/>
                <a:cs typeface="Arial" charset="0"/>
              </a:rPr>
              <a:t>témocilline</a:t>
            </a:r>
            <a:r>
              <a:rPr kumimoji="0" lang="fr-FR" altLang="fr-FR" sz="900" dirty="0">
                <a:solidFill>
                  <a:srgbClr val="000000"/>
                </a:solidFill>
                <a:ea typeface="Times New Roman" pitchFamily="18" charset="0"/>
                <a:cs typeface="Arial" charset="0"/>
              </a:rPr>
              <a:t>, </a:t>
            </a:r>
            <a:r>
              <a:rPr kumimoji="0" lang="fr-FR" altLang="fr-FR" sz="900" dirty="0" err="1">
                <a:solidFill>
                  <a:srgbClr val="000000"/>
                </a:solidFill>
                <a:ea typeface="Times New Roman" pitchFamily="18" charset="0"/>
                <a:cs typeface="Arial" charset="0"/>
              </a:rPr>
              <a:t>ticarcilline</a:t>
            </a:r>
            <a:r>
              <a:rPr kumimoji="0" lang="fr-FR" altLang="fr-FR" sz="900" dirty="0">
                <a:solidFill>
                  <a:srgbClr val="000000"/>
                </a:solidFill>
                <a:ea typeface="Times New Roman" pitchFamily="18" charset="0"/>
                <a:cs typeface="Arial" charset="0"/>
              </a:rPr>
              <a:t> </a:t>
            </a:r>
            <a:r>
              <a:rPr kumimoji="0" lang="fr-FR" altLang="fr-FR" sz="900" dirty="0" err="1">
                <a:solidFill>
                  <a:srgbClr val="000000"/>
                </a:solidFill>
                <a:ea typeface="Times New Roman" pitchFamily="18" charset="0"/>
                <a:cs typeface="Arial" charset="0"/>
              </a:rPr>
              <a:t>ac</a:t>
            </a:r>
            <a:r>
              <a:rPr kumimoji="0" lang="fr-FR" altLang="fr-FR" sz="900" dirty="0">
                <a:solidFill>
                  <a:srgbClr val="000000"/>
                </a:solidFill>
                <a:ea typeface="Times New Roman" pitchFamily="18" charset="0"/>
                <a:cs typeface="Arial" charset="0"/>
              </a:rPr>
              <a:t> clavulanique et </a:t>
            </a:r>
            <a:r>
              <a:rPr kumimoji="0" lang="fr-FR" altLang="fr-FR" sz="900" dirty="0" err="1">
                <a:solidFill>
                  <a:srgbClr val="000000"/>
                </a:solidFill>
                <a:ea typeface="Times New Roman" pitchFamily="18" charset="0"/>
                <a:cs typeface="Arial" charset="0"/>
              </a:rPr>
              <a:t>aztréonam</a:t>
            </a:r>
            <a:r>
              <a:rPr kumimoji="0" lang="fr-FR" altLang="fr-FR" sz="900" dirty="0">
                <a:solidFill>
                  <a:srgbClr val="000000"/>
                </a:solidFill>
                <a:ea typeface="Times New Roman" pitchFamily="18" charset="0"/>
                <a:cs typeface="Arial" charset="0"/>
              </a:rPr>
              <a:t>.</a:t>
            </a:r>
          </a:p>
          <a:p>
            <a:pPr>
              <a:spcBef>
                <a:spcPct val="50000"/>
              </a:spcBef>
              <a:buClrTx/>
              <a:buSzTx/>
              <a:buFontTx/>
              <a:buNone/>
            </a:pPr>
            <a:r>
              <a:rPr kumimoji="0" lang="fr-FR" altLang="fr-FR" sz="900" dirty="0" smtClean="0">
                <a:solidFill>
                  <a:srgbClr val="000000"/>
                </a:solidFill>
                <a:ea typeface="Times New Roman" pitchFamily="18" charset="0"/>
                <a:cs typeface="Arial" charset="0"/>
              </a:rPr>
              <a:t>**Autres</a:t>
            </a:r>
            <a:r>
              <a:rPr kumimoji="0" lang="fr-FR" altLang="fr-FR" sz="900" dirty="0">
                <a:solidFill>
                  <a:srgbClr val="000000"/>
                </a:solidFill>
                <a:ea typeface="Times New Roman" pitchFamily="18" charset="0"/>
                <a:cs typeface="Arial" charset="0"/>
              </a:rPr>
              <a:t> : cyclines, </a:t>
            </a:r>
            <a:r>
              <a:rPr kumimoji="0" lang="fr-FR" altLang="fr-FR" sz="900" dirty="0" err="1">
                <a:solidFill>
                  <a:srgbClr val="000000"/>
                </a:solidFill>
                <a:ea typeface="Times New Roman" pitchFamily="18" charset="0"/>
                <a:cs typeface="Arial" charset="0"/>
              </a:rPr>
              <a:t>phénicolés</a:t>
            </a:r>
            <a:r>
              <a:rPr kumimoji="0" lang="fr-FR" altLang="fr-FR" sz="900" dirty="0">
                <a:solidFill>
                  <a:srgbClr val="000000"/>
                </a:solidFill>
                <a:ea typeface="Times New Roman" pitchFamily="18" charset="0"/>
                <a:cs typeface="Arial" charset="0"/>
              </a:rPr>
              <a:t>, quinolones 1</a:t>
            </a:r>
            <a:r>
              <a:rPr kumimoji="0" lang="fr-FR" altLang="fr-FR" sz="900" baseline="30000" dirty="0">
                <a:solidFill>
                  <a:srgbClr val="000000"/>
                </a:solidFill>
                <a:ea typeface="Times New Roman" pitchFamily="18" charset="0"/>
                <a:cs typeface="Arial" charset="0"/>
              </a:rPr>
              <a:t>ère</a:t>
            </a:r>
            <a:r>
              <a:rPr kumimoji="0" lang="fr-FR" altLang="fr-FR" sz="900" dirty="0">
                <a:solidFill>
                  <a:srgbClr val="000000"/>
                </a:solidFill>
                <a:ea typeface="Times New Roman" pitchFamily="18" charset="0"/>
                <a:cs typeface="Arial" charset="0"/>
              </a:rPr>
              <a:t> génération, acide </a:t>
            </a:r>
            <a:r>
              <a:rPr kumimoji="0" lang="fr-FR" altLang="fr-FR" sz="900" dirty="0" err="1">
                <a:solidFill>
                  <a:srgbClr val="000000"/>
                </a:solidFill>
                <a:ea typeface="Times New Roman" pitchFamily="18" charset="0"/>
                <a:cs typeface="Arial" charset="0"/>
              </a:rPr>
              <a:t>fusidique</a:t>
            </a:r>
            <a:r>
              <a:rPr kumimoji="0" lang="fr-FR" altLang="fr-FR" sz="900" dirty="0">
                <a:solidFill>
                  <a:srgbClr val="000000"/>
                </a:solidFill>
                <a:ea typeface="Times New Roman" pitchFamily="18" charset="0"/>
                <a:cs typeface="Arial" charset="0"/>
              </a:rPr>
              <a:t>, </a:t>
            </a:r>
            <a:r>
              <a:rPr kumimoji="0" lang="fr-FR" altLang="fr-FR" sz="900" dirty="0" err="1">
                <a:solidFill>
                  <a:srgbClr val="000000"/>
                </a:solidFill>
                <a:ea typeface="Times New Roman" pitchFamily="18" charset="0"/>
                <a:cs typeface="Arial" charset="0"/>
              </a:rPr>
              <a:t>fosfomycine</a:t>
            </a:r>
            <a:r>
              <a:rPr kumimoji="0" lang="fr-FR" altLang="fr-FR" sz="900" dirty="0">
                <a:solidFill>
                  <a:srgbClr val="000000"/>
                </a:solidFill>
                <a:ea typeface="Times New Roman" pitchFamily="18" charset="0"/>
                <a:cs typeface="Arial" charset="0"/>
              </a:rPr>
              <a:t>, </a:t>
            </a:r>
            <a:r>
              <a:rPr kumimoji="0" lang="fr-FR" altLang="fr-FR" sz="900" dirty="0" err="1">
                <a:solidFill>
                  <a:srgbClr val="000000"/>
                </a:solidFill>
                <a:ea typeface="Times New Roman" pitchFamily="18" charset="0"/>
                <a:cs typeface="Arial" charset="0"/>
              </a:rPr>
              <a:t>linézolide</a:t>
            </a:r>
            <a:r>
              <a:rPr kumimoji="0" lang="fr-FR" altLang="fr-FR" sz="900" dirty="0">
                <a:solidFill>
                  <a:srgbClr val="000000"/>
                </a:solidFill>
                <a:ea typeface="Times New Roman" pitchFamily="18" charset="0"/>
                <a:cs typeface="Arial" charset="0"/>
              </a:rPr>
              <a:t>, colistine, </a:t>
            </a:r>
            <a:r>
              <a:rPr kumimoji="0" lang="fr-FR" altLang="fr-FR" sz="900" dirty="0" err="1">
                <a:solidFill>
                  <a:srgbClr val="000000"/>
                </a:solidFill>
                <a:ea typeface="Times New Roman" pitchFamily="18" charset="0"/>
                <a:cs typeface="Arial" charset="0"/>
              </a:rPr>
              <a:t>nitrofurantoïne</a:t>
            </a:r>
            <a:r>
              <a:rPr kumimoji="0" lang="fr-FR" altLang="fr-FR" sz="900" dirty="0">
                <a:solidFill>
                  <a:srgbClr val="000000"/>
                </a:solidFill>
                <a:ea typeface="Times New Roman" pitchFamily="18" charset="0"/>
                <a:cs typeface="Arial" charset="0"/>
              </a:rPr>
              <a:t>, </a:t>
            </a:r>
            <a:r>
              <a:rPr kumimoji="0" lang="fr-FR" altLang="fr-FR" sz="900" dirty="0" err="1">
                <a:solidFill>
                  <a:srgbClr val="000000"/>
                </a:solidFill>
                <a:ea typeface="Times New Roman" pitchFamily="18" charset="0"/>
                <a:cs typeface="Arial" charset="0"/>
              </a:rPr>
              <a:t>daptomycine</a:t>
            </a:r>
            <a:r>
              <a:rPr kumimoji="0" lang="fr-FR" altLang="fr-FR" sz="900" dirty="0">
                <a:solidFill>
                  <a:srgbClr val="000000"/>
                </a:solidFill>
                <a:ea typeface="Times New Roman" pitchFamily="18" charset="0"/>
                <a:cs typeface="Arial" charset="0"/>
              </a:rPr>
              <a:t>, </a:t>
            </a:r>
            <a:r>
              <a:rPr kumimoji="0" lang="fr-FR" altLang="fr-FR" sz="900" dirty="0" err="1">
                <a:solidFill>
                  <a:srgbClr val="000000"/>
                </a:solidFill>
                <a:ea typeface="Times New Roman" pitchFamily="18" charset="0"/>
                <a:cs typeface="Arial" charset="0"/>
              </a:rPr>
              <a:t>tédizolide</a:t>
            </a:r>
            <a:r>
              <a:rPr kumimoji="0" lang="fr-FR" altLang="fr-FR" sz="900" dirty="0">
                <a:solidFill>
                  <a:srgbClr val="000000"/>
                </a:solidFill>
                <a:ea typeface="Times New Roman" pitchFamily="18" charset="0"/>
                <a:cs typeface="Arial" charset="0"/>
              </a:rPr>
              <a:t>, rifampicine, </a:t>
            </a:r>
            <a:r>
              <a:rPr kumimoji="0" lang="fr-FR" altLang="fr-FR" sz="900" dirty="0" err="1">
                <a:solidFill>
                  <a:srgbClr val="000000"/>
                </a:solidFill>
                <a:ea typeface="Times New Roman" pitchFamily="18" charset="0"/>
                <a:cs typeface="Arial" charset="0"/>
              </a:rPr>
              <a:t>fidaxomicine</a:t>
            </a:r>
            <a:r>
              <a:rPr kumimoji="0" lang="fr-FR" altLang="fr-FR" sz="900" dirty="0">
                <a:solidFill>
                  <a:srgbClr val="000000"/>
                </a:solidFill>
                <a:ea typeface="Times New Roman" pitchFamily="18" charset="0"/>
                <a:cs typeface="Arial" charset="0"/>
              </a:rPr>
              <a:t>.</a:t>
            </a:r>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16</a:t>
            </a:fld>
            <a:endParaRPr lang="fr-FR" dirty="0"/>
          </a:p>
        </p:txBody>
      </p:sp>
    </p:spTree>
    <p:extLst>
      <p:ext uri="{BB962C8B-B14F-4D97-AF65-F5344CB8AC3E}">
        <p14:creationId xmlns:p14="http://schemas.microsoft.com/office/powerpoint/2010/main" val="7504405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44624"/>
            <a:ext cx="7886700" cy="947859"/>
          </a:xfrm>
        </p:spPr>
        <p:txBody>
          <a:bodyPr/>
          <a:lstStyle/>
          <a:p>
            <a:r>
              <a:rPr lang="fr-FR" dirty="0" smtClean="0"/>
              <a:t>Résultats</a:t>
            </a:r>
            <a:endParaRPr lang="fr-FR" dirty="0"/>
          </a:p>
        </p:txBody>
      </p:sp>
      <p:sp>
        <p:nvSpPr>
          <p:cNvPr id="2" name="Espace réservé du contenu 1"/>
          <p:cNvSpPr>
            <a:spLocks noGrp="1"/>
          </p:cNvSpPr>
          <p:nvPr>
            <p:ph idx="1"/>
          </p:nvPr>
        </p:nvSpPr>
        <p:spPr>
          <a:xfrm>
            <a:off x="539552" y="1556792"/>
            <a:ext cx="8360229" cy="4863978"/>
          </a:xfrm>
        </p:spPr>
        <p:txBody>
          <a:bodyPr>
            <a:normAutofit/>
          </a:bodyPr>
          <a:lstStyle/>
          <a:p>
            <a:pPr marL="0" indent="0" algn="ctr">
              <a:buNone/>
            </a:pPr>
            <a:r>
              <a:rPr lang="fr-FR" altLang="fr-FR" sz="1800" b="1" dirty="0"/>
              <a:t>Profil d’utilisation des antibiotiques, </a:t>
            </a:r>
            <a:endParaRPr lang="fr-FR" altLang="fr-FR" sz="1800" b="1" dirty="0" smtClean="0"/>
          </a:p>
          <a:p>
            <a:pPr marL="0" indent="0" algn="ctr">
              <a:buNone/>
            </a:pPr>
            <a:r>
              <a:rPr lang="fr-FR" altLang="fr-FR" sz="1800" b="1" dirty="0" smtClean="0"/>
              <a:t>tous </a:t>
            </a:r>
            <a:r>
              <a:rPr lang="fr-FR" altLang="fr-FR" sz="1800" b="1" dirty="0"/>
              <a:t>établissements </a:t>
            </a:r>
            <a:r>
              <a:rPr lang="fr-FR" altLang="fr-FR" sz="1800" b="1" dirty="0" smtClean="0"/>
              <a:t>confondus </a:t>
            </a:r>
            <a:r>
              <a:rPr lang="fr-FR" altLang="fr-FR" sz="1800" dirty="0" smtClean="0"/>
              <a:t>(N=1 630)</a:t>
            </a:r>
            <a:endParaRPr lang="fr-FR" altLang="fr-FR" sz="1800" dirty="0"/>
          </a:p>
          <a:p>
            <a:endParaRPr lang="fr-FR" dirty="0"/>
          </a:p>
        </p:txBody>
      </p:sp>
      <p:graphicFrame>
        <p:nvGraphicFramePr>
          <p:cNvPr id="11" name="Tableau 10"/>
          <p:cNvGraphicFramePr>
            <a:graphicFrameLocks noGrp="1"/>
          </p:cNvGraphicFramePr>
          <p:nvPr>
            <p:extLst>
              <p:ext uri="{D42A27DB-BD31-4B8C-83A1-F6EECF244321}">
                <p14:modId xmlns:p14="http://schemas.microsoft.com/office/powerpoint/2010/main" val="990622833"/>
              </p:ext>
            </p:extLst>
          </p:nvPr>
        </p:nvGraphicFramePr>
        <p:xfrm>
          <a:off x="1475656" y="2276872"/>
          <a:ext cx="6722876" cy="3816351"/>
        </p:xfrm>
        <a:graphic>
          <a:graphicData uri="http://schemas.openxmlformats.org/drawingml/2006/table">
            <a:tbl>
              <a:tblPr/>
              <a:tblGrid>
                <a:gridCol w="447818">
                  <a:extLst>
                    <a:ext uri="{9D8B030D-6E8A-4147-A177-3AD203B41FA5}">
                      <a16:colId xmlns:a16="http://schemas.microsoft.com/office/drawing/2014/main" val="20000"/>
                    </a:ext>
                  </a:extLst>
                </a:gridCol>
                <a:gridCol w="3847563">
                  <a:extLst>
                    <a:ext uri="{9D8B030D-6E8A-4147-A177-3AD203B41FA5}">
                      <a16:colId xmlns:a16="http://schemas.microsoft.com/office/drawing/2014/main" val="20001"/>
                    </a:ext>
                  </a:extLst>
                </a:gridCol>
                <a:gridCol w="2427495">
                  <a:extLst>
                    <a:ext uri="{9D8B030D-6E8A-4147-A177-3AD203B41FA5}">
                      <a16:colId xmlns:a16="http://schemas.microsoft.com/office/drawing/2014/main" val="20002"/>
                    </a:ext>
                  </a:extLst>
                </a:gridCol>
              </a:tblGrid>
              <a:tr h="363464">
                <a:tc>
                  <a:txBody>
                    <a:bodyPr/>
                    <a:lstStyle/>
                    <a:p>
                      <a:pPr algn="l" fontAlgn="b"/>
                      <a:r>
                        <a:rPr lang="fr-FR" sz="2000" b="0" i="0" u="none" strike="noStrike" dirty="0">
                          <a:effectLst/>
                          <a:latin typeface="Arial"/>
                        </a:rPr>
                        <a:t> </a:t>
                      </a:r>
                    </a:p>
                  </a:txBody>
                  <a:tcPr marL="8466" marR="8466" marT="9525"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000" b="1" i="0" u="none" strike="noStrike" dirty="0">
                          <a:solidFill>
                            <a:srgbClr val="000080"/>
                          </a:solidFill>
                          <a:effectLst/>
                          <a:latin typeface="Arial"/>
                        </a:rPr>
                        <a:t>Antibiotiques</a:t>
                      </a:r>
                    </a:p>
                  </a:txBody>
                  <a:tcPr marL="8466" marR="8466"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2000" b="1" i="0" u="none" strike="noStrike" dirty="0">
                          <a:solidFill>
                            <a:srgbClr val="000080"/>
                          </a:solidFill>
                          <a:effectLst/>
                          <a:latin typeface="Arial"/>
                        </a:rPr>
                        <a:t>DDJ / 1 000 JH</a:t>
                      </a:r>
                    </a:p>
                  </a:txBody>
                  <a:tcPr marL="8466" marR="8466" marT="9525"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3272">
                <a:tc>
                  <a:txBody>
                    <a:bodyPr/>
                    <a:lstStyle/>
                    <a:p>
                      <a:pPr algn="l" fontAlgn="b"/>
                      <a:r>
                        <a:rPr lang="fr-FR" sz="2000" b="0" i="0" u="none" strike="noStrike" dirty="0">
                          <a:solidFill>
                            <a:srgbClr val="28C3D8"/>
                          </a:solidFill>
                          <a:effectLst/>
                          <a:latin typeface="Arial"/>
                        </a:rPr>
                        <a:t> </a:t>
                      </a:r>
                      <a:r>
                        <a:rPr lang="fr-FR" sz="2000" b="0" i="0" u="none" strike="noStrike" dirty="0" smtClean="0">
                          <a:solidFill>
                            <a:srgbClr val="28C3D8"/>
                          </a:solidFill>
                          <a:effectLst/>
                          <a:latin typeface="Arial"/>
                          <a:sym typeface="Wingdings"/>
                        </a:rPr>
                        <a:t></a:t>
                      </a:r>
                      <a:endParaRPr lang="fr-FR" sz="2000" b="0" i="0" u="none" strike="noStrike" dirty="0">
                        <a:solidFill>
                          <a:srgbClr val="28C3D8"/>
                        </a:solidFill>
                        <a:effectLst/>
                        <a:latin typeface="Arial"/>
                      </a:endParaRPr>
                    </a:p>
                  </a:txBody>
                  <a:tcPr marL="8466" marR="8466" marT="9525"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000" b="0" i="0" u="none" strike="noStrike" dirty="0" smtClean="0">
                          <a:solidFill>
                            <a:srgbClr val="000080"/>
                          </a:solidFill>
                          <a:effectLst/>
                          <a:latin typeface="Arial"/>
                        </a:rPr>
                        <a:t>Amoxicilline - </a:t>
                      </a:r>
                      <a:r>
                        <a:rPr lang="fr-FR" sz="2000" b="0" i="0" u="none" strike="noStrike" dirty="0" err="1">
                          <a:solidFill>
                            <a:srgbClr val="000080"/>
                          </a:solidFill>
                          <a:effectLst/>
                          <a:latin typeface="Arial"/>
                        </a:rPr>
                        <a:t>ac</a:t>
                      </a:r>
                      <a:r>
                        <a:rPr lang="fr-FR" sz="2000" b="0" i="0" u="none" strike="noStrike" dirty="0">
                          <a:solidFill>
                            <a:srgbClr val="000080"/>
                          </a:solidFill>
                          <a:effectLst/>
                          <a:latin typeface="Arial"/>
                        </a:rPr>
                        <a:t>. clavulanique</a:t>
                      </a:r>
                    </a:p>
                  </a:txBody>
                  <a:tcPr marL="8466" marR="8466" marT="9525" marB="0" anchor="ctr">
                    <a:lnL>
                      <a:noFill/>
                    </a:lnL>
                    <a:lnR>
                      <a:noFill/>
                    </a:lnR>
                    <a:lnT w="12700" cap="flat" cmpd="sng" algn="ctr">
                      <a:solidFill>
                        <a:schemeClr val="tx1"/>
                      </a:solidFill>
                      <a:prstDash val="solid"/>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2000" b="0" i="0" u="none" strike="noStrike" dirty="0" smtClean="0">
                          <a:solidFill>
                            <a:srgbClr val="000080"/>
                          </a:solidFill>
                          <a:effectLst/>
                          <a:latin typeface="Arial"/>
                        </a:rPr>
                        <a:t>74</a:t>
                      </a:r>
                      <a:endParaRPr lang="fr-FR" sz="2000" b="0" i="0" u="none" strike="noStrike" dirty="0">
                        <a:solidFill>
                          <a:srgbClr val="000080"/>
                        </a:solidFill>
                        <a:effectLst/>
                        <a:latin typeface="Arial"/>
                      </a:endParaRPr>
                    </a:p>
                  </a:txBody>
                  <a:tcPr marL="8466" marR="8466" marT="9525"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3272">
                <a:tc>
                  <a:txBody>
                    <a:bodyPr/>
                    <a:lstStyle/>
                    <a:p>
                      <a:pPr algn="l" fontAlgn="b"/>
                      <a:r>
                        <a:rPr lang="fr-FR" sz="2000" b="0" i="0" u="none" strike="noStrike" dirty="0">
                          <a:solidFill>
                            <a:srgbClr val="28C3D8"/>
                          </a:solidFill>
                          <a:effectLst/>
                          <a:latin typeface="Arial" panose="020B0604020202020204" pitchFamily="34" charset="0"/>
                          <a:cs typeface="Arial" panose="020B0604020202020204" pitchFamily="34" charset="0"/>
                        </a:rPr>
                        <a:t> </a:t>
                      </a:r>
                      <a:r>
                        <a:rPr lang="fr-FR" sz="2000" b="0" i="0" u="none" strike="noStrike" dirty="0" smtClean="0">
                          <a:solidFill>
                            <a:srgbClr val="28C3D8"/>
                          </a:solidFill>
                          <a:effectLst/>
                          <a:latin typeface="Arial" panose="020B0604020202020204" pitchFamily="34" charset="0"/>
                          <a:cs typeface="Arial" panose="020B0604020202020204" pitchFamily="34" charset="0"/>
                          <a:sym typeface="Wingdings"/>
                        </a:rPr>
                        <a:t></a:t>
                      </a:r>
                      <a:endParaRPr lang="fr-FR" sz="2000" b="0" i="0" u="none" strike="noStrike" dirty="0">
                        <a:solidFill>
                          <a:srgbClr val="28C3D8"/>
                        </a:solidFill>
                        <a:effectLst/>
                        <a:latin typeface="Arial" panose="020B0604020202020204" pitchFamily="34" charset="0"/>
                        <a:cs typeface="Arial" panose="020B0604020202020204" pitchFamily="34" charset="0"/>
                      </a:endParaRPr>
                    </a:p>
                  </a:txBody>
                  <a:tcPr marL="8466" marR="8466" marT="9525" marB="0" anchor="b">
                    <a:lnL w="12700" cap="flat" cmpd="sng" algn="ctr">
                      <a:noFill/>
                      <a:prstDash val="solid"/>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2000" b="0" i="0" u="none" strike="noStrike" dirty="0">
                          <a:solidFill>
                            <a:srgbClr val="000080"/>
                          </a:solidFill>
                          <a:effectLst/>
                          <a:latin typeface="Arial"/>
                        </a:rPr>
                        <a:t>Amoxicilline</a:t>
                      </a:r>
                    </a:p>
                  </a:txBody>
                  <a:tcPr marL="8466" marR="8466" marT="9525" marB="0" anchor="b">
                    <a:lnL>
                      <a:noFill/>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000" b="0" i="0" u="none" strike="noStrike" dirty="0" smtClean="0">
                          <a:solidFill>
                            <a:srgbClr val="000080"/>
                          </a:solidFill>
                          <a:effectLst/>
                          <a:latin typeface="Arial"/>
                        </a:rPr>
                        <a:t>37</a:t>
                      </a:r>
                      <a:endParaRPr lang="fr-FR" sz="2000" b="0" i="0" u="none" strike="noStrike" dirty="0">
                        <a:solidFill>
                          <a:srgbClr val="000080"/>
                        </a:solidFill>
                        <a:effectLst/>
                        <a:latin typeface="Arial"/>
                      </a:endParaRPr>
                    </a:p>
                  </a:txBody>
                  <a:tcPr marL="8466" marR="8466" marT="9525" marB="0" anchor="b">
                    <a:lnL>
                      <a:noFill/>
                    </a:lnL>
                    <a:lnR w="12700"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3272">
                <a:tc>
                  <a:txBody>
                    <a:bodyPr/>
                    <a:lstStyle/>
                    <a:p>
                      <a:pPr algn="l" fontAlgn="b"/>
                      <a:r>
                        <a:rPr lang="fr-FR" sz="2000" b="0" i="0" u="none" strike="noStrike" dirty="0">
                          <a:solidFill>
                            <a:srgbClr val="28C3D8"/>
                          </a:solidFill>
                          <a:effectLst/>
                          <a:latin typeface="Arial" panose="020B0604020202020204" pitchFamily="34" charset="0"/>
                          <a:cs typeface="Arial" panose="020B0604020202020204" pitchFamily="34" charset="0"/>
                        </a:rPr>
                        <a:t> </a:t>
                      </a:r>
                      <a:r>
                        <a:rPr lang="fr-FR" sz="2000" b="0" i="0" u="none" strike="noStrike" dirty="0" smtClean="0">
                          <a:solidFill>
                            <a:srgbClr val="28C3D8"/>
                          </a:solidFill>
                          <a:effectLst/>
                          <a:latin typeface="Arial"/>
                          <a:sym typeface="Wingdings"/>
                        </a:rPr>
                        <a:t></a:t>
                      </a:r>
                      <a:endParaRPr lang="fr-FR" sz="2000" b="0" i="0" u="none" strike="noStrike" dirty="0">
                        <a:solidFill>
                          <a:srgbClr val="28C3D8"/>
                        </a:solidFill>
                        <a:effectLst/>
                        <a:latin typeface="Arial" panose="020B0604020202020204" pitchFamily="34" charset="0"/>
                        <a:cs typeface="Arial" panose="020B0604020202020204" pitchFamily="34" charset="0"/>
                      </a:endParaRPr>
                    </a:p>
                  </a:txBody>
                  <a:tcPr marL="8466" marR="8466" marT="9525" marB="0" anchor="b">
                    <a:lnL w="12700" cap="flat" cmpd="sng" algn="ctr">
                      <a:noFill/>
                      <a:prstDash val="solid"/>
                      <a:round/>
                      <a:headEnd type="none" w="med" len="med"/>
                      <a:tailEnd type="none" w="med" len="med"/>
                    </a:lnL>
                    <a:lnR>
                      <a:noFill/>
                    </a:lnR>
                    <a:lnT w="3175" cap="flat" cmpd="sng" algn="ctr">
                      <a:no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2000" b="0" i="0" u="none" strike="noStrike" dirty="0">
                          <a:solidFill>
                            <a:srgbClr val="000080"/>
                          </a:solidFill>
                          <a:effectLst/>
                          <a:latin typeface="Arial"/>
                        </a:rPr>
                        <a:t>Ceftriaxone</a:t>
                      </a:r>
                    </a:p>
                  </a:txBody>
                  <a:tcPr marL="8466" marR="8466" marT="9525" marB="0" anchor="b">
                    <a:lnL>
                      <a:noFill/>
                    </a:lnL>
                    <a:lnR>
                      <a:noFill/>
                    </a:lnR>
                    <a:lnT w="3175" cap="flat" cmpd="sng" algn="ctr">
                      <a:no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000" b="0" i="0" u="none" strike="noStrike" dirty="0" smtClean="0">
                          <a:solidFill>
                            <a:srgbClr val="000080"/>
                          </a:solidFill>
                          <a:effectLst/>
                          <a:latin typeface="Arial"/>
                        </a:rPr>
                        <a:t>19</a:t>
                      </a:r>
                      <a:endParaRPr lang="fr-FR" sz="2000" b="0" i="0" u="none" strike="noStrike" dirty="0">
                        <a:solidFill>
                          <a:srgbClr val="000080"/>
                        </a:solidFill>
                        <a:effectLst/>
                        <a:latin typeface="Arial"/>
                      </a:endParaRPr>
                    </a:p>
                  </a:txBody>
                  <a:tcPr marL="8466" marR="8466" marT="9525" marB="0" anchor="b">
                    <a:lnL>
                      <a:noFill/>
                    </a:lnL>
                    <a:lnR w="12700" cap="flat" cmpd="sng" algn="ctr">
                      <a:noFill/>
                      <a:prstDash val="solid"/>
                      <a:round/>
                      <a:headEnd type="none" w="med" len="med"/>
                      <a:tailEnd type="none" w="med" len="med"/>
                    </a:lnR>
                    <a:lnT w="3175" cap="flat" cmpd="sng" algn="ctr">
                      <a:no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3272">
                <a:tc>
                  <a:txBody>
                    <a:bodyPr/>
                    <a:lstStyle/>
                    <a:p>
                      <a:pPr algn="l" fontAlgn="b"/>
                      <a:r>
                        <a:rPr lang="fr-FR" sz="2000" b="0" i="0" u="none" strike="noStrike" dirty="0">
                          <a:solidFill>
                            <a:srgbClr val="28C3D8"/>
                          </a:solidFill>
                          <a:effectLst/>
                          <a:latin typeface="Arial"/>
                        </a:rPr>
                        <a:t> </a:t>
                      </a:r>
                      <a:r>
                        <a:rPr lang="fr-FR" sz="2000" b="0" i="0" u="none" strike="noStrike" dirty="0" smtClean="0">
                          <a:solidFill>
                            <a:srgbClr val="28C3D8"/>
                          </a:solidFill>
                          <a:effectLst/>
                          <a:latin typeface="Arial"/>
                          <a:sym typeface="Wingdings"/>
                        </a:rPr>
                        <a:t></a:t>
                      </a:r>
                      <a:endParaRPr lang="fr-FR" sz="2000" b="0" i="0" u="none" strike="noStrike" dirty="0">
                        <a:solidFill>
                          <a:srgbClr val="28C3D8"/>
                        </a:solidFill>
                        <a:effectLst/>
                        <a:latin typeface="Arial"/>
                      </a:endParaRPr>
                    </a:p>
                  </a:txBody>
                  <a:tcPr marL="8466" marR="8466" marT="9525" marB="0" anchor="b">
                    <a:lnL w="12700" cap="flat" cmpd="sng" algn="ctr">
                      <a:noFill/>
                      <a:prstDash val="solid"/>
                      <a:round/>
                      <a:headEnd type="none" w="med" len="med"/>
                      <a:tailEnd type="none" w="med" len="med"/>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2000" b="0" i="0" u="none" strike="noStrike" dirty="0" smtClean="0">
                          <a:solidFill>
                            <a:srgbClr val="000080"/>
                          </a:solidFill>
                          <a:effectLst/>
                          <a:latin typeface="Arial"/>
                        </a:rPr>
                        <a:t>Métronidazole (oral + injectable)</a:t>
                      </a:r>
                      <a:endParaRPr lang="fr-FR" sz="2000" b="0" i="0" u="none" strike="noStrike" dirty="0">
                        <a:solidFill>
                          <a:srgbClr val="000080"/>
                        </a:solidFill>
                        <a:effectLst/>
                        <a:latin typeface="Arial"/>
                      </a:endParaRPr>
                    </a:p>
                  </a:txBody>
                  <a:tcPr marL="8466" marR="8466" marT="952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000" b="0" i="0" u="none" strike="noStrike" dirty="0" smtClean="0">
                          <a:solidFill>
                            <a:srgbClr val="000080"/>
                          </a:solidFill>
                          <a:effectLst/>
                          <a:latin typeface="Arial"/>
                        </a:rPr>
                        <a:t>13</a:t>
                      </a:r>
                      <a:endParaRPr lang="fr-FR" sz="2000" b="0" i="0" u="none" strike="noStrike" dirty="0">
                        <a:solidFill>
                          <a:srgbClr val="000080"/>
                        </a:solidFill>
                        <a:effectLst/>
                        <a:latin typeface="Arial"/>
                      </a:endParaRPr>
                    </a:p>
                  </a:txBody>
                  <a:tcPr marL="8466" marR="8466" marT="9525" marB="0" anchor="b">
                    <a:lnL>
                      <a:noFill/>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3272">
                <a:tc>
                  <a:txBody>
                    <a:bodyPr/>
                    <a:lstStyle/>
                    <a:p>
                      <a:pPr algn="l" fontAlgn="b"/>
                      <a:r>
                        <a:rPr lang="fr-FR" sz="2000" b="0" i="0" u="none" strike="noStrike" dirty="0">
                          <a:solidFill>
                            <a:srgbClr val="28C3D8"/>
                          </a:solidFill>
                          <a:effectLst/>
                          <a:latin typeface="Arial"/>
                        </a:rPr>
                        <a:t> </a:t>
                      </a:r>
                      <a:r>
                        <a:rPr lang="fr-FR" sz="2000" b="0" i="0" u="none" strike="noStrike" dirty="0" smtClean="0">
                          <a:solidFill>
                            <a:srgbClr val="28C3D8"/>
                          </a:solidFill>
                          <a:effectLst/>
                          <a:latin typeface="Arial"/>
                          <a:sym typeface="Wingdings"/>
                        </a:rPr>
                        <a:t></a:t>
                      </a:r>
                      <a:endParaRPr lang="fr-FR" sz="2000" b="0" i="0" u="none" strike="noStrike" dirty="0">
                        <a:solidFill>
                          <a:srgbClr val="28C3D8"/>
                        </a:solidFill>
                        <a:effectLst/>
                        <a:latin typeface="Arial"/>
                      </a:endParaRPr>
                    </a:p>
                  </a:txBody>
                  <a:tcPr marL="8466" marR="8466" marT="9525" marB="0" anchor="b">
                    <a:lnL w="12700" cap="flat" cmpd="sng" algn="ctr">
                      <a:noFill/>
                      <a:prstDash val="solid"/>
                      <a:round/>
                      <a:headEnd type="none" w="med" len="med"/>
                      <a:tailEnd type="none" w="med" len="med"/>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2000" b="0" i="0" u="none" strike="noStrike" dirty="0" err="1">
                          <a:solidFill>
                            <a:srgbClr val="000080"/>
                          </a:solidFill>
                          <a:effectLst/>
                          <a:latin typeface="Arial"/>
                        </a:rPr>
                        <a:t>Ofloxacine</a:t>
                      </a:r>
                      <a:endParaRPr lang="fr-FR" sz="2000" b="0" i="0" u="none" strike="noStrike" dirty="0">
                        <a:solidFill>
                          <a:srgbClr val="000080"/>
                        </a:solidFill>
                        <a:effectLst/>
                        <a:latin typeface="Arial"/>
                      </a:endParaRPr>
                    </a:p>
                  </a:txBody>
                  <a:tcPr marL="8466" marR="8466" marT="952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000" b="0" i="0" u="none" strike="noStrike" dirty="0" smtClean="0">
                          <a:solidFill>
                            <a:srgbClr val="000080"/>
                          </a:solidFill>
                          <a:effectLst/>
                          <a:latin typeface="Arial"/>
                        </a:rPr>
                        <a:t>11</a:t>
                      </a:r>
                      <a:endParaRPr lang="fr-FR" sz="2000" b="0" i="0" u="none" strike="noStrike" dirty="0">
                        <a:solidFill>
                          <a:srgbClr val="000080"/>
                        </a:solidFill>
                        <a:effectLst/>
                        <a:latin typeface="Arial"/>
                      </a:endParaRPr>
                    </a:p>
                  </a:txBody>
                  <a:tcPr marL="8466" marR="8466" marT="9525" marB="0" anchor="b">
                    <a:lnL>
                      <a:noFill/>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272">
                <a:tc>
                  <a:txBody>
                    <a:bodyPr/>
                    <a:lstStyle/>
                    <a:p>
                      <a:pPr algn="l" fontAlgn="b"/>
                      <a:r>
                        <a:rPr lang="fr-FR" sz="2000" b="0" i="0" u="none" strike="noStrike" dirty="0">
                          <a:solidFill>
                            <a:srgbClr val="28C3D8"/>
                          </a:solidFill>
                          <a:effectLst/>
                          <a:latin typeface="Arial"/>
                        </a:rPr>
                        <a:t> </a:t>
                      </a:r>
                      <a:r>
                        <a:rPr lang="fr-FR" sz="2000" b="0" i="0" u="none" strike="noStrike" dirty="0" smtClean="0">
                          <a:solidFill>
                            <a:srgbClr val="28C3D8"/>
                          </a:solidFill>
                          <a:effectLst/>
                          <a:latin typeface="Arial"/>
                          <a:sym typeface="Wingdings"/>
                        </a:rPr>
                        <a:t></a:t>
                      </a:r>
                      <a:endParaRPr lang="fr-FR" sz="2000" b="0" i="0" u="none" strike="noStrike" dirty="0">
                        <a:solidFill>
                          <a:srgbClr val="28C3D8"/>
                        </a:solidFill>
                        <a:effectLst/>
                        <a:latin typeface="Arial"/>
                      </a:endParaRPr>
                    </a:p>
                  </a:txBody>
                  <a:tcPr marL="8466" marR="8466" marT="9525" marB="0" anchor="b">
                    <a:lnL w="12700" cap="flat" cmpd="sng" algn="ctr">
                      <a:noFill/>
                      <a:prstDash val="solid"/>
                      <a:round/>
                      <a:headEnd type="none" w="med" len="med"/>
                      <a:tailEnd type="none" w="med" len="med"/>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2000" b="0" i="0" u="none" strike="noStrike" dirty="0" err="1" smtClean="0">
                          <a:solidFill>
                            <a:srgbClr val="000080"/>
                          </a:solidFill>
                          <a:effectLst/>
                          <a:latin typeface="Arial"/>
                        </a:rPr>
                        <a:t>Lévofloxacine</a:t>
                      </a:r>
                      <a:endParaRPr lang="fr-FR" sz="2000" b="0" i="0" u="none" strike="noStrike" dirty="0">
                        <a:solidFill>
                          <a:srgbClr val="000080"/>
                        </a:solidFill>
                        <a:effectLst/>
                        <a:latin typeface="Arial"/>
                      </a:endParaRPr>
                    </a:p>
                  </a:txBody>
                  <a:tcPr marL="8466" marR="8466" marT="952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000" b="0" i="0" u="none" strike="noStrike" dirty="0">
                          <a:solidFill>
                            <a:srgbClr val="000080"/>
                          </a:solidFill>
                          <a:effectLst/>
                          <a:latin typeface="Arial"/>
                        </a:rPr>
                        <a:t>11</a:t>
                      </a:r>
                    </a:p>
                  </a:txBody>
                  <a:tcPr marL="8466" marR="8466" marT="9525" marB="0" anchor="b">
                    <a:lnL>
                      <a:noFill/>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3272">
                <a:tc>
                  <a:txBody>
                    <a:bodyPr/>
                    <a:lstStyle/>
                    <a:p>
                      <a:pPr algn="l" fontAlgn="b"/>
                      <a:r>
                        <a:rPr lang="fr-FR" sz="2000" b="0" i="0" u="none" strike="noStrike" dirty="0">
                          <a:solidFill>
                            <a:srgbClr val="28C3D8"/>
                          </a:solidFill>
                          <a:effectLst/>
                          <a:latin typeface="Arial"/>
                        </a:rPr>
                        <a:t> </a:t>
                      </a:r>
                      <a:r>
                        <a:rPr lang="fr-FR" sz="2000" b="0" i="0" u="none" strike="noStrike" dirty="0" smtClean="0">
                          <a:solidFill>
                            <a:srgbClr val="28C3D8"/>
                          </a:solidFill>
                          <a:effectLst/>
                          <a:latin typeface="Arial"/>
                          <a:sym typeface="Wingdings"/>
                        </a:rPr>
                        <a:t></a:t>
                      </a:r>
                      <a:endParaRPr lang="fr-FR" sz="2000" b="0" i="0" u="none" strike="noStrike" dirty="0">
                        <a:solidFill>
                          <a:srgbClr val="28C3D8"/>
                        </a:solidFill>
                        <a:effectLst/>
                        <a:latin typeface="Arial"/>
                      </a:endParaRPr>
                    </a:p>
                  </a:txBody>
                  <a:tcPr marL="8466" marR="8466" marT="9525" marB="0" anchor="b">
                    <a:lnL w="12700" cap="flat" cmpd="sng" algn="ctr">
                      <a:noFill/>
                      <a:prstDash val="solid"/>
                      <a:round/>
                      <a:headEnd type="none" w="med" len="med"/>
                      <a:tailEnd type="none" w="med" len="med"/>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FR" sz="2000" b="0" i="0" u="none" strike="noStrike" dirty="0" err="1" smtClean="0">
                          <a:solidFill>
                            <a:srgbClr val="000080"/>
                          </a:solidFill>
                          <a:effectLst/>
                          <a:latin typeface="Arial"/>
                        </a:rPr>
                        <a:t>Céfazoline</a:t>
                      </a:r>
                      <a:endParaRPr lang="fr-FR" sz="2000" b="0" i="0" u="none" strike="noStrike" dirty="0" smtClean="0">
                        <a:solidFill>
                          <a:srgbClr val="000080"/>
                        </a:solidFill>
                        <a:effectLst/>
                        <a:latin typeface="Arial"/>
                      </a:endParaRPr>
                    </a:p>
                  </a:txBody>
                  <a:tcPr marL="8466" marR="8466" marT="952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000" b="0" i="0" u="none" strike="noStrike" dirty="0" smtClean="0">
                          <a:solidFill>
                            <a:srgbClr val="000080"/>
                          </a:solidFill>
                          <a:effectLst/>
                          <a:latin typeface="Arial"/>
                        </a:rPr>
                        <a:t>11</a:t>
                      </a:r>
                      <a:endParaRPr lang="fr-FR" sz="2000" b="0" i="0" u="none" strike="noStrike" dirty="0">
                        <a:solidFill>
                          <a:srgbClr val="000080"/>
                        </a:solidFill>
                        <a:effectLst/>
                        <a:latin typeface="Arial"/>
                      </a:endParaRPr>
                    </a:p>
                  </a:txBody>
                  <a:tcPr marL="8466" marR="8466" marT="9525" marB="0" anchor="b">
                    <a:lnL>
                      <a:noFill/>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3272">
                <a:tc>
                  <a:txBody>
                    <a:bodyPr/>
                    <a:lstStyle/>
                    <a:p>
                      <a:pPr algn="l" fontAlgn="b"/>
                      <a:r>
                        <a:rPr lang="fr-FR" sz="2000" b="0" i="0" u="none" strike="noStrike" dirty="0">
                          <a:solidFill>
                            <a:srgbClr val="28C3D8"/>
                          </a:solidFill>
                          <a:effectLst/>
                          <a:latin typeface="Arial"/>
                        </a:rPr>
                        <a:t> </a:t>
                      </a:r>
                      <a:r>
                        <a:rPr lang="fr-FR" sz="2000" b="0" i="0" u="none" strike="noStrike" dirty="0" smtClean="0">
                          <a:solidFill>
                            <a:srgbClr val="28C3D8"/>
                          </a:solidFill>
                          <a:effectLst/>
                          <a:latin typeface="Arial"/>
                          <a:sym typeface="Wingdings"/>
                        </a:rPr>
                        <a:t></a:t>
                      </a:r>
                      <a:endParaRPr lang="fr-FR" sz="2000" b="0" i="0" u="none" strike="noStrike" dirty="0">
                        <a:solidFill>
                          <a:srgbClr val="28C3D8"/>
                        </a:solidFill>
                        <a:effectLst/>
                        <a:latin typeface="Arial"/>
                      </a:endParaRPr>
                    </a:p>
                  </a:txBody>
                  <a:tcPr marL="8466" marR="8466" marT="9525" marB="0" anchor="b">
                    <a:lnL w="12700" cap="flat" cmpd="sng" algn="ctr">
                      <a:noFill/>
                      <a:prstDash val="solid"/>
                      <a:round/>
                      <a:headEnd type="none" w="med" len="med"/>
                      <a:tailEnd type="none" w="med" len="med"/>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2000" b="0" i="0" u="none" strike="noStrike" dirty="0" err="1" smtClean="0">
                          <a:solidFill>
                            <a:srgbClr val="000080"/>
                          </a:solidFill>
                          <a:effectLst/>
                          <a:latin typeface="Arial"/>
                        </a:rPr>
                        <a:t>Pipéracilline</a:t>
                      </a:r>
                      <a:r>
                        <a:rPr lang="fr-FR" sz="2000" b="0" i="0" u="none" strike="noStrike" dirty="0" smtClean="0">
                          <a:solidFill>
                            <a:srgbClr val="000080"/>
                          </a:solidFill>
                          <a:effectLst/>
                          <a:latin typeface="Arial"/>
                        </a:rPr>
                        <a:t> - </a:t>
                      </a:r>
                      <a:r>
                        <a:rPr lang="fr-FR" sz="2000" b="0" i="0" u="none" strike="noStrike" dirty="0" err="1" smtClean="0">
                          <a:solidFill>
                            <a:srgbClr val="000080"/>
                          </a:solidFill>
                          <a:effectLst/>
                          <a:latin typeface="Arial"/>
                        </a:rPr>
                        <a:t>tazobactam</a:t>
                      </a:r>
                      <a:endParaRPr lang="fr-FR" sz="2000" b="0" i="0" u="none" strike="noStrike" dirty="0">
                        <a:solidFill>
                          <a:srgbClr val="000080"/>
                        </a:solidFill>
                        <a:effectLst/>
                        <a:latin typeface="Arial"/>
                      </a:endParaRPr>
                    </a:p>
                  </a:txBody>
                  <a:tcPr marL="8466" marR="8466" marT="952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000" b="0" i="0" u="none" strike="noStrike" dirty="0">
                          <a:solidFill>
                            <a:srgbClr val="000080"/>
                          </a:solidFill>
                          <a:effectLst/>
                          <a:latin typeface="Arial"/>
                        </a:rPr>
                        <a:t>10</a:t>
                      </a:r>
                    </a:p>
                  </a:txBody>
                  <a:tcPr marL="8466" marR="8466" marT="9525" marB="0" anchor="b">
                    <a:lnL>
                      <a:noFill/>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43272">
                <a:tc>
                  <a:txBody>
                    <a:bodyPr/>
                    <a:lstStyle/>
                    <a:p>
                      <a:pPr algn="l" fontAlgn="b"/>
                      <a:r>
                        <a:rPr lang="fr-FR" sz="2000" b="0" i="0" u="none" strike="noStrike" dirty="0">
                          <a:solidFill>
                            <a:srgbClr val="28C3D8"/>
                          </a:solidFill>
                          <a:effectLst/>
                          <a:latin typeface="Arial"/>
                        </a:rPr>
                        <a:t> </a:t>
                      </a:r>
                      <a:r>
                        <a:rPr lang="fr-FR" sz="2000" b="0" i="0" u="none" strike="noStrike" dirty="0" smtClean="0">
                          <a:solidFill>
                            <a:srgbClr val="28C3D8"/>
                          </a:solidFill>
                          <a:effectLst/>
                          <a:latin typeface="Arial"/>
                          <a:sym typeface="Wingdings"/>
                        </a:rPr>
                        <a:t></a:t>
                      </a:r>
                      <a:endParaRPr lang="fr-FR" sz="2000" b="0" i="0" u="none" strike="noStrike" dirty="0">
                        <a:solidFill>
                          <a:srgbClr val="28C3D8"/>
                        </a:solidFill>
                        <a:effectLst/>
                        <a:latin typeface="Arial"/>
                      </a:endParaRPr>
                    </a:p>
                  </a:txBody>
                  <a:tcPr marL="8466" marR="8466" marT="9525" marB="0" anchor="b">
                    <a:lnL w="12700" cap="flat" cmpd="sng" algn="ctr">
                      <a:noFill/>
                      <a:prstDash val="solid"/>
                      <a:round/>
                      <a:headEnd type="none" w="med" len="med"/>
                      <a:tailEnd type="none" w="med" len="med"/>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2000" b="0" i="0" u="none" strike="noStrike" dirty="0" err="1" smtClean="0">
                          <a:solidFill>
                            <a:srgbClr val="000080"/>
                          </a:solidFill>
                          <a:effectLst/>
                          <a:latin typeface="Arial"/>
                        </a:rPr>
                        <a:t>Céfotaxime</a:t>
                      </a:r>
                      <a:endParaRPr lang="fr-FR" sz="2000" b="0" i="0" u="none" strike="noStrike" dirty="0">
                        <a:solidFill>
                          <a:srgbClr val="000080"/>
                        </a:solidFill>
                        <a:effectLst/>
                        <a:latin typeface="Arial"/>
                      </a:endParaRPr>
                    </a:p>
                  </a:txBody>
                  <a:tcPr marL="8466" marR="8466" marT="952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000" b="0" i="0" u="none" strike="noStrike" dirty="0" smtClean="0">
                          <a:solidFill>
                            <a:srgbClr val="000080"/>
                          </a:solidFill>
                          <a:effectLst/>
                          <a:latin typeface="Arial"/>
                        </a:rPr>
                        <a:t>8</a:t>
                      </a:r>
                      <a:endParaRPr lang="fr-FR" sz="2000" b="0" i="0" u="none" strike="noStrike" dirty="0">
                        <a:solidFill>
                          <a:srgbClr val="000080"/>
                        </a:solidFill>
                        <a:effectLst/>
                        <a:latin typeface="Arial"/>
                      </a:endParaRPr>
                    </a:p>
                  </a:txBody>
                  <a:tcPr marL="8466" marR="8466" marT="9525" marB="0" anchor="b">
                    <a:lnL>
                      <a:noFill/>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3439">
                <a:tc>
                  <a:txBody>
                    <a:bodyPr/>
                    <a:lstStyle/>
                    <a:p>
                      <a:pPr algn="l" fontAlgn="b"/>
                      <a:r>
                        <a:rPr lang="fr-FR" sz="2000" b="0" i="0" u="none" strike="noStrike" dirty="0">
                          <a:solidFill>
                            <a:srgbClr val="28C3D8"/>
                          </a:solidFill>
                          <a:effectLst/>
                          <a:latin typeface="Arial"/>
                        </a:rPr>
                        <a:t> </a:t>
                      </a:r>
                      <a:r>
                        <a:rPr lang="fr-FR" sz="2000" b="0" i="0" u="none" strike="noStrike" dirty="0" smtClean="0">
                          <a:solidFill>
                            <a:srgbClr val="28C3D8"/>
                          </a:solidFill>
                          <a:effectLst/>
                          <a:latin typeface="Arial"/>
                          <a:sym typeface="Wingdings"/>
                        </a:rPr>
                        <a:t></a:t>
                      </a:r>
                      <a:endParaRPr lang="fr-FR" sz="2000" b="0" i="0" u="none" strike="noStrike" dirty="0">
                        <a:solidFill>
                          <a:srgbClr val="28C3D8"/>
                        </a:solidFill>
                        <a:effectLst/>
                        <a:latin typeface="Arial"/>
                      </a:endParaRPr>
                    </a:p>
                  </a:txBody>
                  <a:tcPr marL="8466" marR="8466" marT="9525" marB="0" anchor="b">
                    <a:lnL w="12700" cap="flat" cmpd="sng" algn="ctr">
                      <a:noFill/>
                      <a:prstDash val="solid"/>
                      <a:round/>
                      <a:headEnd type="none" w="med" len="med"/>
                      <a:tailEnd type="none" w="med" len="med"/>
                    </a:lnL>
                    <a:lnR>
                      <a:noFill/>
                    </a:lnR>
                    <a:lnT w="6350" cap="flat" cmpd="sng" algn="ctr">
                      <a:no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FR" sz="2000" b="0" i="0" u="none" strike="noStrike" dirty="0" smtClean="0">
                          <a:solidFill>
                            <a:srgbClr val="000080"/>
                          </a:solidFill>
                          <a:effectLst/>
                          <a:latin typeface="Arial"/>
                        </a:rPr>
                        <a:t>Ciprofloxacine</a:t>
                      </a:r>
                    </a:p>
                  </a:txBody>
                  <a:tcPr marL="8466" marR="8466" marT="9525" marB="0" anchor="b">
                    <a:lnL>
                      <a:noFill/>
                    </a:lnL>
                    <a:lnR>
                      <a:noFill/>
                    </a:lnR>
                    <a:lnT w="6350" cap="flat" cmpd="sng" algn="ctr">
                      <a:no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000" b="0" i="0" u="none" strike="noStrike" dirty="0">
                          <a:solidFill>
                            <a:srgbClr val="000080"/>
                          </a:solidFill>
                          <a:effectLst/>
                          <a:latin typeface="Arial"/>
                        </a:rPr>
                        <a:t>8</a:t>
                      </a:r>
                    </a:p>
                  </a:txBody>
                  <a:tcPr marL="8466" marR="8466" marT="9525" marB="0" anchor="b">
                    <a:lnL>
                      <a:noFill/>
                    </a:lnL>
                    <a:lnR w="12700" cap="flat" cmpd="sng" algn="ctr">
                      <a:noFill/>
                      <a:prstDash val="solid"/>
                      <a:round/>
                      <a:headEnd type="none" w="med" len="med"/>
                      <a:tailEnd type="none" w="med" len="med"/>
                    </a:lnR>
                    <a:lnT w="6350" cap="flat" cmpd="sng" algn="ctr">
                      <a:no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
        <p:nvSpPr>
          <p:cNvPr id="12" name="Ruban vers le bas 2"/>
          <p:cNvSpPr>
            <a:spLocks noChangeArrowheads="1"/>
          </p:cNvSpPr>
          <p:nvPr/>
        </p:nvSpPr>
        <p:spPr bwMode="auto">
          <a:xfrm rot="20404130">
            <a:off x="-68496" y="1819465"/>
            <a:ext cx="2349832" cy="647700"/>
          </a:xfrm>
          <a:prstGeom prst="ribbon">
            <a:avLst>
              <a:gd name="adj1" fmla="val 16667"/>
              <a:gd name="adj2" fmla="val 50000"/>
            </a:avLst>
          </a:prstGeom>
          <a:solidFill>
            <a:srgbClr val="FF0066"/>
          </a:solidFill>
          <a:ln>
            <a:noFill/>
          </a:ln>
          <a:extLst/>
        </p:spPr>
        <p:txBody>
          <a:bodyPr tIns="118800"/>
          <a:lstStyle>
            <a:lvl1pPr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algn="ctr">
              <a:spcBef>
                <a:spcPct val="0"/>
              </a:spcBef>
              <a:buClrTx/>
              <a:buSzTx/>
              <a:buFontTx/>
              <a:buNone/>
            </a:pPr>
            <a:r>
              <a:rPr kumimoji="0" lang="fr-FR" altLang="fr-FR" sz="2200" b="1" dirty="0">
                <a:solidFill>
                  <a:schemeClr val="bg1"/>
                </a:solidFill>
                <a:ea typeface="MS PGothic" pitchFamily="34" charset="-128"/>
              </a:rPr>
              <a:t>Top 10</a:t>
            </a:r>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17</a:t>
            </a:fld>
            <a:endParaRPr lang="fr-FR" dirty="0"/>
          </a:p>
        </p:txBody>
      </p:sp>
    </p:spTree>
    <p:extLst>
      <p:ext uri="{BB962C8B-B14F-4D97-AF65-F5344CB8AC3E}">
        <p14:creationId xmlns:p14="http://schemas.microsoft.com/office/powerpoint/2010/main" val="27905886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220841"/>
            <a:ext cx="7886700" cy="842541"/>
          </a:xfrm>
        </p:spPr>
        <p:txBody>
          <a:bodyPr>
            <a:noAutofit/>
          </a:bodyPr>
          <a:lstStyle/>
          <a:p>
            <a:r>
              <a:rPr lang="fr-FR" dirty="0"/>
              <a:t>Résultats 2018</a:t>
            </a:r>
          </a:p>
        </p:txBody>
      </p:sp>
      <p:sp>
        <p:nvSpPr>
          <p:cNvPr id="2" name="Espace réservé du contenu 1"/>
          <p:cNvSpPr>
            <a:spLocks noGrp="1"/>
          </p:cNvSpPr>
          <p:nvPr>
            <p:ph idx="1"/>
          </p:nvPr>
        </p:nvSpPr>
        <p:spPr>
          <a:xfrm>
            <a:off x="628650" y="1625744"/>
            <a:ext cx="8360229" cy="4323536"/>
          </a:xfrm>
        </p:spPr>
        <p:txBody>
          <a:bodyPr>
            <a:normAutofit/>
          </a:bodyPr>
          <a:lstStyle/>
          <a:p>
            <a:pPr marL="0" indent="0" algn="ctr">
              <a:spcBef>
                <a:spcPts val="0"/>
              </a:spcBef>
              <a:buNone/>
            </a:pPr>
            <a:r>
              <a:rPr lang="fr-FR" altLang="fr-FR" sz="1800" b="1" dirty="0"/>
              <a:t>Consommations d’antibiotiques à visée systémique, </a:t>
            </a:r>
          </a:p>
          <a:p>
            <a:pPr marL="0" indent="0" algn="ctr">
              <a:spcBef>
                <a:spcPts val="0"/>
              </a:spcBef>
              <a:buNone/>
            </a:pPr>
            <a:r>
              <a:rPr lang="fr-FR" altLang="fr-FR" sz="1800" b="1" dirty="0"/>
              <a:t>par secteur d’activité clinique en nombre de DDJ/1 000 JH</a:t>
            </a:r>
            <a:endParaRPr lang="fr-FR" sz="1800" b="1" dirty="0"/>
          </a:p>
        </p:txBody>
      </p:sp>
      <p:graphicFrame>
        <p:nvGraphicFramePr>
          <p:cNvPr id="8" name="Tableau 7"/>
          <p:cNvGraphicFramePr>
            <a:graphicFrameLocks noGrp="1"/>
          </p:cNvGraphicFramePr>
          <p:nvPr>
            <p:extLst>
              <p:ext uri="{D42A27DB-BD31-4B8C-83A1-F6EECF244321}">
                <p14:modId xmlns:p14="http://schemas.microsoft.com/office/powerpoint/2010/main" val="1510500205"/>
              </p:ext>
            </p:extLst>
          </p:nvPr>
        </p:nvGraphicFramePr>
        <p:xfrm>
          <a:off x="1212849" y="2471053"/>
          <a:ext cx="7108673" cy="3380696"/>
        </p:xfrm>
        <a:graphic>
          <a:graphicData uri="http://schemas.openxmlformats.org/drawingml/2006/table">
            <a:tbl>
              <a:tblPr/>
              <a:tblGrid>
                <a:gridCol w="3081559">
                  <a:extLst>
                    <a:ext uri="{9D8B030D-6E8A-4147-A177-3AD203B41FA5}">
                      <a16:colId xmlns:a16="http://schemas.microsoft.com/office/drawing/2014/main" val="20000"/>
                    </a:ext>
                  </a:extLst>
                </a:gridCol>
                <a:gridCol w="2013557">
                  <a:extLst>
                    <a:ext uri="{9D8B030D-6E8A-4147-A177-3AD203B41FA5}">
                      <a16:colId xmlns:a16="http://schemas.microsoft.com/office/drawing/2014/main" val="20001"/>
                    </a:ext>
                  </a:extLst>
                </a:gridCol>
                <a:gridCol w="2013557">
                  <a:extLst>
                    <a:ext uri="{9D8B030D-6E8A-4147-A177-3AD203B41FA5}">
                      <a16:colId xmlns:a16="http://schemas.microsoft.com/office/drawing/2014/main" val="20002"/>
                    </a:ext>
                  </a:extLst>
                </a:gridCol>
              </a:tblGrid>
              <a:tr h="586696">
                <a:tc>
                  <a:txBody>
                    <a:bodyPr/>
                    <a:lstStyle/>
                    <a:p>
                      <a:pPr algn="l" fontAlgn="ctr"/>
                      <a:r>
                        <a:rPr lang="fr-FR" sz="1700" b="1" i="0" u="none" strike="noStrike" dirty="0">
                          <a:solidFill>
                            <a:srgbClr val="002060"/>
                          </a:solidFill>
                          <a:effectLst/>
                          <a:latin typeface="Arial"/>
                        </a:rPr>
                        <a:t>Secteurs d'activité</a:t>
                      </a:r>
                    </a:p>
                  </a:txBody>
                  <a:tcPr marL="8467" marR="8467" marT="846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700" b="1" i="0" u="none" strike="noStrike" dirty="0">
                          <a:solidFill>
                            <a:srgbClr val="002060"/>
                          </a:solidFill>
                          <a:effectLst/>
                          <a:latin typeface="Arial"/>
                        </a:rPr>
                        <a:t>Nombre de secteurs</a:t>
                      </a:r>
                    </a:p>
                  </a:txBody>
                  <a:tcPr marL="8467" marR="8467" marT="846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700" b="1" i="0" u="none" strike="noStrike">
                          <a:solidFill>
                            <a:srgbClr val="002060"/>
                          </a:solidFill>
                          <a:effectLst/>
                          <a:latin typeface="Arial"/>
                        </a:rPr>
                        <a:t>Taux global</a:t>
                      </a:r>
                    </a:p>
                  </a:txBody>
                  <a:tcPr marL="8467" marR="8467" marT="846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9400">
                <a:tc>
                  <a:txBody>
                    <a:bodyPr/>
                    <a:lstStyle/>
                    <a:p>
                      <a:pPr algn="l" fontAlgn="b"/>
                      <a:r>
                        <a:rPr lang="fr-FR" sz="1700" b="0" i="0" u="none" strike="noStrike">
                          <a:solidFill>
                            <a:srgbClr val="002060"/>
                          </a:solidFill>
                          <a:effectLst/>
                          <a:latin typeface="Arial"/>
                        </a:rPr>
                        <a:t>Médecine</a:t>
                      </a: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dirty="0">
                          <a:solidFill>
                            <a:srgbClr val="002060"/>
                          </a:solidFill>
                          <a:effectLst/>
                          <a:latin typeface="Arial"/>
                        </a:rPr>
                        <a:t>785</a:t>
                      </a:r>
                    </a:p>
                  </a:txBody>
                  <a:tcPr marL="8467" marR="304800"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700" b="0" i="0" u="none" strike="noStrike">
                          <a:solidFill>
                            <a:srgbClr val="002060"/>
                          </a:solidFill>
                          <a:effectLst/>
                          <a:latin typeface="Arial"/>
                        </a:rPr>
                        <a:t>467</a:t>
                      </a:r>
                    </a:p>
                  </a:txBody>
                  <a:tcPr marL="8467" marR="304800" marT="846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79400">
                <a:tc>
                  <a:txBody>
                    <a:bodyPr/>
                    <a:lstStyle/>
                    <a:p>
                      <a:pPr algn="l" fontAlgn="b"/>
                      <a:r>
                        <a:rPr lang="fr-FR" sz="1700" b="0" i="0" u="none" strike="noStrike">
                          <a:solidFill>
                            <a:srgbClr val="002060"/>
                          </a:solidFill>
                          <a:effectLst/>
                          <a:latin typeface="Arial"/>
                        </a:rPr>
                        <a:t>Hématologie</a:t>
                      </a:r>
                    </a:p>
                  </a:txBody>
                  <a:tcPr marL="8467" marR="8467"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53</a:t>
                      </a:r>
                    </a:p>
                  </a:txBody>
                  <a:tcPr marL="8467" marR="304800"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891</a:t>
                      </a:r>
                    </a:p>
                  </a:txBody>
                  <a:tcPr marL="8467" marR="304800" marT="8467" marB="0" anchor="b">
                    <a:lnL>
                      <a:noFill/>
                    </a:lnL>
                    <a:lnR>
                      <a:noFill/>
                    </a:lnR>
                    <a:lnT>
                      <a:noFill/>
                    </a:lnT>
                    <a:lnB>
                      <a:noFill/>
                    </a:lnB>
                  </a:tcPr>
                </a:tc>
                <a:extLst>
                  <a:ext uri="{0D108BD9-81ED-4DB2-BD59-A6C34878D82A}">
                    <a16:rowId xmlns:a16="http://schemas.microsoft.com/office/drawing/2014/main" val="10002"/>
                  </a:ext>
                </a:extLst>
              </a:tr>
              <a:tr h="279400">
                <a:tc>
                  <a:txBody>
                    <a:bodyPr/>
                    <a:lstStyle/>
                    <a:p>
                      <a:pPr algn="l" fontAlgn="b"/>
                      <a:r>
                        <a:rPr lang="fr-FR" sz="1700" b="0" i="0" u="none" strike="noStrike">
                          <a:solidFill>
                            <a:srgbClr val="002060"/>
                          </a:solidFill>
                          <a:effectLst/>
                          <a:latin typeface="Arial"/>
                        </a:rPr>
                        <a:t>Maladies infectieuses</a:t>
                      </a:r>
                    </a:p>
                  </a:txBody>
                  <a:tcPr marL="8467" marR="8467"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49</a:t>
                      </a:r>
                    </a:p>
                  </a:txBody>
                  <a:tcPr marL="8467" marR="304800"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1 419</a:t>
                      </a:r>
                    </a:p>
                  </a:txBody>
                  <a:tcPr marL="8467" marR="304800" marT="8467" marB="0" anchor="b">
                    <a:lnL>
                      <a:noFill/>
                    </a:lnL>
                    <a:lnR>
                      <a:noFill/>
                    </a:lnR>
                    <a:lnT>
                      <a:noFill/>
                    </a:lnT>
                    <a:lnB>
                      <a:noFill/>
                    </a:lnB>
                  </a:tcPr>
                </a:tc>
                <a:extLst>
                  <a:ext uri="{0D108BD9-81ED-4DB2-BD59-A6C34878D82A}">
                    <a16:rowId xmlns:a16="http://schemas.microsoft.com/office/drawing/2014/main" val="10003"/>
                  </a:ext>
                </a:extLst>
              </a:tr>
              <a:tr h="279400">
                <a:tc>
                  <a:txBody>
                    <a:bodyPr/>
                    <a:lstStyle/>
                    <a:p>
                      <a:pPr algn="l" fontAlgn="b"/>
                      <a:r>
                        <a:rPr lang="fr-FR" sz="1700" b="0" i="0" u="none" strike="noStrike">
                          <a:solidFill>
                            <a:srgbClr val="002060"/>
                          </a:solidFill>
                          <a:effectLst/>
                          <a:latin typeface="Arial"/>
                        </a:rPr>
                        <a:t>Chirurgie </a:t>
                      </a:r>
                    </a:p>
                  </a:txBody>
                  <a:tcPr marL="8467" marR="8467"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632</a:t>
                      </a:r>
                    </a:p>
                  </a:txBody>
                  <a:tcPr marL="8467" marR="304800"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507</a:t>
                      </a:r>
                    </a:p>
                  </a:txBody>
                  <a:tcPr marL="8467" marR="304800" marT="8467" marB="0" anchor="b">
                    <a:lnL>
                      <a:noFill/>
                    </a:lnL>
                    <a:lnR>
                      <a:noFill/>
                    </a:lnR>
                    <a:lnT>
                      <a:noFill/>
                    </a:lnT>
                    <a:lnB>
                      <a:noFill/>
                    </a:lnB>
                  </a:tcPr>
                </a:tc>
                <a:extLst>
                  <a:ext uri="{0D108BD9-81ED-4DB2-BD59-A6C34878D82A}">
                    <a16:rowId xmlns:a16="http://schemas.microsoft.com/office/drawing/2014/main" val="10004"/>
                  </a:ext>
                </a:extLst>
              </a:tr>
              <a:tr h="279400">
                <a:tc>
                  <a:txBody>
                    <a:bodyPr/>
                    <a:lstStyle/>
                    <a:p>
                      <a:pPr algn="l" fontAlgn="b"/>
                      <a:r>
                        <a:rPr lang="fr-FR" sz="1700" b="0" i="0" u="none" strike="noStrike">
                          <a:solidFill>
                            <a:srgbClr val="002060"/>
                          </a:solidFill>
                          <a:effectLst/>
                          <a:latin typeface="Arial"/>
                        </a:rPr>
                        <a:t>Réanimation</a:t>
                      </a:r>
                    </a:p>
                  </a:txBody>
                  <a:tcPr marL="8467" marR="8467"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220</a:t>
                      </a:r>
                    </a:p>
                  </a:txBody>
                  <a:tcPr marL="8467" marR="304800"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1 222</a:t>
                      </a:r>
                    </a:p>
                  </a:txBody>
                  <a:tcPr marL="8467" marR="304800" marT="8467" marB="0" anchor="b">
                    <a:lnL>
                      <a:noFill/>
                    </a:lnL>
                    <a:lnR>
                      <a:noFill/>
                    </a:lnR>
                    <a:lnT>
                      <a:noFill/>
                    </a:lnT>
                    <a:lnB>
                      <a:noFill/>
                    </a:lnB>
                  </a:tcPr>
                </a:tc>
                <a:extLst>
                  <a:ext uri="{0D108BD9-81ED-4DB2-BD59-A6C34878D82A}">
                    <a16:rowId xmlns:a16="http://schemas.microsoft.com/office/drawing/2014/main" val="10005"/>
                  </a:ext>
                </a:extLst>
              </a:tr>
              <a:tr h="279400">
                <a:tc>
                  <a:txBody>
                    <a:bodyPr/>
                    <a:lstStyle/>
                    <a:p>
                      <a:pPr algn="l" fontAlgn="b"/>
                      <a:r>
                        <a:rPr lang="fr-FR" sz="1700" b="0" i="0" u="none" strike="noStrike">
                          <a:solidFill>
                            <a:srgbClr val="002060"/>
                          </a:solidFill>
                          <a:effectLst/>
                          <a:latin typeface="Arial"/>
                        </a:rPr>
                        <a:t>Gynécologie-Obstétrique</a:t>
                      </a:r>
                    </a:p>
                  </a:txBody>
                  <a:tcPr marL="8467" marR="8467"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367</a:t>
                      </a:r>
                    </a:p>
                  </a:txBody>
                  <a:tcPr marL="8467" marR="304800"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214</a:t>
                      </a:r>
                    </a:p>
                  </a:txBody>
                  <a:tcPr marL="8467" marR="304800" marT="8467" marB="0" anchor="b">
                    <a:lnL>
                      <a:noFill/>
                    </a:lnL>
                    <a:lnR>
                      <a:noFill/>
                    </a:lnR>
                    <a:lnT>
                      <a:noFill/>
                    </a:lnT>
                    <a:lnB>
                      <a:noFill/>
                    </a:lnB>
                  </a:tcPr>
                </a:tc>
                <a:extLst>
                  <a:ext uri="{0D108BD9-81ED-4DB2-BD59-A6C34878D82A}">
                    <a16:rowId xmlns:a16="http://schemas.microsoft.com/office/drawing/2014/main" val="10006"/>
                  </a:ext>
                </a:extLst>
              </a:tr>
              <a:tr h="279400">
                <a:tc>
                  <a:txBody>
                    <a:bodyPr/>
                    <a:lstStyle/>
                    <a:p>
                      <a:pPr algn="l" fontAlgn="b"/>
                      <a:r>
                        <a:rPr lang="fr-FR" sz="1700" b="0" i="0" u="none" strike="noStrike">
                          <a:solidFill>
                            <a:srgbClr val="002060"/>
                          </a:solidFill>
                          <a:effectLst/>
                          <a:latin typeface="Arial"/>
                        </a:rPr>
                        <a:t>Pédiatrie</a:t>
                      </a:r>
                    </a:p>
                  </a:txBody>
                  <a:tcPr marL="8467" marR="8467"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261</a:t>
                      </a:r>
                    </a:p>
                  </a:txBody>
                  <a:tcPr marL="8467" marR="304800"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250</a:t>
                      </a:r>
                    </a:p>
                  </a:txBody>
                  <a:tcPr marL="8467" marR="304800" marT="8467" marB="0" anchor="b">
                    <a:lnL>
                      <a:noFill/>
                    </a:lnL>
                    <a:lnR>
                      <a:noFill/>
                    </a:lnR>
                    <a:lnT>
                      <a:noFill/>
                    </a:lnT>
                    <a:lnB>
                      <a:noFill/>
                    </a:lnB>
                  </a:tcPr>
                </a:tc>
                <a:extLst>
                  <a:ext uri="{0D108BD9-81ED-4DB2-BD59-A6C34878D82A}">
                    <a16:rowId xmlns:a16="http://schemas.microsoft.com/office/drawing/2014/main" val="10007"/>
                  </a:ext>
                </a:extLst>
              </a:tr>
              <a:tr h="279400">
                <a:tc>
                  <a:txBody>
                    <a:bodyPr/>
                    <a:lstStyle/>
                    <a:p>
                      <a:pPr algn="l" fontAlgn="b"/>
                      <a:r>
                        <a:rPr lang="fr-FR" sz="1700" b="0" i="0" u="none" strike="noStrike">
                          <a:solidFill>
                            <a:srgbClr val="002060"/>
                          </a:solidFill>
                          <a:effectLst/>
                          <a:latin typeface="Arial"/>
                        </a:rPr>
                        <a:t>SSR</a:t>
                      </a:r>
                    </a:p>
                  </a:txBody>
                  <a:tcPr marL="8467" marR="8467"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1064</a:t>
                      </a:r>
                    </a:p>
                  </a:txBody>
                  <a:tcPr marL="8467" marR="304800"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149</a:t>
                      </a:r>
                    </a:p>
                  </a:txBody>
                  <a:tcPr marL="8467" marR="304800" marT="8467" marB="0" anchor="b">
                    <a:lnL>
                      <a:noFill/>
                    </a:lnL>
                    <a:lnR>
                      <a:noFill/>
                    </a:lnR>
                    <a:lnT>
                      <a:noFill/>
                    </a:lnT>
                    <a:lnB>
                      <a:noFill/>
                    </a:lnB>
                  </a:tcPr>
                </a:tc>
                <a:extLst>
                  <a:ext uri="{0D108BD9-81ED-4DB2-BD59-A6C34878D82A}">
                    <a16:rowId xmlns:a16="http://schemas.microsoft.com/office/drawing/2014/main" val="10008"/>
                  </a:ext>
                </a:extLst>
              </a:tr>
              <a:tr h="279400">
                <a:tc>
                  <a:txBody>
                    <a:bodyPr/>
                    <a:lstStyle/>
                    <a:p>
                      <a:pPr algn="l" fontAlgn="b"/>
                      <a:r>
                        <a:rPr lang="fr-FR" sz="1700" b="0" i="0" u="none" strike="noStrike">
                          <a:solidFill>
                            <a:srgbClr val="002060"/>
                          </a:solidFill>
                          <a:effectLst/>
                          <a:latin typeface="Arial"/>
                        </a:rPr>
                        <a:t>SLD</a:t>
                      </a:r>
                    </a:p>
                  </a:txBody>
                  <a:tcPr marL="8467" marR="8467" marT="8467" marB="0" anchor="b">
                    <a:lnL>
                      <a:noFill/>
                    </a:lnL>
                    <a:lnR>
                      <a:noFill/>
                    </a:lnR>
                    <a:lnT>
                      <a:noFill/>
                    </a:lnT>
                    <a:lnB>
                      <a:noFill/>
                    </a:lnB>
                  </a:tcPr>
                </a:tc>
                <a:tc>
                  <a:txBody>
                    <a:bodyPr/>
                    <a:lstStyle/>
                    <a:p>
                      <a:pPr algn="r" fontAlgn="b"/>
                      <a:r>
                        <a:rPr lang="fr-FR" sz="1700" b="0" i="0" u="none" strike="noStrike" dirty="0">
                          <a:solidFill>
                            <a:srgbClr val="002060"/>
                          </a:solidFill>
                          <a:effectLst/>
                          <a:latin typeface="Arial"/>
                        </a:rPr>
                        <a:t>367</a:t>
                      </a:r>
                    </a:p>
                  </a:txBody>
                  <a:tcPr marL="8467" marR="304800" marT="8467" marB="0" anchor="b">
                    <a:lnL>
                      <a:noFill/>
                    </a:lnL>
                    <a:lnR>
                      <a:noFill/>
                    </a:lnR>
                    <a:lnT>
                      <a:noFill/>
                    </a:lnT>
                    <a:lnB>
                      <a:noFill/>
                    </a:lnB>
                  </a:tcPr>
                </a:tc>
                <a:tc>
                  <a:txBody>
                    <a:bodyPr/>
                    <a:lstStyle/>
                    <a:p>
                      <a:pPr algn="r" fontAlgn="b"/>
                      <a:r>
                        <a:rPr lang="fr-FR" sz="1700" b="0" i="0" u="none" strike="noStrike">
                          <a:solidFill>
                            <a:srgbClr val="002060"/>
                          </a:solidFill>
                          <a:effectLst/>
                          <a:latin typeface="Arial"/>
                        </a:rPr>
                        <a:t>59</a:t>
                      </a:r>
                    </a:p>
                  </a:txBody>
                  <a:tcPr marL="8467" marR="304800" marT="8467" marB="0" anchor="b">
                    <a:lnL>
                      <a:noFill/>
                    </a:lnL>
                    <a:lnR>
                      <a:noFill/>
                    </a:lnR>
                    <a:lnT>
                      <a:noFill/>
                    </a:lnT>
                    <a:lnB>
                      <a:noFill/>
                    </a:lnB>
                  </a:tcPr>
                </a:tc>
                <a:extLst>
                  <a:ext uri="{0D108BD9-81ED-4DB2-BD59-A6C34878D82A}">
                    <a16:rowId xmlns:a16="http://schemas.microsoft.com/office/drawing/2014/main" val="10009"/>
                  </a:ext>
                </a:extLst>
              </a:tr>
              <a:tr h="279400">
                <a:tc>
                  <a:txBody>
                    <a:bodyPr/>
                    <a:lstStyle/>
                    <a:p>
                      <a:pPr algn="l" fontAlgn="b"/>
                      <a:r>
                        <a:rPr lang="fr-FR" sz="1700" b="0" i="0" u="none" strike="noStrike">
                          <a:solidFill>
                            <a:srgbClr val="002060"/>
                          </a:solidFill>
                          <a:effectLst/>
                          <a:latin typeface="Arial"/>
                        </a:rPr>
                        <a:t>Psychiatrie</a:t>
                      </a:r>
                    </a:p>
                  </a:txBody>
                  <a:tcPr marL="8467" marR="8467" marT="84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dirty="0">
                          <a:solidFill>
                            <a:srgbClr val="002060"/>
                          </a:solidFill>
                          <a:effectLst/>
                          <a:latin typeface="Arial"/>
                        </a:rPr>
                        <a:t>275</a:t>
                      </a:r>
                    </a:p>
                  </a:txBody>
                  <a:tcPr marL="8467" marR="304800" marT="84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700" b="0" i="0" u="none" strike="noStrike" dirty="0">
                          <a:solidFill>
                            <a:srgbClr val="002060"/>
                          </a:solidFill>
                          <a:effectLst/>
                          <a:latin typeface="Arial"/>
                        </a:rPr>
                        <a:t>42</a:t>
                      </a:r>
                    </a:p>
                  </a:txBody>
                  <a:tcPr marL="8467" marR="304800" marT="846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 name="Espace réservé du numéro de diapositive 2"/>
          <p:cNvSpPr>
            <a:spLocks noGrp="1"/>
          </p:cNvSpPr>
          <p:nvPr>
            <p:ph type="sldNum" sz="quarter" idx="12"/>
          </p:nvPr>
        </p:nvSpPr>
        <p:spPr/>
        <p:txBody>
          <a:bodyPr/>
          <a:lstStyle/>
          <a:p>
            <a:fld id="{24BDF6ED-2816-5E4A-85C7-CC85CE9663BF}" type="slidenum">
              <a:rPr lang="fr-FR" smtClean="0"/>
              <a:pPr/>
              <a:t>18</a:t>
            </a:fld>
            <a:endParaRPr lang="fr-FR" dirty="0"/>
          </a:p>
        </p:txBody>
      </p:sp>
    </p:spTree>
    <p:extLst>
      <p:ext uri="{BB962C8B-B14F-4D97-AF65-F5344CB8AC3E}">
        <p14:creationId xmlns:p14="http://schemas.microsoft.com/office/powerpoint/2010/main" val="2302058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dirty="0"/>
              <a:t>Résultats 2018</a:t>
            </a:r>
          </a:p>
        </p:txBody>
      </p:sp>
      <p:sp>
        <p:nvSpPr>
          <p:cNvPr id="2" name="Espace réservé du contenu 1"/>
          <p:cNvSpPr>
            <a:spLocks noGrp="1"/>
          </p:cNvSpPr>
          <p:nvPr>
            <p:ph idx="1"/>
          </p:nvPr>
        </p:nvSpPr>
        <p:spPr>
          <a:xfrm>
            <a:off x="467544" y="1124744"/>
            <a:ext cx="8229600" cy="4281339"/>
          </a:xfrm>
        </p:spPr>
        <p:txBody>
          <a:bodyPr>
            <a:normAutofit/>
          </a:bodyPr>
          <a:lstStyle/>
          <a:p>
            <a:pPr marL="0" indent="0" algn="ctr">
              <a:spcBef>
                <a:spcPts val="0"/>
              </a:spcBef>
              <a:buNone/>
            </a:pPr>
            <a:r>
              <a:rPr lang="fr-FR" altLang="fr-FR" sz="1800" b="1" dirty="0"/>
              <a:t>Répartition des familles d’antibiotiques </a:t>
            </a:r>
          </a:p>
          <a:p>
            <a:pPr marL="0" indent="0" algn="ctr">
              <a:spcBef>
                <a:spcPts val="0"/>
              </a:spcBef>
              <a:buNone/>
            </a:pPr>
            <a:r>
              <a:rPr lang="fr-FR" altLang="fr-FR" sz="1800" b="1" dirty="0"/>
              <a:t>par secteur d’activité clinique</a:t>
            </a:r>
          </a:p>
          <a:p>
            <a:pPr algn="ctr">
              <a:spcBef>
                <a:spcPts val="0"/>
              </a:spcBef>
            </a:pPr>
            <a:endParaRPr lang="fr-FR" altLang="fr-FR" sz="2800" b="1" dirty="0"/>
          </a:p>
        </p:txBody>
      </p:sp>
      <p:graphicFrame>
        <p:nvGraphicFramePr>
          <p:cNvPr id="9" name="Graphique 8"/>
          <p:cNvGraphicFramePr>
            <a:graphicFrameLocks/>
          </p:cNvGraphicFramePr>
          <p:nvPr>
            <p:extLst>
              <p:ext uri="{D42A27DB-BD31-4B8C-83A1-F6EECF244321}">
                <p14:modId xmlns:p14="http://schemas.microsoft.com/office/powerpoint/2010/main" val="2749895662"/>
              </p:ext>
            </p:extLst>
          </p:nvPr>
        </p:nvGraphicFramePr>
        <p:xfrm>
          <a:off x="546554" y="1800668"/>
          <a:ext cx="8050893" cy="3716564"/>
        </p:xfrm>
        <a:graphic>
          <a:graphicData uri="http://schemas.openxmlformats.org/drawingml/2006/chart">
            <c:chart xmlns:c="http://schemas.openxmlformats.org/drawingml/2006/chart" xmlns:r="http://schemas.openxmlformats.org/officeDocument/2006/relationships" r:id="rId2"/>
          </a:graphicData>
        </a:graphic>
      </p:graphicFrame>
      <p:sp>
        <p:nvSpPr>
          <p:cNvPr id="6"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19</a:t>
            </a:fld>
            <a:endParaRPr lang="fr-FR" dirty="0"/>
          </a:p>
        </p:txBody>
      </p:sp>
      <p:sp>
        <p:nvSpPr>
          <p:cNvPr id="3" name="Rectangle 2"/>
          <p:cNvSpPr/>
          <p:nvPr/>
        </p:nvSpPr>
        <p:spPr>
          <a:xfrm>
            <a:off x="1115616" y="5471330"/>
            <a:ext cx="6120680" cy="861774"/>
          </a:xfrm>
          <a:prstGeom prst="rect">
            <a:avLst/>
          </a:prstGeom>
        </p:spPr>
        <p:txBody>
          <a:bodyPr wrap="square" numCol="2">
            <a:spAutoFit/>
          </a:bodyPr>
          <a:lstStyle/>
          <a:p>
            <a:r>
              <a:rPr lang="fr-FR" altLang="fr-FR" sz="1000" dirty="0"/>
              <a:t>CHIR	Chirurgie</a:t>
            </a:r>
          </a:p>
          <a:p>
            <a:r>
              <a:rPr lang="fr-FR" altLang="fr-FR" sz="1000" dirty="0"/>
              <a:t>HEMA	Hématologie</a:t>
            </a:r>
          </a:p>
          <a:p>
            <a:r>
              <a:rPr lang="fr-FR" altLang="fr-FR" sz="1000" dirty="0"/>
              <a:t>INF	Maladies infectieuses</a:t>
            </a:r>
          </a:p>
          <a:p>
            <a:r>
              <a:rPr lang="fr-FR" altLang="fr-FR" sz="1000" dirty="0"/>
              <a:t>MED	</a:t>
            </a:r>
            <a:r>
              <a:rPr lang="fr-FR" altLang="fr-FR" sz="1000" dirty="0" smtClean="0"/>
              <a:t>Médecine</a:t>
            </a:r>
          </a:p>
          <a:p>
            <a:r>
              <a:rPr lang="fr-FR" altLang="fr-FR" sz="1000" dirty="0" smtClean="0"/>
              <a:t>OBS</a:t>
            </a:r>
            <a:r>
              <a:rPr lang="fr-FR" altLang="fr-FR" sz="1000" dirty="0"/>
              <a:t>	Gynécologie-obstétrique</a:t>
            </a:r>
          </a:p>
          <a:p>
            <a:r>
              <a:rPr lang="fr-FR" altLang="fr-FR" sz="1000" dirty="0"/>
              <a:t>PED	Pédiatrie</a:t>
            </a:r>
          </a:p>
          <a:p>
            <a:r>
              <a:rPr lang="fr-FR" altLang="fr-FR" sz="1000" dirty="0"/>
              <a:t>REA	Réanimation</a:t>
            </a:r>
          </a:p>
          <a:p>
            <a:r>
              <a:rPr lang="fr-FR" altLang="fr-FR" sz="1000" dirty="0"/>
              <a:t>SLD	Soins de longue durée</a:t>
            </a:r>
          </a:p>
          <a:p>
            <a:r>
              <a:rPr lang="fr-FR" altLang="fr-FR" sz="1000" dirty="0"/>
              <a:t>SSR	Soins de suite et de réadaptation</a:t>
            </a:r>
            <a:endParaRPr lang="fr-FR" sz="1000" dirty="0"/>
          </a:p>
          <a:p>
            <a:endParaRPr lang="fr-FR" altLang="fr-FR" sz="1000" dirty="0"/>
          </a:p>
        </p:txBody>
      </p:sp>
    </p:spTree>
    <p:extLst>
      <p:ext uri="{BB962C8B-B14F-4D97-AF65-F5344CB8AC3E}">
        <p14:creationId xmlns:p14="http://schemas.microsoft.com/office/powerpoint/2010/main" val="131333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365127"/>
            <a:ext cx="7886700" cy="947859"/>
          </a:xfrm>
        </p:spPr>
        <p:txBody>
          <a:bodyPr/>
          <a:lstStyle/>
          <a:p>
            <a:r>
              <a:rPr lang="fr-FR" dirty="0" smtClean="0"/>
              <a:t>Avant-propos </a:t>
            </a:r>
            <a:endParaRPr lang="fr-FR" dirty="0"/>
          </a:p>
        </p:txBody>
      </p:sp>
      <p:sp>
        <p:nvSpPr>
          <p:cNvPr id="6" name="Espace réservé du contenu 5"/>
          <p:cNvSpPr>
            <a:spLocks noGrp="1"/>
          </p:cNvSpPr>
          <p:nvPr>
            <p:ph idx="1"/>
          </p:nvPr>
        </p:nvSpPr>
        <p:spPr>
          <a:xfrm>
            <a:off x="323528" y="1322167"/>
            <a:ext cx="8496944" cy="2212975"/>
          </a:xfrm>
        </p:spPr>
        <p:txBody>
          <a:bodyPr>
            <a:normAutofit/>
          </a:bodyPr>
          <a:lstStyle/>
          <a:p>
            <a:pPr algn="just">
              <a:lnSpc>
                <a:spcPct val="120000"/>
              </a:lnSpc>
            </a:pPr>
            <a:r>
              <a:rPr lang="fr-FR" altLang="fr-FR" sz="2000" dirty="0">
                <a:solidFill>
                  <a:srgbClr val="000099"/>
                </a:solidFill>
              </a:rPr>
              <a:t>Ce diaporama comporte des graphiques de présentation des données </a:t>
            </a:r>
            <a:r>
              <a:rPr lang="fr-FR" altLang="fr-FR" sz="2000" dirty="0" smtClean="0">
                <a:solidFill>
                  <a:srgbClr val="000099"/>
                </a:solidFill>
              </a:rPr>
              <a:t>2018, </a:t>
            </a:r>
            <a:r>
              <a:rPr lang="fr-FR" altLang="fr-FR" sz="2000" dirty="0">
                <a:solidFill>
                  <a:srgbClr val="000099"/>
                </a:solidFill>
              </a:rPr>
              <a:t>recueillies en </a:t>
            </a:r>
            <a:r>
              <a:rPr lang="fr-FR" altLang="fr-FR" sz="2000" dirty="0" smtClean="0">
                <a:solidFill>
                  <a:srgbClr val="000099"/>
                </a:solidFill>
              </a:rPr>
              <a:t>2019 </a:t>
            </a:r>
            <a:r>
              <a:rPr lang="fr-FR" altLang="fr-FR" sz="2000" dirty="0">
                <a:solidFill>
                  <a:srgbClr val="000099"/>
                </a:solidFill>
              </a:rPr>
              <a:t>selon la méthodologie </a:t>
            </a:r>
            <a:r>
              <a:rPr lang="fr-FR" altLang="fr-FR" sz="2000" dirty="0" smtClean="0">
                <a:solidFill>
                  <a:srgbClr val="000099"/>
                </a:solidFill>
              </a:rPr>
              <a:t>SPARES.</a:t>
            </a:r>
            <a:endParaRPr lang="fr-FR" altLang="fr-FR" sz="2000" dirty="0">
              <a:solidFill>
                <a:srgbClr val="000099"/>
              </a:solidFill>
            </a:endParaRPr>
          </a:p>
          <a:p>
            <a:pPr algn="just">
              <a:lnSpc>
                <a:spcPct val="120000"/>
              </a:lnSpc>
            </a:pPr>
            <a:r>
              <a:rPr lang="fr-FR" altLang="fr-FR" sz="2000" dirty="0" smtClean="0">
                <a:solidFill>
                  <a:srgbClr val="000099"/>
                </a:solidFill>
              </a:rPr>
              <a:t>Ce </a:t>
            </a:r>
            <a:r>
              <a:rPr lang="fr-FR" altLang="fr-FR" sz="2000" dirty="0">
                <a:solidFill>
                  <a:srgbClr val="000099"/>
                </a:solidFill>
              </a:rPr>
              <a:t>diaporama est </a:t>
            </a:r>
            <a:r>
              <a:rPr lang="fr-FR" altLang="fr-FR" sz="2000" b="1" dirty="0">
                <a:solidFill>
                  <a:srgbClr val="000099"/>
                </a:solidFill>
              </a:rPr>
              <a:t>modifiable</a:t>
            </a:r>
            <a:r>
              <a:rPr lang="fr-FR" altLang="fr-FR" sz="2000" dirty="0">
                <a:solidFill>
                  <a:srgbClr val="000099"/>
                </a:solidFill>
              </a:rPr>
              <a:t> afin de vous permettre de rajouter sur les graphiques les valeurs correspondant à votre établissement </a:t>
            </a:r>
            <a:r>
              <a:rPr lang="fr-FR" altLang="fr-FR" sz="2000" b="1" dirty="0">
                <a:solidFill>
                  <a:srgbClr val="000099"/>
                </a:solidFill>
              </a:rPr>
              <a:t>pour personnaliser vos présentations </a:t>
            </a:r>
            <a:r>
              <a:rPr lang="fr-FR" altLang="fr-FR" sz="2000" b="1" dirty="0" smtClean="0">
                <a:solidFill>
                  <a:srgbClr val="000099"/>
                </a:solidFill>
              </a:rPr>
              <a:t>locales</a:t>
            </a:r>
            <a:r>
              <a:rPr lang="fr-FR" altLang="fr-FR" sz="1600" dirty="0" smtClean="0">
                <a:solidFill>
                  <a:srgbClr val="000099"/>
                </a:solidFill>
              </a:rPr>
              <a:t>.</a:t>
            </a:r>
            <a:endParaRPr lang="fr-FR" altLang="fr-FR" sz="1600" dirty="0">
              <a:solidFill>
                <a:srgbClr val="000099"/>
              </a:solidFill>
            </a:endParaRPr>
          </a:p>
          <a:p>
            <a:pPr algn="just"/>
            <a:endParaRPr lang="fr-FR" dirty="0" smtClean="0"/>
          </a:p>
        </p:txBody>
      </p:sp>
      <p:sp>
        <p:nvSpPr>
          <p:cNvPr id="8" name="Rectangle 13"/>
          <p:cNvSpPr>
            <a:spLocks noChangeArrowheads="1"/>
          </p:cNvSpPr>
          <p:nvPr/>
        </p:nvSpPr>
        <p:spPr bwMode="auto">
          <a:xfrm>
            <a:off x="323528" y="3731742"/>
            <a:ext cx="8568952" cy="140382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algn="ctr">
              <a:lnSpc>
                <a:spcPct val="120000"/>
              </a:lnSpc>
              <a:buFontTx/>
              <a:buNone/>
            </a:pPr>
            <a:r>
              <a:rPr lang="fr-FR" altLang="fr-FR" sz="2000" dirty="0">
                <a:solidFill>
                  <a:srgbClr val="000099"/>
                </a:solidFill>
              </a:rPr>
              <a:t>Rapport </a:t>
            </a:r>
            <a:r>
              <a:rPr lang="fr-FR" altLang="fr-FR" sz="2000" dirty="0" smtClean="0">
                <a:solidFill>
                  <a:srgbClr val="000099"/>
                </a:solidFill>
              </a:rPr>
              <a:t>complet, diaporama et infographie </a:t>
            </a:r>
            <a:r>
              <a:rPr lang="fr-FR" altLang="fr-FR" sz="2000" dirty="0">
                <a:solidFill>
                  <a:srgbClr val="000099"/>
                </a:solidFill>
              </a:rPr>
              <a:t>disponibles sur </a:t>
            </a:r>
            <a:r>
              <a:rPr lang="fr-FR" altLang="fr-FR" sz="2000" dirty="0" smtClean="0">
                <a:solidFill>
                  <a:srgbClr val="000099"/>
                </a:solidFill>
              </a:rPr>
              <a:t>les sites </a:t>
            </a:r>
            <a:r>
              <a:rPr lang="fr-FR" altLang="fr-FR" sz="2000" dirty="0">
                <a:solidFill>
                  <a:srgbClr val="000099"/>
                </a:solidFill>
              </a:rPr>
              <a:t>internet de Santé Publique </a:t>
            </a:r>
            <a:r>
              <a:rPr lang="fr-FR" altLang="fr-FR" sz="2000" dirty="0" smtClean="0">
                <a:solidFill>
                  <a:srgbClr val="000099"/>
                </a:solidFill>
              </a:rPr>
              <a:t>France : </a:t>
            </a:r>
            <a:r>
              <a:rPr lang="fr-FR" altLang="fr-FR" sz="1800" dirty="0" smtClean="0">
                <a:hlinkClick r:id="rId2"/>
              </a:rPr>
              <a:t>www.santepubliquefrance.fr</a:t>
            </a:r>
            <a:r>
              <a:rPr lang="fr-FR" altLang="fr-FR" sz="1800" dirty="0" smtClean="0"/>
              <a:t> </a:t>
            </a:r>
          </a:p>
          <a:p>
            <a:pPr marL="0" indent="0">
              <a:buNone/>
            </a:pPr>
            <a:r>
              <a:rPr lang="fr-FR" altLang="fr-FR" sz="2000" dirty="0">
                <a:solidFill>
                  <a:srgbClr val="000099"/>
                </a:solidFill>
              </a:rPr>
              <a:t>et de la mission </a:t>
            </a:r>
            <a:r>
              <a:rPr lang="fr-FR" altLang="fr-FR" sz="2000" dirty="0" smtClean="0">
                <a:solidFill>
                  <a:srgbClr val="000099"/>
                </a:solidFill>
              </a:rPr>
              <a:t>SPARES </a:t>
            </a:r>
            <a:r>
              <a:rPr lang="fr-FR" sz="1800" u="sng" dirty="0" smtClean="0"/>
              <a:t>www.cpias-grand-est.fr/index.php/spares-surveillance</a:t>
            </a:r>
            <a:endParaRPr lang="fr-FR" sz="2000" u="sng" dirty="0"/>
          </a:p>
          <a:p>
            <a:pPr algn="ctr">
              <a:lnSpc>
                <a:spcPct val="120000"/>
              </a:lnSpc>
              <a:buFontTx/>
              <a:buNone/>
            </a:pPr>
            <a:endParaRPr lang="fr-FR" altLang="fr-FR" sz="2000" dirty="0">
              <a:solidFill>
                <a:srgbClr val="000099"/>
              </a:solidFill>
            </a:endParaRPr>
          </a:p>
        </p:txBody>
      </p:sp>
      <p:sp>
        <p:nvSpPr>
          <p:cNvPr id="9" name="Rectangle 14"/>
          <p:cNvSpPr>
            <a:spLocks noChangeArrowheads="1"/>
          </p:cNvSpPr>
          <p:nvPr/>
        </p:nvSpPr>
        <p:spPr bwMode="auto">
          <a:xfrm>
            <a:off x="708658" y="5732934"/>
            <a:ext cx="8039806" cy="360362"/>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42900" indent="-342900"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algn="ctr">
              <a:buFontTx/>
              <a:buNone/>
            </a:pPr>
            <a:r>
              <a:rPr lang="fr-FR" altLang="fr-FR" sz="1200" b="1" dirty="0"/>
              <a:t>Outils </a:t>
            </a:r>
            <a:r>
              <a:rPr lang="fr-FR" altLang="fr-FR" sz="1200" b="1" dirty="0" smtClean="0"/>
              <a:t>de communication et d’évaluation des </a:t>
            </a:r>
            <a:r>
              <a:rPr lang="fr-FR" altLang="fr-FR" sz="1200" b="1" dirty="0"/>
              <a:t>pratiques d’antibiothérapie sur le site du réseau </a:t>
            </a:r>
            <a:r>
              <a:rPr lang="fr-FR" altLang="fr-FR" sz="1200" b="1" dirty="0" smtClean="0"/>
              <a:t>de prévention des infections associées aux soins </a:t>
            </a:r>
            <a:r>
              <a:rPr lang="fr-FR" altLang="fr-FR" sz="1200" b="1" dirty="0" err="1" smtClean="0"/>
              <a:t>RéPias</a:t>
            </a:r>
            <a:r>
              <a:rPr lang="fr-FR" altLang="fr-FR" sz="1200" b="1" dirty="0"/>
              <a:t>  </a:t>
            </a:r>
            <a:r>
              <a:rPr lang="fr-FR" altLang="fr-FR" sz="1200" b="1" dirty="0" smtClean="0"/>
              <a:t>www.preventioninfection.fr</a:t>
            </a:r>
            <a:endParaRPr lang="fr-FR" altLang="fr-FR" sz="900" b="1" dirty="0"/>
          </a:p>
        </p:txBody>
      </p:sp>
      <p:sp>
        <p:nvSpPr>
          <p:cNvPr id="10" name="Rectangle 13"/>
          <p:cNvSpPr>
            <a:spLocks noChangeArrowheads="1"/>
          </p:cNvSpPr>
          <p:nvPr/>
        </p:nvSpPr>
        <p:spPr bwMode="auto">
          <a:xfrm>
            <a:off x="323528" y="1287448"/>
            <a:ext cx="8568952" cy="215628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algn="ctr">
              <a:lnSpc>
                <a:spcPct val="120000"/>
              </a:lnSpc>
              <a:buFontTx/>
              <a:buNone/>
            </a:pPr>
            <a:endParaRPr lang="fr-FR" altLang="fr-FR" dirty="0"/>
          </a:p>
        </p:txBody>
      </p:sp>
      <p:sp>
        <p:nvSpPr>
          <p:cNvPr id="11"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2</a:t>
            </a:fld>
            <a:endParaRPr lang="fr-FR" dirty="0"/>
          </a:p>
        </p:txBody>
      </p:sp>
    </p:spTree>
    <p:extLst>
      <p:ext uri="{BB962C8B-B14F-4D97-AF65-F5344CB8AC3E}">
        <p14:creationId xmlns:p14="http://schemas.microsoft.com/office/powerpoint/2010/main" val="21020167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a:bodyPr>
          <a:lstStyle/>
          <a:p>
            <a:r>
              <a:rPr lang="fr-FR" dirty="0" smtClean="0"/>
              <a:t>Résultats régionaux 2018</a:t>
            </a:r>
            <a:endParaRPr lang="fr-FR" dirty="0"/>
          </a:p>
        </p:txBody>
      </p:sp>
      <p:sp>
        <p:nvSpPr>
          <p:cNvPr id="3" name="Espace réservé du contenu 2"/>
          <p:cNvSpPr>
            <a:spLocks noGrp="1"/>
          </p:cNvSpPr>
          <p:nvPr>
            <p:ph idx="1"/>
          </p:nvPr>
        </p:nvSpPr>
        <p:spPr>
          <a:xfrm>
            <a:off x="457200" y="1340768"/>
            <a:ext cx="8229600" cy="4525963"/>
          </a:xfrm>
        </p:spPr>
        <p:txBody>
          <a:bodyPr>
            <a:normAutofit/>
          </a:bodyPr>
          <a:lstStyle/>
          <a:p>
            <a:r>
              <a:rPr lang="fr-FR" sz="2800" dirty="0" smtClean="0"/>
              <a:t>Cartes et tableaux </a:t>
            </a:r>
            <a:r>
              <a:rPr lang="fr-FR" sz="2800" dirty="0"/>
              <a:t>à générer sur https://geodes.santepubliquefrance.fr</a:t>
            </a:r>
            <a:endParaRPr lang="fr-FR" sz="2800" dirty="0" smtClean="0"/>
          </a:p>
          <a:p>
            <a:endParaRPr lang="fr-FR" sz="2800" dirty="0"/>
          </a:p>
        </p:txBody>
      </p:sp>
      <p:grpSp>
        <p:nvGrpSpPr>
          <p:cNvPr id="5" name="Groupe 4"/>
          <p:cNvGrpSpPr/>
          <p:nvPr/>
        </p:nvGrpSpPr>
        <p:grpSpPr>
          <a:xfrm>
            <a:off x="1475656" y="2459116"/>
            <a:ext cx="5472608" cy="3811976"/>
            <a:chOff x="1475656" y="2459116"/>
            <a:chExt cx="5472608" cy="3811976"/>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492896"/>
              <a:ext cx="5472608" cy="3778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75656" y="2459116"/>
              <a:ext cx="5472608" cy="3778196"/>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20</a:t>
            </a:fld>
            <a:endParaRPr lang="fr-FR" dirty="0"/>
          </a:p>
        </p:txBody>
      </p:sp>
    </p:spTree>
    <p:extLst>
      <p:ext uri="{BB962C8B-B14F-4D97-AF65-F5344CB8AC3E}">
        <p14:creationId xmlns:p14="http://schemas.microsoft.com/office/powerpoint/2010/main" val="2163904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 y="692150"/>
            <a:ext cx="748811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fr-FR" sz="6000" b="1">
              <a:solidFill>
                <a:srgbClr val="000099"/>
              </a:solidFill>
            </a:endParaRPr>
          </a:p>
        </p:txBody>
      </p:sp>
      <p:sp>
        <p:nvSpPr>
          <p:cNvPr id="29699" name="Rectangle 4"/>
          <p:cNvSpPr>
            <a:spLocks noGrp="1" noChangeArrowheads="1"/>
          </p:cNvSpPr>
          <p:nvPr>
            <p:ph type="title"/>
          </p:nvPr>
        </p:nvSpPr>
        <p:spPr/>
        <p:txBody>
          <a:bodyPr>
            <a:normAutofit/>
          </a:bodyPr>
          <a:lstStyle/>
          <a:p>
            <a:r>
              <a:rPr lang="fr-FR" dirty="0"/>
              <a:t>Résultats régionaux </a:t>
            </a:r>
            <a:r>
              <a:rPr lang="fr-FR" dirty="0" smtClean="0"/>
              <a:t>2018</a:t>
            </a:r>
          </a:p>
        </p:txBody>
      </p:sp>
      <p:sp>
        <p:nvSpPr>
          <p:cNvPr id="6" name="Espace réservé du contenu 5"/>
          <p:cNvSpPr>
            <a:spLocks noGrp="1"/>
          </p:cNvSpPr>
          <p:nvPr>
            <p:ph idx="1"/>
          </p:nvPr>
        </p:nvSpPr>
        <p:spPr>
          <a:xfrm>
            <a:off x="507023" y="1383407"/>
            <a:ext cx="8229600" cy="677441"/>
          </a:xfrm>
          <a:solidFill>
            <a:schemeClr val="bg1"/>
          </a:solidFill>
        </p:spPr>
        <p:txBody>
          <a:bodyPr>
            <a:normAutofit/>
          </a:bodyPr>
          <a:lstStyle/>
          <a:p>
            <a:r>
              <a:rPr lang="fr-FR" sz="1800" b="1" dirty="0">
                <a:solidFill>
                  <a:schemeClr val="tx1">
                    <a:lumMod val="85000"/>
                    <a:lumOff val="15000"/>
                  </a:schemeClr>
                </a:solidFill>
              </a:rPr>
              <a:t>Consommation </a:t>
            </a:r>
            <a:r>
              <a:rPr lang="fr-FR" sz="1800" b="1" dirty="0" smtClean="0">
                <a:solidFill>
                  <a:schemeClr val="tx1">
                    <a:lumMod val="85000"/>
                    <a:lumOff val="15000"/>
                  </a:schemeClr>
                </a:solidFill>
              </a:rPr>
              <a:t>en </a:t>
            </a:r>
            <a:r>
              <a:rPr lang="fr-FR" sz="1800" b="1" u="sng" dirty="0" err="1" smtClean="0">
                <a:solidFill>
                  <a:schemeClr val="tx1">
                    <a:lumMod val="85000"/>
                    <a:lumOff val="15000"/>
                  </a:schemeClr>
                </a:solidFill>
              </a:rPr>
              <a:t>fluoroquinolones</a:t>
            </a:r>
            <a:r>
              <a:rPr lang="fr-FR" sz="1800" b="1" dirty="0" smtClean="0">
                <a:solidFill>
                  <a:schemeClr val="tx1">
                    <a:lumMod val="85000"/>
                    <a:lumOff val="15000"/>
                  </a:schemeClr>
                </a:solidFill>
              </a:rPr>
              <a:t> en </a:t>
            </a:r>
            <a:r>
              <a:rPr lang="fr-FR" sz="1800" b="1" dirty="0">
                <a:solidFill>
                  <a:schemeClr val="tx1">
                    <a:lumMod val="85000"/>
                    <a:lumOff val="15000"/>
                  </a:schemeClr>
                </a:solidFill>
              </a:rPr>
              <a:t>nombre de DDJ/1 000 </a:t>
            </a:r>
            <a:r>
              <a:rPr lang="fr-FR" sz="1800" b="1" dirty="0" smtClean="0">
                <a:solidFill>
                  <a:schemeClr val="tx1">
                    <a:lumMod val="85000"/>
                    <a:lumOff val="15000"/>
                  </a:schemeClr>
                </a:solidFill>
              </a:rPr>
              <a:t>JH, </a:t>
            </a:r>
            <a:r>
              <a:rPr lang="fr-FR" sz="1800" b="1" dirty="0">
                <a:solidFill>
                  <a:schemeClr val="tx1">
                    <a:lumMod val="85000"/>
                    <a:lumOff val="15000"/>
                  </a:schemeClr>
                </a:solidFill>
              </a:rPr>
              <a:t>tous établissements </a:t>
            </a:r>
            <a:r>
              <a:rPr lang="fr-FR" sz="1800" b="1" dirty="0" smtClean="0">
                <a:solidFill>
                  <a:schemeClr val="tx1">
                    <a:lumMod val="85000"/>
                    <a:lumOff val="15000"/>
                  </a:schemeClr>
                </a:solidFill>
              </a:rPr>
              <a:t>confondus (</a:t>
            </a:r>
            <a:r>
              <a:rPr lang="fr-FR" sz="1800" b="1" dirty="0">
                <a:solidFill>
                  <a:schemeClr val="tx1">
                    <a:lumMod val="85000"/>
                    <a:lumOff val="15000"/>
                  </a:schemeClr>
                </a:solidFill>
              </a:rPr>
              <a:t>taux globaux régionaux</a:t>
            </a:r>
            <a:r>
              <a:rPr lang="fr-FR" sz="1800" b="1" dirty="0" smtClean="0">
                <a:solidFill>
                  <a:schemeClr val="tx1">
                    <a:lumMod val="85000"/>
                    <a:lumOff val="15000"/>
                  </a:schemeClr>
                </a:solidFill>
              </a:rPr>
              <a:t>)</a:t>
            </a:r>
            <a:endParaRPr lang="fr-FR" sz="1800" b="1" dirty="0">
              <a:solidFill>
                <a:schemeClr val="tx1">
                  <a:lumMod val="85000"/>
                  <a:lumOff val="15000"/>
                </a:schemeClr>
              </a:solidFill>
            </a:endParaRPr>
          </a:p>
          <a:p>
            <a:endParaRPr lang="fr-FR" sz="1800" b="1" dirty="0">
              <a:solidFill>
                <a:schemeClr val="tx1">
                  <a:lumMod val="85000"/>
                  <a:lumOff val="15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3" y="2000795"/>
            <a:ext cx="4320480" cy="4051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4" name="Text Box 97"/>
          <p:cNvSpPr txBox="1">
            <a:spLocks noChangeArrowheads="1"/>
          </p:cNvSpPr>
          <p:nvPr/>
        </p:nvSpPr>
        <p:spPr bwMode="auto">
          <a:xfrm>
            <a:off x="165590" y="5157192"/>
            <a:ext cx="3347864" cy="954107"/>
          </a:xfrm>
          <a:prstGeom prst="rect">
            <a:avLst/>
          </a:prstGeom>
          <a:solidFill>
            <a:schemeClr val="bg1"/>
          </a:solidFill>
          <a:ln w="9525">
            <a:solidFill>
              <a:srgbClr val="000080"/>
            </a:solidFill>
            <a:miter lim="800000"/>
            <a:headEnd/>
            <a:tailEnd/>
          </a:ln>
          <a:effectLst/>
          <a:extLst/>
        </p:spPr>
        <p:txBody>
          <a:bodyPr wrap="square">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just" eaLnBrk="1" hangingPunct="1">
              <a:spcBef>
                <a:spcPct val="50000"/>
              </a:spcBef>
            </a:pPr>
            <a:r>
              <a:rPr lang="fr-FR" sz="800" u="sng" dirty="0">
                <a:solidFill>
                  <a:schemeClr val="tx1">
                    <a:lumMod val="85000"/>
                    <a:lumOff val="15000"/>
                  </a:schemeClr>
                </a:solidFill>
              </a:rPr>
              <a:t>Avertissement</a:t>
            </a:r>
            <a:r>
              <a:rPr lang="fr-FR" sz="800" dirty="0">
                <a:solidFill>
                  <a:schemeClr val="tx1">
                    <a:lumMod val="85000"/>
                    <a:lumOff val="15000"/>
                  </a:schemeClr>
                </a:solidFill>
              </a:rPr>
              <a:t> : cette carte est réalisée à partir de données descriptives provenant d'ES volontaires dont les données de consommation sont disponibles. La participation n'est pas homogène d'une région à l'autre et le nombre d'ES inclus dans les analyses régionales est faible. Des différences dans l'activité des ES ayant participé et le type de patients pris en charge peuvent expliquer une partie des variations observées. </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3" y="2713945"/>
            <a:ext cx="140017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21</a:t>
            </a:fld>
            <a:endParaRPr lang="fr-FR" dirty="0"/>
          </a:p>
        </p:txBody>
      </p:sp>
    </p:spTree>
    <p:extLst>
      <p:ext uri="{BB962C8B-B14F-4D97-AF65-F5344CB8AC3E}">
        <p14:creationId xmlns:p14="http://schemas.microsoft.com/office/powerpoint/2010/main" val="111310767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700809"/>
            <a:ext cx="4500736" cy="4553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8" name="Rectangle 2"/>
          <p:cNvSpPr>
            <a:spLocks noChangeArrowheads="1"/>
          </p:cNvSpPr>
          <p:nvPr/>
        </p:nvSpPr>
        <p:spPr bwMode="auto">
          <a:xfrm>
            <a:off x="1" y="692150"/>
            <a:ext cx="748811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fr-FR" sz="6000" b="1">
              <a:solidFill>
                <a:srgbClr val="000099"/>
              </a:solidFill>
            </a:endParaRPr>
          </a:p>
        </p:txBody>
      </p:sp>
      <p:sp>
        <p:nvSpPr>
          <p:cNvPr id="29699" name="Rectangle 4"/>
          <p:cNvSpPr>
            <a:spLocks noGrp="1" noChangeArrowheads="1"/>
          </p:cNvSpPr>
          <p:nvPr>
            <p:ph type="title"/>
          </p:nvPr>
        </p:nvSpPr>
        <p:spPr/>
        <p:txBody>
          <a:bodyPr>
            <a:normAutofit/>
          </a:bodyPr>
          <a:lstStyle/>
          <a:p>
            <a:r>
              <a:rPr lang="fr-FR" dirty="0"/>
              <a:t>Résultats régionaux </a:t>
            </a:r>
            <a:r>
              <a:rPr lang="fr-FR" dirty="0" smtClean="0"/>
              <a:t>2018</a:t>
            </a:r>
          </a:p>
        </p:txBody>
      </p:sp>
      <p:sp>
        <p:nvSpPr>
          <p:cNvPr id="6" name="Espace réservé du contenu 5"/>
          <p:cNvSpPr>
            <a:spLocks noGrp="1"/>
          </p:cNvSpPr>
          <p:nvPr>
            <p:ph idx="1"/>
          </p:nvPr>
        </p:nvSpPr>
        <p:spPr>
          <a:xfrm>
            <a:off x="507023" y="1383407"/>
            <a:ext cx="8229600" cy="677441"/>
          </a:xfrm>
          <a:solidFill>
            <a:schemeClr val="bg1"/>
          </a:solidFill>
        </p:spPr>
        <p:txBody>
          <a:bodyPr>
            <a:normAutofit/>
          </a:bodyPr>
          <a:lstStyle/>
          <a:p>
            <a:r>
              <a:rPr lang="fr-FR" sz="1800" b="1" dirty="0">
                <a:solidFill>
                  <a:schemeClr val="tx1">
                    <a:lumMod val="85000"/>
                    <a:lumOff val="15000"/>
                  </a:schemeClr>
                </a:solidFill>
              </a:rPr>
              <a:t>Consommation </a:t>
            </a:r>
            <a:r>
              <a:rPr lang="fr-FR" sz="1800" b="1" dirty="0" smtClean="0">
                <a:solidFill>
                  <a:schemeClr val="tx1">
                    <a:lumMod val="85000"/>
                    <a:lumOff val="15000"/>
                  </a:schemeClr>
                </a:solidFill>
              </a:rPr>
              <a:t>en </a:t>
            </a:r>
            <a:r>
              <a:rPr lang="fr-FR" sz="1800" b="1" u="sng" dirty="0" err="1" smtClean="0">
                <a:solidFill>
                  <a:schemeClr val="tx1">
                    <a:lumMod val="85000"/>
                    <a:lumOff val="15000"/>
                  </a:schemeClr>
                </a:solidFill>
              </a:rPr>
              <a:t>carbapénèmes</a:t>
            </a:r>
            <a:r>
              <a:rPr lang="fr-FR" sz="1800" b="1" dirty="0" smtClean="0">
                <a:solidFill>
                  <a:schemeClr val="tx1">
                    <a:lumMod val="85000"/>
                    <a:lumOff val="15000"/>
                  </a:schemeClr>
                </a:solidFill>
              </a:rPr>
              <a:t> en </a:t>
            </a:r>
            <a:r>
              <a:rPr lang="fr-FR" sz="1800" b="1" dirty="0">
                <a:solidFill>
                  <a:schemeClr val="tx1">
                    <a:lumMod val="85000"/>
                    <a:lumOff val="15000"/>
                  </a:schemeClr>
                </a:solidFill>
              </a:rPr>
              <a:t>nombre de DDJ/1 000 </a:t>
            </a:r>
            <a:r>
              <a:rPr lang="fr-FR" sz="1800" b="1" dirty="0" smtClean="0">
                <a:solidFill>
                  <a:schemeClr val="tx1">
                    <a:lumMod val="85000"/>
                    <a:lumOff val="15000"/>
                  </a:schemeClr>
                </a:solidFill>
              </a:rPr>
              <a:t>JH, </a:t>
            </a:r>
            <a:r>
              <a:rPr lang="fr-FR" sz="1800" b="1" dirty="0">
                <a:solidFill>
                  <a:schemeClr val="tx1">
                    <a:lumMod val="85000"/>
                    <a:lumOff val="15000"/>
                  </a:schemeClr>
                </a:solidFill>
              </a:rPr>
              <a:t>tous établissements </a:t>
            </a:r>
            <a:r>
              <a:rPr lang="fr-FR" sz="1800" b="1" dirty="0" smtClean="0">
                <a:solidFill>
                  <a:schemeClr val="tx1">
                    <a:lumMod val="85000"/>
                    <a:lumOff val="15000"/>
                  </a:schemeClr>
                </a:solidFill>
              </a:rPr>
              <a:t>confondus en court séjour (</a:t>
            </a:r>
            <a:r>
              <a:rPr lang="fr-FR" sz="1800" b="1" dirty="0">
                <a:solidFill>
                  <a:schemeClr val="tx1">
                    <a:lumMod val="85000"/>
                    <a:lumOff val="15000"/>
                  </a:schemeClr>
                </a:solidFill>
              </a:rPr>
              <a:t>taux globaux régionaux</a:t>
            </a:r>
            <a:r>
              <a:rPr lang="fr-FR" sz="1800" b="1" dirty="0" smtClean="0">
                <a:solidFill>
                  <a:schemeClr val="tx1">
                    <a:lumMod val="85000"/>
                    <a:lumOff val="15000"/>
                  </a:schemeClr>
                </a:solidFill>
              </a:rPr>
              <a:t>)</a:t>
            </a:r>
            <a:endParaRPr lang="fr-FR" sz="1800" b="1" dirty="0">
              <a:solidFill>
                <a:schemeClr val="tx1">
                  <a:lumMod val="85000"/>
                  <a:lumOff val="15000"/>
                </a:schemeClr>
              </a:solidFill>
            </a:endParaRPr>
          </a:p>
          <a:p>
            <a:endParaRPr lang="fr-FR" sz="1800" b="1" dirty="0">
              <a:solidFill>
                <a:schemeClr val="tx1">
                  <a:lumMod val="85000"/>
                  <a:lumOff val="15000"/>
                </a:schemeClr>
              </a:solidFill>
            </a:endParaRPr>
          </a:p>
        </p:txBody>
      </p:sp>
      <p:sp>
        <p:nvSpPr>
          <p:cNvPr id="17414" name="Text Box 97"/>
          <p:cNvSpPr txBox="1">
            <a:spLocks noChangeArrowheads="1"/>
          </p:cNvSpPr>
          <p:nvPr/>
        </p:nvSpPr>
        <p:spPr bwMode="auto">
          <a:xfrm>
            <a:off x="323528" y="5160094"/>
            <a:ext cx="2843808" cy="1077218"/>
          </a:xfrm>
          <a:prstGeom prst="rect">
            <a:avLst/>
          </a:prstGeom>
          <a:solidFill>
            <a:schemeClr val="bg1"/>
          </a:solidFill>
          <a:ln w="9525">
            <a:solidFill>
              <a:srgbClr val="000080"/>
            </a:solidFill>
            <a:miter lim="800000"/>
            <a:headEnd/>
            <a:tailEnd/>
          </a:ln>
          <a:effectLst/>
          <a:extLst/>
        </p:spPr>
        <p:txBody>
          <a:bodyPr wrap="square">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just" eaLnBrk="1" hangingPunct="1">
              <a:spcBef>
                <a:spcPct val="50000"/>
              </a:spcBef>
            </a:pPr>
            <a:r>
              <a:rPr lang="fr-FR" sz="800" u="sng" dirty="0">
                <a:solidFill>
                  <a:schemeClr val="tx1">
                    <a:lumMod val="85000"/>
                    <a:lumOff val="15000"/>
                  </a:schemeClr>
                </a:solidFill>
              </a:rPr>
              <a:t>Avertissement</a:t>
            </a:r>
            <a:r>
              <a:rPr lang="fr-FR" sz="800" dirty="0">
                <a:solidFill>
                  <a:schemeClr val="tx1">
                    <a:lumMod val="85000"/>
                    <a:lumOff val="15000"/>
                  </a:schemeClr>
                </a:solidFill>
              </a:rPr>
              <a:t> : cette carte est réalisée à partir de données descriptives provenant d'ES volontaires dont les données de consommation sont disponibles. La participation n'est pas homogène d'une région à l'autre et le nombre d'ES inclus dans les analyses régionales est faible. Des différences dans l'activité des ES ayant participé et le type de patients pris en charge peuvent expliquer une partie des variations observées. </a:t>
            </a:r>
          </a:p>
        </p:txBody>
      </p:sp>
      <p:sp>
        <p:nvSpPr>
          <p:cNvPr id="9"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22</a:t>
            </a:fld>
            <a:endParaRPr lang="fr-FR" dirty="0"/>
          </a:p>
        </p:txBody>
      </p:sp>
      <p:grpSp>
        <p:nvGrpSpPr>
          <p:cNvPr id="3" name="Groupe 2"/>
          <p:cNvGrpSpPr/>
          <p:nvPr/>
        </p:nvGrpSpPr>
        <p:grpSpPr>
          <a:xfrm>
            <a:off x="6726882" y="2924944"/>
            <a:ext cx="1733550" cy="1609725"/>
            <a:chOff x="6726882" y="2924944"/>
            <a:chExt cx="1733550" cy="1609725"/>
          </a:xfrm>
        </p:grpSpPr>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6882" y="2924944"/>
              <a:ext cx="173355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726882" y="4293096"/>
              <a:ext cx="1733550" cy="24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06919050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45740" y="136600"/>
            <a:ext cx="7886700" cy="947859"/>
          </a:xfrm>
        </p:spPr>
        <p:txBody>
          <a:bodyPr/>
          <a:lstStyle/>
          <a:p>
            <a:r>
              <a:rPr lang="fr-FR" dirty="0" smtClean="0"/>
              <a:t>Résultats 2012-2018</a:t>
            </a:r>
            <a:endParaRPr lang="fr-FR" dirty="0"/>
          </a:p>
        </p:txBody>
      </p:sp>
      <p:sp>
        <p:nvSpPr>
          <p:cNvPr id="2" name="Espace réservé du contenu 1"/>
          <p:cNvSpPr>
            <a:spLocks noGrp="1"/>
          </p:cNvSpPr>
          <p:nvPr>
            <p:ph idx="1"/>
          </p:nvPr>
        </p:nvSpPr>
        <p:spPr>
          <a:xfrm>
            <a:off x="251520" y="2276872"/>
            <a:ext cx="8674203" cy="1296144"/>
          </a:xfrm>
        </p:spPr>
        <p:txBody>
          <a:bodyPr>
            <a:normAutofit/>
          </a:bodyPr>
          <a:lstStyle/>
          <a:p>
            <a:pPr marL="0" indent="0" algn="ctr">
              <a:lnSpc>
                <a:spcPct val="100000"/>
              </a:lnSpc>
              <a:spcBef>
                <a:spcPts val="0"/>
              </a:spcBef>
              <a:buNone/>
            </a:pPr>
            <a:r>
              <a:rPr lang="fr-FR" altLang="fr-FR" sz="1800" b="1" dirty="0"/>
              <a:t>Participation des établissements de santé (ES</a:t>
            </a:r>
            <a:r>
              <a:rPr lang="fr-FR" altLang="fr-FR" sz="1800" b="1" dirty="0" smtClean="0"/>
              <a:t>)</a:t>
            </a:r>
            <a:endParaRPr lang="fr-FR" altLang="fr-FR" sz="1800" b="1" dirty="0"/>
          </a:p>
        </p:txBody>
      </p:sp>
      <p:graphicFrame>
        <p:nvGraphicFramePr>
          <p:cNvPr id="12" name="Tableau 11"/>
          <p:cNvGraphicFramePr>
            <a:graphicFrameLocks noGrp="1"/>
          </p:cNvGraphicFramePr>
          <p:nvPr>
            <p:extLst>
              <p:ext uri="{D42A27DB-BD31-4B8C-83A1-F6EECF244321}">
                <p14:modId xmlns:p14="http://schemas.microsoft.com/office/powerpoint/2010/main" val="797987574"/>
              </p:ext>
            </p:extLst>
          </p:nvPr>
        </p:nvGraphicFramePr>
        <p:xfrm>
          <a:off x="576064" y="2728771"/>
          <a:ext cx="7704242" cy="1224135"/>
        </p:xfrm>
        <a:graphic>
          <a:graphicData uri="http://schemas.openxmlformats.org/drawingml/2006/table">
            <a:tbl>
              <a:tblPr/>
              <a:tblGrid>
                <a:gridCol w="2160242">
                  <a:extLst>
                    <a:ext uri="{9D8B030D-6E8A-4147-A177-3AD203B41FA5}">
                      <a16:colId xmlns:a16="http://schemas.microsoft.com/office/drawing/2014/main" val="20000"/>
                    </a:ext>
                  </a:extLst>
                </a:gridCol>
                <a:gridCol w="792000">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792000">
                  <a:extLst>
                    <a:ext uri="{9D8B030D-6E8A-4147-A177-3AD203B41FA5}">
                      <a16:colId xmlns:a16="http://schemas.microsoft.com/office/drawing/2014/main" val="20004"/>
                    </a:ext>
                  </a:extLst>
                </a:gridCol>
                <a:gridCol w="792000">
                  <a:extLst>
                    <a:ext uri="{9D8B030D-6E8A-4147-A177-3AD203B41FA5}">
                      <a16:colId xmlns:a16="http://schemas.microsoft.com/office/drawing/2014/main" val="20005"/>
                    </a:ext>
                  </a:extLst>
                </a:gridCol>
                <a:gridCol w="792000">
                  <a:extLst>
                    <a:ext uri="{9D8B030D-6E8A-4147-A177-3AD203B41FA5}">
                      <a16:colId xmlns:a16="http://schemas.microsoft.com/office/drawing/2014/main" val="20006"/>
                    </a:ext>
                  </a:extLst>
                </a:gridCol>
                <a:gridCol w="792000">
                  <a:extLst>
                    <a:ext uri="{9D8B030D-6E8A-4147-A177-3AD203B41FA5}">
                      <a16:colId xmlns:a16="http://schemas.microsoft.com/office/drawing/2014/main" val="20007"/>
                    </a:ext>
                  </a:extLst>
                </a:gridCol>
              </a:tblGrid>
              <a:tr h="352729">
                <a:tc>
                  <a:txBody>
                    <a:bodyPr/>
                    <a:lstStyle/>
                    <a:p>
                      <a:pPr algn="l" fontAlgn="b"/>
                      <a:r>
                        <a:rPr lang="fr-FR" sz="1800" b="0" i="0" u="none" strike="noStrike" dirty="0">
                          <a:solidFill>
                            <a:srgbClr val="000000"/>
                          </a:solidFill>
                          <a:effectLst/>
                          <a:latin typeface="Calibri"/>
                        </a:rPr>
                        <a:t> </a:t>
                      </a:r>
                    </a:p>
                  </a:txBody>
                  <a:tcPr marL="8467" marR="8467"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800" b="1" i="0" u="none" strike="noStrike" dirty="0">
                          <a:solidFill>
                            <a:srgbClr val="000080"/>
                          </a:solidFill>
                          <a:effectLst/>
                          <a:latin typeface="Arial"/>
                        </a:rPr>
                        <a:t>2012</a:t>
                      </a:r>
                    </a:p>
                  </a:txBody>
                  <a:tcPr marL="8467" marR="8467"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800" b="1" i="0" u="none" strike="noStrike" dirty="0">
                          <a:solidFill>
                            <a:srgbClr val="000080"/>
                          </a:solidFill>
                          <a:effectLst/>
                          <a:latin typeface="Arial"/>
                        </a:rPr>
                        <a:t>2013</a:t>
                      </a:r>
                    </a:p>
                  </a:txBody>
                  <a:tcPr marL="8467" marR="8467"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800" b="1" i="0" u="none" strike="noStrike" dirty="0">
                          <a:solidFill>
                            <a:srgbClr val="000080"/>
                          </a:solidFill>
                          <a:effectLst/>
                          <a:latin typeface="Arial"/>
                        </a:rPr>
                        <a:t>2014</a:t>
                      </a:r>
                    </a:p>
                  </a:txBody>
                  <a:tcPr marL="8467" marR="8467"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800" b="1" i="0" u="none" strike="noStrike" dirty="0">
                          <a:solidFill>
                            <a:srgbClr val="000080"/>
                          </a:solidFill>
                          <a:effectLst/>
                          <a:latin typeface="Arial"/>
                        </a:rPr>
                        <a:t>2015</a:t>
                      </a:r>
                    </a:p>
                  </a:txBody>
                  <a:tcPr marL="8467" marR="8467"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800" b="1" i="0" u="none" strike="noStrike" dirty="0">
                          <a:solidFill>
                            <a:srgbClr val="000080"/>
                          </a:solidFill>
                          <a:effectLst/>
                          <a:latin typeface="Arial"/>
                        </a:rPr>
                        <a:t>2016</a:t>
                      </a:r>
                    </a:p>
                  </a:txBody>
                  <a:tcPr marL="8467" marR="8467"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800" b="1" i="0" u="none" strike="noStrike" dirty="0">
                          <a:solidFill>
                            <a:srgbClr val="000080"/>
                          </a:solidFill>
                          <a:effectLst/>
                          <a:latin typeface="Arial"/>
                        </a:rPr>
                        <a:t>2017</a:t>
                      </a:r>
                    </a:p>
                  </a:txBody>
                  <a:tcPr marL="8467" marR="8467"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800" b="1" i="0" u="none" strike="noStrike">
                          <a:solidFill>
                            <a:srgbClr val="000080"/>
                          </a:solidFill>
                          <a:effectLst/>
                          <a:latin typeface="Arial"/>
                        </a:rPr>
                        <a:t>2018</a:t>
                      </a:r>
                    </a:p>
                  </a:txBody>
                  <a:tcPr marL="8467" marR="8467"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7711">
                <a:tc>
                  <a:txBody>
                    <a:bodyPr/>
                    <a:lstStyle/>
                    <a:p>
                      <a:pPr algn="l" fontAlgn="b"/>
                      <a:r>
                        <a:rPr lang="fr-FR" sz="1800" b="0" i="0" u="none" strike="noStrike">
                          <a:solidFill>
                            <a:srgbClr val="000080"/>
                          </a:solidFill>
                          <a:effectLst/>
                          <a:latin typeface="Arial"/>
                        </a:rPr>
                        <a:t>Nb ES</a:t>
                      </a:r>
                    </a:p>
                  </a:txBody>
                  <a:tcPr marL="8467" marR="8467"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800" b="0" i="0" u="none" strike="noStrike">
                          <a:solidFill>
                            <a:srgbClr val="000080"/>
                          </a:solidFill>
                          <a:effectLst/>
                          <a:latin typeface="Arial"/>
                        </a:rPr>
                        <a:t>1 411</a:t>
                      </a:r>
                    </a:p>
                  </a:txBody>
                  <a:tcPr marL="8467" marR="8467"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800" b="0" i="0" u="none" strike="noStrike">
                          <a:solidFill>
                            <a:srgbClr val="000080"/>
                          </a:solidFill>
                          <a:effectLst/>
                          <a:latin typeface="Arial"/>
                        </a:rPr>
                        <a:t>1 488</a:t>
                      </a:r>
                    </a:p>
                  </a:txBody>
                  <a:tcPr marL="8467" marR="8467"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800" b="0" i="0" u="none" strike="noStrike">
                          <a:solidFill>
                            <a:srgbClr val="000080"/>
                          </a:solidFill>
                          <a:effectLst/>
                          <a:latin typeface="Arial"/>
                        </a:rPr>
                        <a:t>1 484</a:t>
                      </a:r>
                    </a:p>
                  </a:txBody>
                  <a:tcPr marL="8467" marR="8467"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800" b="0" i="0" u="none" strike="noStrike" dirty="0">
                          <a:solidFill>
                            <a:srgbClr val="000080"/>
                          </a:solidFill>
                          <a:effectLst/>
                          <a:latin typeface="Arial"/>
                        </a:rPr>
                        <a:t>1 447</a:t>
                      </a:r>
                    </a:p>
                  </a:txBody>
                  <a:tcPr marL="8467" marR="8467"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800" b="0" i="0" u="none" strike="noStrike" dirty="0">
                          <a:solidFill>
                            <a:srgbClr val="000080"/>
                          </a:solidFill>
                          <a:effectLst/>
                          <a:latin typeface="Arial"/>
                        </a:rPr>
                        <a:t>1 470</a:t>
                      </a:r>
                    </a:p>
                  </a:txBody>
                  <a:tcPr marL="8467" marR="8467"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800" b="0" i="0" u="none" strike="noStrike" dirty="0">
                          <a:solidFill>
                            <a:srgbClr val="000080"/>
                          </a:solidFill>
                          <a:effectLst/>
                          <a:latin typeface="Arial"/>
                        </a:rPr>
                        <a:t>1 622</a:t>
                      </a:r>
                    </a:p>
                  </a:txBody>
                  <a:tcPr marL="8467" marR="8467"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800" b="0" i="0" u="none" strike="noStrike" dirty="0">
                          <a:solidFill>
                            <a:srgbClr val="000080"/>
                          </a:solidFill>
                          <a:effectLst/>
                          <a:latin typeface="Arial"/>
                        </a:rPr>
                        <a:t>1 630</a:t>
                      </a:r>
                    </a:p>
                  </a:txBody>
                  <a:tcPr marL="8467" marR="8467"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63695">
                <a:tc>
                  <a:txBody>
                    <a:bodyPr/>
                    <a:lstStyle/>
                    <a:p>
                      <a:pPr algn="l" fontAlgn="b"/>
                      <a:r>
                        <a:rPr lang="fr-FR" sz="1800" b="0" i="1" u="none" strike="noStrike" dirty="0">
                          <a:solidFill>
                            <a:srgbClr val="000080"/>
                          </a:solidFill>
                          <a:effectLst/>
                          <a:latin typeface="Arial"/>
                        </a:rPr>
                        <a:t>% </a:t>
                      </a:r>
                      <a:r>
                        <a:rPr lang="fr-FR" sz="1800" b="0" i="1" u="none" strike="noStrike" dirty="0" smtClean="0">
                          <a:solidFill>
                            <a:srgbClr val="000080"/>
                          </a:solidFill>
                          <a:effectLst/>
                          <a:latin typeface="Arial"/>
                        </a:rPr>
                        <a:t>lits court séjour</a:t>
                      </a:r>
                      <a:endParaRPr lang="fr-FR" sz="1800" b="0" i="1" u="none" strike="noStrike" dirty="0">
                        <a:solidFill>
                          <a:srgbClr val="000080"/>
                        </a:solidFill>
                        <a:effectLst/>
                        <a:latin typeface="Arial"/>
                      </a:endParaRPr>
                    </a:p>
                  </a:txBody>
                  <a:tcPr marL="8467" marR="8467" marT="9525" marB="0" anchor="b">
                    <a:lnL>
                      <a:noFill/>
                    </a:lnL>
                    <a:lnR>
                      <a:noFill/>
                    </a:lnR>
                    <a:lnT>
                      <a:noFill/>
                    </a:lnT>
                    <a:lnB>
                      <a:noFill/>
                    </a:lnB>
                  </a:tcPr>
                </a:tc>
                <a:tc>
                  <a:txBody>
                    <a:bodyPr/>
                    <a:lstStyle/>
                    <a:p>
                      <a:pPr algn="r" fontAlgn="b"/>
                      <a:r>
                        <a:rPr lang="fr-FR" sz="1600" b="0" i="1" u="none" strike="noStrike" kern="1200" dirty="0" smtClean="0">
                          <a:solidFill>
                            <a:srgbClr val="000080"/>
                          </a:solidFill>
                          <a:effectLst/>
                          <a:latin typeface="Arial"/>
                          <a:ea typeface="+mn-ea"/>
                          <a:cs typeface="+mn-cs"/>
                        </a:rPr>
                        <a:t>56,5</a:t>
                      </a:r>
                      <a:endParaRPr lang="fr-FR" sz="1600" b="0" i="1" u="none" strike="noStrike" kern="1200" dirty="0">
                        <a:solidFill>
                          <a:srgbClr val="000080"/>
                        </a:solidFill>
                        <a:effectLst/>
                        <a:latin typeface="Arial"/>
                        <a:ea typeface="+mn-ea"/>
                        <a:cs typeface="+mn-cs"/>
                      </a:endParaRPr>
                    </a:p>
                  </a:txBody>
                  <a:tcPr marL="9525" marR="9525" marT="9525" marB="0" anchor="b">
                    <a:lnL>
                      <a:noFill/>
                    </a:lnL>
                    <a:lnR>
                      <a:noFill/>
                    </a:lnR>
                    <a:lnT>
                      <a:noFill/>
                    </a:lnT>
                    <a:lnB>
                      <a:noFill/>
                    </a:lnB>
                  </a:tcPr>
                </a:tc>
                <a:tc>
                  <a:txBody>
                    <a:bodyPr/>
                    <a:lstStyle/>
                    <a:p>
                      <a:pPr algn="r" fontAlgn="b"/>
                      <a:r>
                        <a:rPr lang="fr-FR" sz="1600" b="0" i="1" u="none" strike="noStrike" kern="1200" dirty="0" smtClean="0">
                          <a:solidFill>
                            <a:srgbClr val="000080"/>
                          </a:solidFill>
                          <a:effectLst/>
                          <a:latin typeface="Arial"/>
                          <a:ea typeface="+mn-ea"/>
                          <a:cs typeface="+mn-cs"/>
                        </a:rPr>
                        <a:t>56,8</a:t>
                      </a:r>
                      <a:endParaRPr lang="fr-FR" sz="1600" b="0" i="1" u="none" strike="noStrike" kern="1200" dirty="0">
                        <a:solidFill>
                          <a:srgbClr val="000080"/>
                        </a:solidFill>
                        <a:effectLst/>
                        <a:latin typeface="Arial"/>
                        <a:ea typeface="+mn-ea"/>
                        <a:cs typeface="+mn-cs"/>
                      </a:endParaRPr>
                    </a:p>
                  </a:txBody>
                  <a:tcPr marL="9525" marR="9525" marT="9525" marB="0" anchor="b">
                    <a:lnL>
                      <a:noFill/>
                    </a:lnL>
                    <a:lnR>
                      <a:noFill/>
                    </a:lnR>
                    <a:lnT>
                      <a:noFill/>
                    </a:lnT>
                    <a:lnB>
                      <a:noFill/>
                    </a:lnB>
                  </a:tcPr>
                </a:tc>
                <a:tc>
                  <a:txBody>
                    <a:bodyPr/>
                    <a:lstStyle/>
                    <a:p>
                      <a:pPr algn="r" fontAlgn="b"/>
                      <a:r>
                        <a:rPr lang="fr-FR" sz="1600" b="0" i="1" u="none" strike="noStrike" kern="1200" dirty="0" smtClean="0">
                          <a:solidFill>
                            <a:srgbClr val="000080"/>
                          </a:solidFill>
                          <a:effectLst/>
                          <a:latin typeface="Arial"/>
                          <a:ea typeface="+mn-ea"/>
                          <a:cs typeface="+mn-cs"/>
                        </a:rPr>
                        <a:t>57,7</a:t>
                      </a:r>
                      <a:endParaRPr lang="fr-FR" sz="1600" b="0" i="1" u="none" strike="noStrike" kern="1200" dirty="0">
                        <a:solidFill>
                          <a:srgbClr val="000080"/>
                        </a:solidFill>
                        <a:effectLst/>
                        <a:latin typeface="Arial"/>
                        <a:ea typeface="+mn-ea"/>
                        <a:cs typeface="+mn-cs"/>
                      </a:endParaRPr>
                    </a:p>
                  </a:txBody>
                  <a:tcPr marL="9525" marR="9525" marT="9525" marB="0" anchor="b">
                    <a:lnL>
                      <a:noFill/>
                    </a:lnL>
                    <a:lnR>
                      <a:noFill/>
                    </a:lnR>
                    <a:lnT>
                      <a:noFill/>
                    </a:lnT>
                    <a:lnB>
                      <a:noFill/>
                    </a:lnB>
                  </a:tcPr>
                </a:tc>
                <a:tc>
                  <a:txBody>
                    <a:bodyPr/>
                    <a:lstStyle/>
                    <a:p>
                      <a:pPr algn="r" fontAlgn="b"/>
                      <a:r>
                        <a:rPr lang="fr-FR" sz="1600" b="0" i="1" u="none" strike="noStrike" kern="1200" dirty="0" smtClean="0">
                          <a:solidFill>
                            <a:srgbClr val="000080"/>
                          </a:solidFill>
                          <a:effectLst/>
                          <a:latin typeface="Arial"/>
                          <a:ea typeface="+mn-ea"/>
                          <a:cs typeface="+mn-cs"/>
                        </a:rPr>
                        <a:t>57,4</a:t>
                      </a:r>
                      <a:endParaRPr lang="fr-FR" sz="1600" b="0" i="1" u="none" strike="noStrike" kern="1200" dirty="0">
                        <a:solidFill>
                          <a:srgbClr val="000080"/>
                        </a:solidFill>
                        <a:effectLst/>
                        <a:latin typeface="Arial"/>
                        <a:ea typeface="+mn-ea"/>
                        <a:cs typeface="+mn-cs"/>
                      </a:endParaRPr>
                    </a:p>
                  </a:txBody>
                  <a:tcPr marL="9525" marR="9525" marT="9525" marB="0" anchor="b">
                    <a:lnL>
                      <a:noFill/>
                    </a:lnL>
                    <a:lnR>
                      <a:noFill/>
                    </a:lnR>
                    <a:lnT>
                      <a:noFill/>
                    </a:lnT>
                    <a:lnB>
                      <a:noFill/>
                    </a:lnB>
                  </a:tcPr>
                </a:tc>
                <a:tc>
                  <a:txBody>
                    <a:bodyPr/>
                    <a:lstStyle/>
                    <a:p>
                      <a:pPr algn="r" fontAlgn="b"/>
                      <a:r>
                        <a:rPr lang="fr-FR" sz="1600" b="0" i="1" u="none" strike="noStrike" kern="1200" dirty="0" smtClean="0">
                          <a:solidFill>
                            <a:srgbClr val="000080"/>
                          </a:solidFill>
                          <a:effectLst/>
                          <a:latin typeface="Arial"/>
                          <a:ea typeface="+mn-ea"/>
                          <a:cs typeface="+mn-cs"/>
                        </a:rPr>
                        <a:t>57,4</a:t>
                      </a:r>
                      <a:endParaRPr lang="fr-FR" sz="1600" b="0" i="1" u="none" strike="noStrike" kern="1200" dirty="0">
                        <a:solidFill>
                          <a:srgbClr val="000080"/>
                        </a:solidFill>
                        <a:effectLst/>
                        <a:latin typeface="Arial"/>
                        <a:ea typeface="+mn-ea"/>
                        <a:cs typeface="+mn-cs"/>
                      </a:endParaRPr>
                    </a:p>
                  </a:txBody>
                  <a:tcPr marL="9525" marR="9525" marT="9525" marB="0" anchor="b">
                    <a:lnL>
                      <a:noFill/>
                    </a:lnL>
                    <a:lnR>
                      <a:noFill/>
                    </a:lnR>
                    <a:lnT>
                      <a:noFill/>
                    </a:lnT>
                    <a:lnB>
                      <a:noFill/>
                    </a:lnB>
                  </a:tcPr>
                </a:tc>
                <a:tc>
                  <a:txBody>
                    <a:bodyPr/>
                    <a:lstStyle/>
                    <a:p>
                      <a:pPr algn="r" fontAlgn="b"/>
                      <a:r>
                        <a:rPr lang="fr-FR" sz="1600" b="0" i="1" u="none" strike="noStrike" kern="1200" dirty="0" smtClean="0">
                          <a:solidFill>
                            <a:srgbClr val="000080"/>
                          </a:solidFill>
                          <a:effectLst/>
                          <a:latin typeface="Arial"/>
                          <a:ea typeface="+mn-ea"/>
                          <a:cs typeface="+mn-cs"/>
                        </a:rPr>
                        <a:t>57,3</a:t>
                      </a:r>
                      <a:endParaRPr lang="fr-FR" sz="1600" b="0" i="1" u="none" strike="noStrike" kern="1200" dirty="0">
                        <a:solidFill>
                          <a:srgbClr val="000080"/>
                        </a:solidFill>
                        <a:effectLst/>
                        <a:latin typeface="Arial"/>
                        <a:ea typeface="+mn-ea"/>
                        <a:cs typeface="+mn-cs"/>
                      </a:endParaRPr>
                    </a:p>
                  </a:txBody>
                  <a:tcPr marL="9525" marR="9525" marT="9525" marB="0" anchor="b">
                    <a:lnL>
                      <a:noFill/>
                    </a:lnL>
                    <a:lnR>
                      <a:noFill/>
                    </a:lnR>
                    <a:lnT>
                      <a:noFill/>
                    </a:lnT>
                    <a:lnB>
                      <a:noFill/>
                    </a:lnB>
                  </a:tcPr>
                </a:tc>
                <a:tc>
                  <a:txBody>
                    <a:bodyPr/>
                    <a:lstStyle/>
                    <a:p>
                      <a:pPr algn="r" fontAlgn="b"/>
                      <a:r>
                        <a:rPr lang="fr-FR" sz="1600" b="0" i="1" u="none" strike="noStrike" kern="1200" dirty="0" smtClean="0">
                          <a:solidFill>
                            <a:srgbClr val="000080"/>
                          </a:solidFill>
                          <a:effectLst/>
                          <a:latin typeface="Arial"/>
                          <a:ea typeface="+mn-ea"/>
                          <a:cs typeface="+mn-cs"/>
                        </a:rPr>
                        <a:t>54,9</a:t>
                      </a:r>
                      <a:endParaRPr lang="fr-FR" sz="1600" b="0" i="1" u="none" strike="noStrike" kern="1200" dirty="0">
                        <a:solidFill>
                          <a:srgbClr val="000080"/>
                        </a:solidFill>
                        <a:effectLst/>
                        <a:latin typeface="Arial"/>
                        <a:ea typeface="+mn-ea"/>
                        <a:cs typeface="+mn-cs"/>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6"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23</a:t>
            </a:fld>
            <a:endParaRPr lang="fr-FR" dirty="0"/>
          </a:p>
        </p:txBody>
      </p:sp>
      <p:sp>
        <p:nvSpPr>
          <p:cNvPr id="3" name="Rectangle 2"/>
          <p:cNvSpPr/>
          <p:nvPr/>
        </p:nvSpPr>
        <p:spPr>
          <a:xfrm>
            <a:off x="1403648" y="4401144"/>
            <a:ext cx="7056784" cy="923330"/>
          </a:xfrm>
          <a:prstGeom prst="rect">
            <a:avLst/>
          </a:prstGeom>
        </p:spPr>
        <p:txBody>
          <a:bodyPr wrap="square">
            <a:spAutoFit/>
          </a:bodyPr>
          <a:lstStyle/>
          <a:p>
            <a:pPr algn="ctr"/>
            <a:r>
              <a:rPr lang="fr-FR" altLang="fr-FR" b="1" dirty="0" smtClean="0"/>
              <a:t>Couverture </a:t>
            </a:r>
            <a:r>
              <a:rPr lang="fr-FR" altLang="fr-FR" b="1" dirty="0"/>
              <a:t>en % </a:t>
            </a:r>
            <a:r>
              <a:rPr lang="fr-FR" altLang="fr-FR" b="1" dirty="0" smtClean="0"/>
              <a:t>de </a:t>
            </a:r>
            <a:r>
              <a:rPr lang="fr-FR" altLang="fr-FR" b="1" dirty="0"/>
              <a:t>journées d’hospitalisation (JH</a:t>
            </a:r>
            <a:r>
              <a:rPr lang="fr-FR" altLang="fr-FR" b="1" dirty="0" smtClean="0"/>
              <a:t>)</a:t>
            </a:r>
          </a:p>
          <a:p>
            <a:pPr algn="ctr"/>
            <a:endParaRPr lang="fr-FR" altLang="fr-FR" b="1" dirty="0" smtClean="0"/>
          </a:p>
          <a:p>
            <a:pPr algn="ctr"/>
            <a:r>
              <a:rPr lang="fr-FR" altLang="fr-FR" b="1" dirty="0" smtClean="0">
                <a:solidFill>
                  <a:schemeClr val="tx1">
                    <a:lumMod val="90000"/>
                    <a:lumOff val="10000"/>
                  </a:schemeClr>
                </a:solidFill>
              </a:rPr>
              <a:t>66% en 2012 et 73% en 2018</a:t>
            </a:r>
            <a:endParaRPr lang="fr-FR" altLang="fr-FR" b="1" dirty="0">
              <a:solidFill>
                <a:schemeClr val="tx1">
                  <a:lumMod val="90000"/>
                  <a:lumOff val="10000"/>
                </a:schemeClr>
              </a:solidFill>
            </a:endParaRPr>
          </a:p>
        </p:txBody>
      </p:sp>
    </p:spTree>
    <p:extLst>
      <p:ext uri="{BB962C8B-B14F-4D97-AF65-F5344CB8AC3E}">
        <p14:creationId xmlns:p14="http://schemas.microsoft.com/office/powerpoint/2010/main" val="41594276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116633"/>
            <a:ext cx="7886700" cy="864096"/>
          </a:xfrm>
        </p:spPr>
        <p:txBody>
          <a:bodyPr/>
          <a:lstStyle/>
          <a:p>
            <a:r>
              <a:rPr lang="fr-FR" dirty="0" smtClean="0"/>
              <a:t>Résultats 2012-2018</a:t>
            </a:r>
            <a:endParaRPr lang="fr-FR" dirty="0"/>
          </a:p>
        </p:txBody>
      </p:sp>
      <p:sp>
        <p:nvSpPr>
          <p:cNvPr id="2" name="Espace réservé du contenu 1"/>
          <p:cNvSpPr>
            <a:spLocks noGrp="1"/>
          </p:cNvSpPr>
          <p:nvPr>
            <p:ph idx="1"/>
          </p:nvPr>
        </p:nvSpPr>
        <p:spPr>
          <a:xfrm>
            <a:off x="604259" y="1340768"/>
            <a:ext cx="8360229" cy="1224136"/>
          </a:xfrm>
        </p:spPr>
        <p:txBody>
          <a:bodyPr>
            <a:normAutofit/>
          </a:bodyPr>
          <a:lstStyle/>
          <a:p>
            <a:pPr marL="0" indent="0" algn="ctr">
              <a:lnSpc>
                <a:spcPct val="100000"/>
              </a:lnSpc>
              <a:spcBef>
                <a:spcPts val="0"/>
              </a:spcBef>
              <a:buNone/>
            </a:pPr>
            <a:r>
              <a:rPr lang="fr-FR" altLang="fr-FR" sz="1800" b="1" dirty="0"/>
              <a:t>Evolution des consommations d’antibiotiques en </a:t>
            </a:r>
            <a:r>
              <a:rPr lang="fr-FR" altLang="fr-FR" sz="1800" b="1" dirty="0" smtClean="0"/>
              <a:t>nombre de DDJ </a:t>
            </a:r>
            <a:r>
              <a:rPr lang="fr-FR" altLang="fr-FR" sz="1800" b="1" dirty="0"/>
              <a:t>/ 1000 JH</a:t>
            </a:r>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24</a:t>
            </a:fld>
            <a:endParaRPr lang="fr-FR" dirty="0"/>
          </a:p>
        </p:txBody>
      </p:sp>
      <p:grpSp>
        <p:nvGrpSpPr>
          <p:cNvPr id="13" name="Groupe 12"/>
          <p:cNvGrpSpPr/>
          <p:nvPr/>
        </p:nvGrpSpPr>
        <p:grpSpPr>
          <a:xfrm>
            <a:off x="1331640" y="1771684"/>
            <a:ext cx="6552728" cy="4609644"/>
            <a:chOff x="1331640" y="1771684"/>
            <a:chExt cx="6552728" cy="4609644"/>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71684"/>
              <a:ext cx="6552728" cy="460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lèche vers le haut 8"/>
            <p:cNvSpPr/>
            <p:nvPr/>
          </p:nvSpPr>
          <p:spPr>
            <a:xfrm rot="4783708" flipH="1">
              <a:off x="4495071" y="2165238"/>
              <a:ext cx="61256" cy="515157"/>
            </a:xfrm>
            <a:prstGeom prst="upArrow">
              <a:avLst/>
            </a:prstGeom>
            <a:solidFill>
              <a:srgbClr val="FFA800"/>
            </a:solidFill>
            <a:ln>
              <a:solidFill>
                <a:srgbClr val="FF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haut 9"/>
            <p:cNvSpPr/>
            <p:nvPr/>
          </p:nvSpPr>
          <p:spPr>
            <a:xfrm rot="4783708" flipH="1">
              <a:off x="2784060" y="2225717"/>
              <a:ext cx="61256" cy="515157"/>
            </a:xfrm>
            <a:prstGeom prst="upArrow">
              <a:avLst/>
            </a:prstGeom>
            <a:solidFill>
              <a:srgbClr val="FFA800"/>
            </a:solidFill>
            <a:ln>
              <a:solidFill>
                <a:srgbClr val="FF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a:off x="5076056" y="2407228"/>
              <a:ext cx="504056" cy="91656"/>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5940152" y="2513535"/>
              <a:ext cx="504056" cy="91656"/>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6804248" y="2602175"/>
              <a:ext cx="504056" cy="91656"/>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3419872" y="2375060"/>
              <a:ext cx="504056" cy="45828"/>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41783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27384"/>
            <a:ext cx="7886700" cy="947859"/>
          </a:xfrm>
        </p:spPr>
        <p:txBody>
          <a:bodyPr/>
          <a:lstStyle/>
          <a:p>
            <a:r>
              <a:rPr lang="fr-FR" dirty="0" smtClean="0"/>
              <a:t>Résultats 2012-2018</a:t>
            </a:r>
            <a:endParaRPr lang="fr-FR" dirty="0"/>
          </a:p>
        </p:txBody>
      </p:sp>
      <p:sp>
        <p:nvSpPr>
          <p:cNvPr id="2" name="Espace réservé du contenu 1"/>
          <p:cNvSpPr>
            <a:spLocks noGrp="1"/>
          </p:cNvSpPr>
          <p:nvPr>
            <p:ph idx="1"/>
          </p:nvPr>
        </p:nvSpPr>
        <p:spPr>
          <a:xfrm>
            <a:off x="0" y="1340768"/>
            <a:ext cx="9180512" cy="1644430"/>
          </a:xfrm>
        </p:spPr>
        <p:txBody>
          <a:bodyPr>
            <a:normAutofit/>
          </a:bodyPr>
          <a:lstStyle/>
          <a:p>
            <a:pPr indent="0" algn="ctr">
              <a:lnSpc>
                <a:spcPct val="80000"/>
              </a:lnSpc>
              <a:buNone/>
            </a:pPr>
            <a:r>
              <a:rPr lang="fr-FR" altLang="fr-FR" sz="1800" b="1" dirty="0"/>
              <a:t>Evolution des consommations d’antibiotiques </a:t>
            </a:r>
            <a:r>
              <a:rPr lang="fr-FR" altLang="fr-FR" sz="1800" b="1" dirty="0" smtClean="0"/>
              <a:t>en </a:t>
            </a:r>
            <a:r>
              <a:rPr lang="fr-FR" altLang="fr-FR" sz="1800" b="1" dirty="0"/>
              <a:t>DDJ/1 000 JH (taux globaux</a:t>
            </a:r>
            <a:r>
              <a:rPr lang="fr-FR" altLang="fr-FR" sz="1800" b="1" dirty="0" smtClean="0"/>
              <a:t>)</a:t>
            </a:r>
          </a:p>
          <a:p>
            <a:pPr indent="12700">
              <a:lnSpc>
                <a:spcPct val="80000"/>
              </a:lnSpc>
            </a:pPr>
            <a:endParaRPr lang="fr-FR" altLang="fr-FR" sz="2400" dirty="0">
              <a:solidFill>
                <a:srgbClr val="FF000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3308170919"/>
              </p:ext>
            </p:extLst>
          </p:nvPr>
        </p:nvGraphicFramePr>
        <p:xfrm>
          <a:off x="394531" y="1844824"/>
          <a:ext cx="8785981" cy="4313567"/>
        </p:xfrm>
        <a:graphic>
          <a:graphicData uri="http://schemas.openxmlformats.org/drawingml/2006/table">
            <a:tbl>
              <a:tblPr/>
              <a:tblGrid>
                <a:gridCol w="2479700">
                  <a:extLst>
                    <a:ext uri="{9D8B030D-6E8A-4147-A177-3AD203B41FA5}">
                      <a16:colId xmlns:a16="http://schemas.microsoft.com/office/drawing/2014/main" val="20000"/>
                    </a:ext>
                  </a:extLst>
                </a:gridCol>
                <a:gridCol w="740947">
                  <a:extLst>
                    <a:ext uri="{9D8B030D-6E8A-4147-A177-3AD203B41FA5}">
                      <a16:colId xmlns:a16="http://schemas.microsoft.com/office/drawing/2014/main" val="20001"/>
                    </a:ext>
                  </a:extLst>
                </a:gridCol>
                <a:gridCol w="740947">
                  <a:extLst>
                    <a:ext uri="{9D8B030D-6E8A-4147-A177-3AD203B41FA5}">
                      <a16:colId xmlns:a16="http://schemas.microsoft.com/office/drawing/2014/main" val="20002"/>
                    </a:ext>
                  </a:extLst>
                </a:gridCol>
                <a:gridCol w="740947">
                  <a:extLst>
                    <a:ext uri="{9D8B030D-6E8A-4147-A177-3AD203B41FA5}">
                      <a16:colId xmlns:a16="http://schemas.microsoft.com/office/drawing/2014/main" val="20003"/>
                    </a:ext>
                  </a:extLst>
                </a:gridCol>
                <a:gridCol w="740947">
                  <a:extLst>
                    <a:ext uri="{9D8B030D-6E8A-4147-A177-3AD203B41FA5}">
                      <a16:colId xmlns:a16="http://schemas.microsoft.com/office/drawing/2014/main" val="20004"/>
                    </a:ext>
                  </a:extLst>
                </a:gridCol>
                <a:gridCol w="740947">
                  <a:extLst>
                    <a:ext uri="{9D8B030D-6E8A-4147-A177-3AD203B41FA5}">
                      <a16:colId xmlns:a16="http://schemas.microsoft.com/office/drawing/2014/main" val="20005"/>
                    </a:ext>
                  </a:extLst>
                </a:gridCol>
                <a:gridCol w="740947">
                  <a:extLst>
                    <a:ext uri="{9D8B030D-6E8A-4147-A177-3AD203B41FA5}">
                      <a16:colId xmlns:a16="http://schemas.microsoft.com/office/drawing/2014/main" val="20006"/>
                    </a:ext>
                  </a:extLst>
                </a:gridCol>
                <a:gridCol w="740947">
                  <a:extLst>
                    <a:ext uri="{9D8B030D-6E8A-4147-A177-3AD203B41FA5}">
                      <a16:colId xmlns:a16="http://schemas.microsoft.com/office/drawing/2014/main" val="20007"/>
                    </a:ext>
                  </a:extLst>
                </a:gridCol>
                <a:gridCol w="1119652">
                  <a:extLst>
                    <a:ext uri="{9D8B030D-6E8A-4147-A177-3AD203B41FA5}">
                      <a16:colId xmlns:a16="http://schemas.microsoft.com/office/drawing/2014/main" val="20008"/>
                    </a:ext>
                  </a:extLst>
                </a:gridCol>
              </a:tblGrid>
              <a:tr h="451153">
                <a:tc>
                  <a:txBody>
                    <a:bodyPr/>
                    <a:lstStyle/>
                    <a:p>
                      <a:pPr algn="l" fontAlgn="ctr"/>
                      <a:r>
                        <a:rPr lang="fr-FR" sz="1600" b="1" i="0" u="none" strike="noStrike" dirty="0">
                          <a:solidFill>
                            <a:srgbClr val="000080"/>
                          </a:solidFill>
                          <a:effectLst/>
                          <a:latin typeface="Arial"/>
                        </a:rPr>
                        <a:t>Famille d'antibiotiques</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600" b="1" i="0" u="none" strike="noStrike">
                          <a:solidFill>
                            <a:srgbClr val="000080"/>
                          </a:solidFill>
                          <a:effectLst/>
                          <a:latin typeface="Arial"/>
                        </a:rPr>
                        <a:t>2012</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600" b="1" i="0" u="none" strike="noStrike" dirty="0">
                          <a:solidFill>
                            <a:srgbClr val="000080"/>
                          </a:solidFill>
                          <a:effectLst/>
                          <a:latin typeface="Arial"/>
                        </a:rPr>
                        <a:t>2013</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600" b="1" i="0" u="none" strike="noStrike">
                          <a:solidFill>
                            <a:srgbClr val="000080"/>
                          </a:solidFill>
                          <a:effectLst/>
                          <a:latin typeface="Arial"/>
                        </a:rPr>
                        <a:t>2014</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600" b="1" i="0" u="none" strike="noStrike">
                          <a:solidFill>
                            <a:srgbClr val="000080"/>
                          </a:solidFill>
                          <a:effectLst/>
                          <a:latin typeface="Arial"/>
                        </a:rPr>
                        <a:t>2015</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600" b="1" i="0" u="none" strike="noStrike">
                          <a:solidFill>
                            <a:srgbClr val="000080"/>
                          </a:solidFill>
                          <a:effectLst/>
                          <a:latin typeface="Arial"/>
                        </a:rPr>
                        <a:t>2016</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600" b="1" i="0" u="none" strike="noStrike">
                          <a:solidFill>
                            <a:srgbClr val="000080"/>
                          </a:solidFill>
                          <a:effectLst/>
                          <a:latin typeface="Arial"/>
                        </a:rPr>
                        <a:t>2017</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600" b="1" i="0" u="none" strike="noStrike">
                          <a:solidFill>
                            <a:srgbClr val="000080"/>
                          </a:solidFill>
                          <a:effectLst/>
                          <a:latin typeface="Arial"/>
                        </a:rPr>
                        <a:t>2018</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80"/>
                          </a:solidFill>
                          <a:effectLst/>
                          <a:latin typeface="Arial"/>
                        </a:rPr>
                        <a:t>Evolution</a:t>
                      </a:r>
                      <a:br>
                        <a:rPr lang="fr-FR" sz="1400" b="1" i="0" u="none" strike="noStrike" dirty="0">
                          <a:solidFill>
                            <a:srgbClr val="000080"/>
                          </a:solidFill>
                          <a:effectLst/>
                          <a:latin typeface="Arial"/>
                        </a:rPr>
                      </a:br>
                      <a:r>
                        <a:rPr lang="fr-FR" sz="1400" b="1" i="0" u="none" strike="noStrike" dirty="0">
                          <a:solidFill>
                            <a:srgbClr val="000080"/>
                          </a:solidFill>
                          <a:effectLst/>
                          <a:latin typeface="Arial"/>
                        </a:rPr>
                        <a:t>2012-2018</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1806">
                <a:tc>
                  <a:txBody>
                    <a:bodyPr/>
                    <a:lstStyle/>
                    <a:p>
                      <a:pPr algn="l" fontAlgn="b"/>
                      <a:r>
                        <a:rPr lang="fr-FR" sz="1600" b="0" i="0" u="none" strike="noStrike">
                          <a:solidFill>
                            <a:srgbClr val="000080"/>
                          </a:solidFill>
                          <a:effectLst/>
                          <a:latin typeface="Arial"/>
                        </a:rPr>
                        <a:t>Amoxicilline-ac.clavulanique</a:t>
                      </a:r>
                    </a:p>
                  </a:txBody>
                  <a:tcPr marL="8467" marR="8467"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fr-FR" sz="1600" b="0" i="0" u="none" strike="noStrike">
                          <a:solidFill>
                            <a:srgbClr val="000080"/>
                          </a:solidFill>
                          <a:effectLst/>
                          <a:latin typeface="Arial"/>
                        </a:rPr>
                        <a:t>86,5</a:t>
                      </a:r>
                    </a:p>
                  </a:txBody>
                  <a:tcPr marL="8467" marR="8467"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fr-FR" sz="1600" b="0" i="0" u="none" strike="noStrike">
                          <a:solidFill>
                            <a:srgbClr val="000080"/>
                          </a:solidFill>
                          <a:effectLst/>
                          <a:latin typeface="Arial"/>
                        </a:rPr>
                        <a:t>86,2</a:t>
                      </a:r>
                    </a:p>
                  </a:txBody>
                  <a:tcPr marL="8467" marR="8467"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fr-FR" sz="1600" b="0" i="0" u="none" strike="noStrike">
                          <a:solidFill>
                            <a:srgbClr val="000080"/>
                          </a:solidFill>
                          <a:effectLst/>
                          <a:latin typeface="Arial"/>
                        </a:rPr>
                        <a:t>83,2</a:t>
                      </a:r>
                    </a:p>
                  </a:txBody>
                  <a:tcPr marL="8467" marR="8467"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fr-FR" sz="1600" b="0" i="0" u="none" strike="noStrike">
                          <a:solidFill>
                            <a:srgbClr val="000080"/>
                          </a:solidFill>
                          <a:effectLst/>
                          <a:latin typeface="Arial"/>
                        </a:rPr>
                        <a:t>85,0</a:t>
                      </a:r>
                    </a:p>
                  </a:txBody>
                  <a:tcPr marL="8467" marR="8467"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fr-FR" sz="1600" b="0" i="0" u="none" strike="noStrike">
                          <a:solidFill>
                            <a:srgbClr val="000080"/>
                          </a:solidFill>
                          <a:effectLst/>
                          <a:latin typeface="Arial"/>
                        </a:rPr>
                        <a:t>83,4</a:t>
                      </a:r>
                    </a:p>
                  </a:txBody>
                  <a:tcPr marL="8467" marR="8467"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fr-FR" sz="1600" b="0" i="0" u="none" strike="noStrike">
                          <a:solidFill>
                            <a:srgbClr val="000080"/>
                          </a:solidFill>
                          <a:effectLst/>
                          <a:latin typeface="Arial"/>
                        </a:rPr>
                        <a:t>79,2</a:t>
                      </a:r>
                    </a:p>
                  </a:txBody>
                  <a:tcPr marL="8467" marR="8467"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fr-FR" sz="1600" b="0" i="0" u="none" strike="noStrike">
                          <a:solidFill>
                            <a:srgbClr val="000080"/>
                          </a:solidFill>
                          <a:effectLst/>
                          <a:latin typeface="Arial"/>
                        </a:rPr>
                        <a:t>73,8</a:t>
                      </a:r>
                    </a:p>
                  </a:txBody>
                  <a:tcPr marL="8467" marR="8467"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fr-FR" sz="1600" b="0" i="0" u="none" strike="noStrike">
                          <a:solidFill>
                            <a:srgbClr val="00B050"/>
                          </a:solidFill>
                          <a:effectLst/>
                          <a:latin typeface="Arial"/>
                        </a:rPr>
                        <a:t>-14,7%</a:t>
                      </a:r>
                    </a:p>
                  </a:txBody>
                  <a:tcPr marL="8467" marR="152400"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62298">
                <a:tc>
                  <a:txBody>
                    <a:bodyPr/>
                    <a:lstStyle/>
                    <a:p>
                      <a:pPr algn="l" fontAlgn="b"/>
                      <a:r>
                        <a:rPr lang="fr-FR" sz="1600" b="0" i="1" u="none" strike="noStrike">
                          <a:solidFill>
                            <a:srgbClr val="000080"/>
                          </a:solidFill>
                          <a:effectLst/>
                          <a:latin typeface="Arial"/>
                        </a:rPr>
                        <a:t>Orale</a:t>
                      </a:r>
                    </a:p>
                  </a:txBody>
                  <a:tcPr marL="152400"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63,6</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63,4</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61,0</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62,4</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61,5</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59,0</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55,8</a:t>
                      </a:r>
                    </a:p>
                  </a:txBody>
                  <a:tcPr marL="8467" marR="8467" marT="9525" marB="0" anchor="b">
                    <a:lnL>
                      <a:noFill/>
                    </a:lnL>
                    <a:lnR>
                      <a:noFill/>
                    </a:lnR>
                    <a:lnT>
                      <a:noFill/>
                    </a:lnT>
                    <a:lnB>
                      <a:noFill/>
                    </a:lnB>
                  </a:tcPr>
                </a:tc>
                <a:tc>
                  <a:txBody>
                    <a:bodyPr/>
                    <a:lstStyle/>
                    <a:p>
                      <a:pPr algn="r" fontAlgn="b"/>
                      <a:r>
                        <a:rPr lang="fr-FR" sz="1600" b="0" i="0" u="none" strike="noStrike">
                          <a:solidFill>
                            <a:srgbClr val="00B050"/>
                          </a:solidFill>
                          <a:effectLst/>
                          <a:latin typeface="Arial"/>
                        </a:rPr>
                        <a:t>-12,2%</a:t>
                      </a:r>
                    </a:p>
                  </a:txBody>
                  <a:tcPr marL="8467" marR="152400" marT="9525" marB="0" anchor="b">
                    <a:lnL>
                      <a:noFill/>
                    </a:lnL>
                    <a:lnR>
                      <a:noFill/>
                    </a:lnR>
                    <a:lnT>
                      <a:noFill/>
                    </a:lnT>
                    <a:lnB>
                      <a:noFill/>
                    </a:lnB>
                  </a:tcPr>
                </a:tc>
                <a:extLst>
                  <a:ext uri="{0D108BD9-81ED-4DB2-BD59-A6C34878D82A}">
                    <a16:rowId xmlns:a16="http://schemas.microsoft.com/office/drawing/2014/main" val="10002"/>
                  </a:ext>
                </a:extLst>
              </a:tr>
              <a:tr h="262298">
                <a:tc>
                  <a:txBody>
                    <a:bodyPr/>
                    <a:lstStyle/>
                    <a:p>
                      <a:pPr algn="l" fontAlgn="b"/>
                      <a:r>
                        <a:rPr lang="fr-FR" sz="1600" b="0" i="1" u="none" strike="noStrike">
                          <a:solidFill>
                            <a:srgbClr val="000080"/>
                          </a:solidFill>
                          <a:effectLst/>
                          <a:latin typeface="Arial"/>
                        </a:rPr>
                        <a:t>Injectable</a:t>
                      </a:r>
                    </a:p>
                  </a:txBody>
                  <a:tcPr marL="152400"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22,9</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22,8</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22,2</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22,7</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22,0</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20,2</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18,0</a:t>
                      </a:r>
                    </a:p>
                  </a:txBody>
                  <a:tcPr marL="8467" marR="8467" marT="9525" marB="0" anchor="b">
                    <a:lnL>
                      <a:noFill/>
                    </a:lnL>
                    <a:lnR>
                      <a:noFill/>
                    </a:lnR>
                    <a:lnT>
                      <a:noFill/>
                    </a:lnT>
                    <a:lnB>
                      <a:noFill/>
                    </a:lnB>
                  </a:tcPr>
                </a:tc>
                <a:tc>
                  <a:txBody>
                    <a:bodyPr/>
                    <a:lstStyle/>
                    <a:p>
                      <a:pPr algn="r" fontAlgn="b"/>
                      <a:r>
                        <a:rPr lang="fr-FR" sz="1600" b="0" i="0" u="none" strike="noStrike">
                          <a:solidFill>
                            <a:srgbClr val="00B050"/>
                          </a:solidFill>
                          <a:effectLst/>
                          <a:latin typeface="Arial"/>
                        </a:rPr>
                        <a:t>-21,5%</a:t>
                      </a:r>
                    </a:p>
                  </a:txBody>
                  <a:tcPr marL="8467" marR="152400" marT="9525" marB="0" anchor="b">
                    <a:lnL>
                      <a:noFill/>
                    </a:lnL>
                    <a:lnR>
                      <a:noFill/>
                    </a:lnR>
                    <a:lnT>
                      <a:noFill/>
                    </a:lnT>
                    <a:lnB>
                      <a:noFill/>
                    </a:lnB>
                  </a:tcPr>
                </a:tc>
                <a:extLst>
                  <a:ext uri="{0D108BD9-81ED-4DB2-BD59-A6C34878D82A}">
                    <a16:rowId xmlns:a16="http://schemas.microsoft.com/office/drawing/2014/main" val="10003"/>
                  </a:ext>
                </a:extLst>
              </a:tr>
              <a:tr h="251806">
                <a:tc>
                  <a:txBody>
                    <a:bodyPr/>
                    <a:lstStyle/>
                    <a:p>
                      <a:pPr algn="l" fontAlgn="b"/>
                      <a:r>
                        <a:rPr lang="fr-FR" sz="1600" b="0" i="0" u="none" strike="noStrike">
                          <a:solidFill>
                            <a:srgbClr val="000080"/>
                          </a:solidFill>
                          <a:effectLst/>
                          <a:latin typeface="Arial"/>
                        </a:rPr>
                        <a:t>C3G</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31,0</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32,4</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33,7</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35,2</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34,3</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35,2</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35,2</a:t>
                      </a:r>
                    </a:p>
                  </a:txBody>
                  <a:tcPr marL="8467" marR="8467" marT="9525" marB="0" anchor="b">
                    <a:lnL>
                      <a:noFill/>
                    </a:lnL>
                    <a:lnR>
                      <a:noFill/>
                    </a:lnR>
                    <a:lnT>
                      <a:noFill/>
                    </a:lnT>
                    <a:lnB>
                      <a:noFill/>
                    </a:lnB>
                  </a:tcPr>
                </a:tc>
                <a:tc>
                  <a:txBody>
                    <a:bodyPr/>
                    <a:lstStyle/>
                    <a:p>
                      <a:pPr algn="r" fontAlgn="b"/>
                      <a:r>
                        <a:rPr lang="fr-FR" sz="1600" b="0" i="0" u="none" strike="noStrike">
                          <a:solidFill>
                            <a:srgbClr val="FF0000"/>
                          </a:solidFill>
                          <a:effectLst/>
                          <a:latin typeface="Arial"/>
                        </a:rPr>
                        <a:t>13,5%</a:t>
                      </a:r>
                    </a:p>
                  </a:txBody>
                  <a:tcPr marL="8467" marR="152400" marT="9525" marB="0" anchor="b">
                    <a:lnL>
                      <a:noFill/>
                    </a:lnL>
                    <a:lnR>
                      <a:noFill/>
                    </a:lnR>
                    <a:lnT>
                      <a:noFill/>
                    </a:lnT>
                    <a:lnB>
                      <a:noFill/>
                    </a:lnB>
                  </a:tcPr>
                </a:tc>
                <a:extLst>
                  <a:ext uri="{0D108BD9-81ED-4DB2-BD59-A6C34878D82A}">
                    <a16:rowId xmlns:a16="http://schemas.microsoft.com/office/drawing/2014/main" val="10004"/>
                  </a:ext>
                </a:extLst>
              </a:tr>
              <a:tr h="262298">
                <a:tc>
                  <a:txBody>
                    <a:bodyPr/>
                    <a:lstStyle/>
                    <a:p>
                      <a:pPr algn="l" fontAlgn="b"/>
                      <a:r>
                        <a:rPr lang="fr-FR" sz="1600" b="0" i="1" u="none" strike="noStrike">
                          <a:solidFill>
                            <a:srgbClr val="000080"/>
                          </a:solidFill>
                          <a:effectLst/>
                          <a:latin typeface="Arial"/>
                        </a:rPr>
                        <a:t>Ceftriaxone</a:t>
                      </a:r>
                    </a:p>
                  </a:txBody>
                  <a:tcPr marL="152400"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19,7</a:t>
                      </a:r>
                    </a:p>
                  </a:txBody>
                  <a:tcPr marL="8467" marR="8467" marT="9525" marB="0" anchor="b">
                    <a:lnL>
                      <a:noFill/>
                    </a:lnL>
                    <a:lnR>
                      <a:noFill/>
                    </a:lnR>
                    <a:lnT>
                      <a:noFill/>
                    </a:lnT>
                    <a:lnB>
                      <a:noFill/>
                    </a:lnB>
                  </a:tcPr>
                </a:tc>
                <a:tc>
                  <a:txBody>
                    <a:bodyPr/>
                    <a:lstStyle/>
                    <a:p>
                      <a:pPr algn="r" fontAlgn="b"/>
                      <a:r>
                        <a:rPr lang="fr-FR" sz="1600" b="0" i="1" u="none" strike="noStrike" dirty="0">
                          <a:solidFill>
                            <a:srgbClr val="000080"/>
                          </a:solidFill>
                          <a:effectLst/>
                          <a:latin typeface="Arial"/>
                        </a:rPr>
                        <a:t>21,6</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21,3</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21,2</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20,5</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20,4</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19,4</a:t>
                      </a:r>
                    </a:p>
                  </a:txBody>
                  <a:tcPr marL="8467" marR="8467" marT="9525" marB="0" anchor="b">
                    <a:lnL>
                      <a:noFill/>
                    </a:lnL>
                    <a:lnR>
                      <a:noFill/>
                    </a:lnR>
                    <a:lnT>
                      <a:noFill/>
                    </a:lnT>
                    <a:lnB>
                      <a:noFill/>
                    </a:lnB>
                  </a:tcPr>
                </a:tc>
                <a:tc>
                  <a:txBody>
                    <a:bodyPr/>
                    <a:lstStyle/>
                    <a:p>
                      <a:pPr algn="r" fontAlgn="b"/>
                      <a:r>
                        <a:rPr lang="fr-FR" sz="1600" b="0" i="0" u="none" strike="noStrike">
                          <a:solidFill>
                            <a:srgbClr val="00B050"/>
                          </a:solidFill>
                          <a:effectLst/>
                          <a:latin typeface="Arial"/>
                        </a:rPr>
                        <a:t>-1,7%</a:t>
                      </a:r>
                    </a:p>
                  </a:txBody>
                  <a:tcPr marL="8467" marR="152400" marT="9525" marB="0" anchor="b">
                    <a:lnL>
                      <a:noFill/>
                    </a:lnL>
                    <a:lnR>
                      <a:noFill/>
                    </a:lnR>
                    <a:lnT>
                      <a:noFill/>
                    </a:lnT>
                    <a:lnB>
                      <a:noFill/>
                    </a:lnB>
                  </a:tcPr>
                </a:tc>
                <a:extLst>
                  <a:ext uri="{0D108BD9-81ED-4DB2-BD59-A6C34878D82A}">
                    <a16:rowId xmlns:a16="http://schemas.microsoft.com/office/drawing/2014/main" val="10005"/>
                  </a:ext>
                </a:extLst>
              </a:tr>
              <a:tr h="251806">
                <a:tc>
                  <a:txBody>
                    <a:bodyPr/>
                    <a:lstStyle/>
                    <a:p>
                      <a:pPr algn="l" fontAlgn="b"/>
                      <a:r>
                        <a:rPr lang="fr-FR" sz="1600" b="0" i="0" u="none" strike="noStrike">
                          <a:solidFill>
                            <a:srgbClr val="000080"/>
                          </a:solidFill>
                          <a:effectLst/>
                          <a:latin typeface="Arial"/>
                        </a:rPr>
                        <a:t>Carbapénèmes</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4,7</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4,9</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5,3</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5,6</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5,4</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5,4</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5,1</a:t>
                      </a:r>
                    </a:p>
                  </a:txBody>
                  <a:tcPr marL="8467" marR="8467" marT="9525" marB="0" anchor="b">
                    <a:lnL>
                      <a:noFill/>
                    </a:lnL>
                    <a:lnR>
                      <a:noFill/>
                    </a:lnR>
                    <a:lnT>
                      <a:noFill/>
                    </a:lnT>
                    <a:lnB>
                      <a:noFill/>
                    </a:lnB>
                  </a:tcPr>
                </a:tc>
                <a:tc>
                  <a:txBody>
                    <a:bodyPr/>
                    <a:lstStyle/>
                    <a:p>
                      <a:pPr algn="r" fontAlgn="b"/>
                      <a:r>
                        <a:rPr lang="fr-FR" sz="1600" b="0" i="0" u="none" strike="noStrike">
                          <a:solidFill>
                            <a:srgbClr val="FF0000"/>
                          </a:solidFill>
                          <a:effectLst/>
                          <a:latin typeface="Arial"/>
                        </a:rPr>
                        <a:t>9,2%</a:t>
                      </a:r>
                    </a:p>
                  </a:txBody>
                  <a:tcPr marL="8467" marR="152400" marT="9525" marB="0" anchor="b">
                    <a:lnL>
                      <a:noFill/>
                    </a:lnL>
                    <a:lnR>
                      <a:noFill/>
                    </a:lnR>
                    <a:lnT>
                      <a:noFill/>
                    </a:lnT>
                    <a:lnB>
                      <a:noFill/>
                    </a:lnB>
                  </a:tcPr>
                </a:tc>
                <a:extLst>
                  <a:ext uri="{0D108BD9-81ED-4DB2-BD59-A6C34878D82A}">
                    <a16:rowId xmlns:a16="http://schemas.microsoft.com/office/drawing/2014/main" val="10006"/>
                  </a:ext>
                </a:extLst>
              </a:tr>
              <a:tr h="251806">
                <a:tc>
                  <a:txBody>
                    <a:bodyPr/>
                    <a:lstStyle/>
                    <a:p>
                      <a:pPr algn="l" fontAlgn="b"/>
                      <a:r>
                        <a:rPr lang="fr-FR" sz="1600" b="0" i="0" u="none" strike="noStrike">
                          <a:solidFill>
                            <a:srgbClr val="000080"/>
                          </a:solidFill>
                          <a:effectLst/>
                          <a:latin typeface="Arial"/>
                        </a:rPr>
                        <a:t>Fluoroquinolones</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44,4</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42,7</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39,9</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38,1</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35,3</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33,6</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32,2</a:t>
                      </a:r>
                    </a:p>
                  </a:txBody>
                  <a:tcPr marL="8467" marR="8467" marT="9525" marB="0" anchor="b">
                    <a:lnL>
                      <a:noFill/>
                    </a:lnL>
                    <a:lnR>
                      <a:noFill/>
                    </a:lnR>
                    <a:lnT>
                      <a:noFill/>
                    </a:lnT>
                    <a:lnB>
                      <a:noFill/>
                    </a:lnB>
                  </a:tcPr>
                </a:tc>
                <a:tc>
                  <a:txBody>
                    <a:bodyPr/>
                    <a:lstStyle/>
                    <a:p>
                      <a:pPr algn="r" fontAlgn="b"/>
                      <a:r>
                        <a:rPr lang="fr-FR" sz="1600" b="0" i="0" u="none" strike="noStrike">
                          <a:solidFill>
                            <a:srgbClr val="00B050"/>
                          </a:solidFill>
                          <a:effectLst/>
                          <a:latin typeface="Arial"/>
                        </a:rPr>
                        <a:t>-27,5%</a:t>
                      </a:r>
                    </a:p>
                  </a:txBody>
                  <a:tcPr marL="8467" marR="152400" marT="9525" marB="0" anchor="b">
                    <a:lnL>
                      <a:noFill/>
                    </a:lnL>
                    <a:lnR>
                      <a:noFill/>
                    </a:lnR>
                    <a:lnT>
                      <a:noFill/>
                    </a:lnT>
                    <a:lnB>
                      <a:noFill/>
                    </a:lnB>
                  </a:tcPr>
                </a:tc>
                <a:extLst>
                  <a:ext uri="{0D108BD9-81ED-4DB2-BD59-A6C34878D82A}">
                    <a16:rowId xmlns:a16="http://schemas.microsoft.com/office/drawing/2014/main" val="10007"/>
                  </a:ext>
                </a:extLst>
              </a:tr>
              <a:tr h="262298">
                <a:tc>
                  <a:txBody>
                    <a:bodyPr/>
                    <a:lstStyle/>
                    <a:p>
                      <a:pPr algn="l" fontAlgn="b"/>
                      <a:r>
                        <a:rPr lang="fr-FR" sz="1600" b="0" i="1" u="none" strike="noStrike">
                          <a:solidFill>
                            <a:srgbClr val="000080"/>
                          </a:solidFill>
                          <a:effectLst/>
                          <a:latin typeface="Arial"/>
                        </a:rPr>
                        <a:t>Ciprofloxacine</a:t>
                      </a:r>
                    </a:p>
                  </a:txBody>
                  <a:tcPr marL="152400"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11,8</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11,9</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11,2</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10,7</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9,8</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9,2</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8,4</a:t>
                      </a:r>
                    </a:p>
                  </a:txBody>
                  <a:tcPr marL="8467" marR="8467" marT="9525" marB="0" anchor="b">
                    <a:lnL>
                      <a:noFill/>
                    </a:lnL>
                    <a:lnR>
                      <a:noFill/>
                    </a:lnR>
                    <a:lnT>
                      <a:noFill/>
                    </a:lnT>
                    <a:lnB>
                      <a:noFill/>
                    </a:lnB>
                  </a:tcPr>
                </a:tc>
                <a:tc>
                  <a:txBody>
                    <a:bodyPr/>
                    <a:lstStyle/>
                    <a:p>
                      <a:pPr algn="r" fontAlgn="b"/>
                      <a:r>
                        <a:rPr lang="fr-FR" sz="1600" b="0" i="0" u="none" strike="noStrike">
                          <a:solidFill>
                            <a:srgbClr val="00B050"/>
                          </a:solidFill>
                          <a:effectLst/>
                          <a:latin typeface="Arial"/>
                        </a:rPr>
                        <a:t>-29,0%</a:t>
                      </a:r>
                    </a:p>
                  </a:txBody>
                  <a:tcPr marL="8467" marR="152400" marT="9525" marB="0" anchor="b">
                    <a:lnL>
                      <a:noFill/>
                    </a:lnL>
                    <a:lnR>
                      <a:noFill/>
                    </a:lnR>
                    <a:lnT>
                      <a:noFill/>
                    </a:lnT>
                    <a:lnB>
                      <a:noFill/>
                    </a:lnB>
                  </a:tcPr>
                </a:tc>
                <a:extLst>
                  <a:ext uri="{0D108BD9-81ED-4DB2-BD59-A6C34878D82A}">
                    <a16:rowId xmlns:a16="http://schemas.microsoft.com/office/drawing/2014/main" val="10008"/>
                  </a:ext>
                </a:extLst>
              </a:tr>
              <a:tr h="262298">
                <a:tc>
                  <a:txBody>
                    <a:bodyPr/>
                    <a:lstStyle/>
                    <a:p>
                      <a:pPr algn="l" fontAlgn="b"/>
                      <a:r>
                        <a:rPr lang="fr-FR" sz="1600" b="0" i="1" u="none" strike="noStrike">
                          <a:solidFill>
                            <a:srgbClr val="000080"/>
                          </a:solidFill>
                          <a:effectLst/>
                          <a:latin typeface="Arial"/>
                        </a:rPr>
                        <a:t>Lévofloxacine</a:t>
                      </a:r>
                    </a:p>
                  </a:txBody>
                  <a:tcPr marL="152400"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10,0</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9,6</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9,6</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10,1</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10,2</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10,3</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11,2</a:t>
                      </a:r>
                    </a:p>
                  </a:txBody>
                  <a:tcPr marL="8467" marR="8467" marT="9525" marB="0" anchor="b">
                    <a:lnL>
                      <a:noFill/>
                    </a:lnL>
                    <a:lnR>
                      <a:noFill/>
                    </a:lnR>
                    <a:lnT>
                      <a:noFill/>
                    </a:lnT>
                    <a:lnB>
                      <a:noFill/>
                    </a:lnB>
                  </a:tcPr>
                </a:tc>
                <a:tc>
                  <a:txBody>
                    <a:bodyPr/>
                    <a:lstStyle/>
                    <a:p>
                      <a:pPr algn="r" fontAlgn="b"/>
                      <a:r>
                        <a:rPr lang="fr-FR" sz="1600" b="0" i="0" u="none" strike="noStrike">
                          <a:solidFill>
                            <a:srgbClr val="FF0000"/>
                          </a:solidFill>
                          <a:effectLst/>
                          <a:latin typeface="Arial"/>
                        </a:rPr>
                        <a:t>11,6%</a:t>
                      </a:r>
                    </a:p>
                  </a:txBody>
                  <a:tcPr marL="8467" marR="152400" marT="9525" marB="0" anchor="b">
                    <a:lnL>
                      <a:noFill/>
                    </a:lnL>
                    <a:lnR>
                      <a:noFill/>
                    </a:lnR>
                    <a:lnT>
                      <a:noFill/>
                    </a:lnT>
                    <a:lnB>
                      <a:noFill/>
                    </a:lnB>
                  </a:tcPr>
                </a:tc>
                <a:extLst>
                  <a:ext uri="{0D108BD9-81ED-4DB2-BD59-A6C34878D82A}">
                    <a16:rowId xmlns:a16="http://schemas.microsoft.com/office/drawing/2014/main" val="10009"/>
                  </a:ext>
                </a:extLst>
              </a:tr>
              <a:tr h="262298">
                <a:tc>
                  <a:txBody>
                    <a:bodyPr/>
                    <a:lstStyle/>
                    <a:p>
                      <a:pPr algn="l" fontAlgn="b"/>
                      <a:r>
                        <a:rPr lang="fr-FR" sz="1600" b="0" i="1" u="none" strike="noStrike">
                          <a:solidFill>
                            <a:srgbClr val="000080"/>
                          </a:solidFill>
                          <a:effectLst/>
                          <a:latin typeface="Arial"/>
                        </a:rPr>
                        <a:t>Ofloxacine</a:t>
                      </a:r>
                    </a:p>
                  </a:txBody>
                  <a:tcPr marL="152400"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17,6</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17,0</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15,8</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14,8</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13,5</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12,4</a:t>
                      </a:r>
                    </a:p>
                  </a:txBody>
                  <a:tcPr marL="8467" marR="8467" marT="9525" marB="0" anchor="b">
                    <a:lnL>
                      <a:noFill/>
                    </a:lnL>
                    <a:lnR>
                      <a:noFill/>
                    </a:lnR>
                    <a:lnT>
                      <a:noFill/>
                    </a:lnT>
                    <a:lnB>
                      <a:noFill/>
                    </a:lnB>
                  </a:tcPr>
                </a:tc>
                <a:tc>
                  <a:txBody>
                    <a:bodyPr/>
                    <a:lstStyle/>
                    <a:p>
                      <a:pPr algn="r" fontAlgn="b"/>
                      <a:r>
                        <a:rPr lang="fr-FR" sz="1600" b="0" i="1" u="none" strike="noStrike">
                          <a:solidFill>
                            <a:srgbClr val="000080"/>
                          </a:solidFill>
                          <a:effectLst/>
                          <a:latin typeface="Arial"/>
                        </a:rPr>
                        <a:t>11,3</a:t>
                      </a:r>
                    </a:p>
                  </a:txBody>
                  <a:tcPr marL="8467" marR="8467" marT="9525" marB="0" anchor="b">
                    <a:lnL>
                      <a:noFill/>
                    </a:lnL>
                    <a:lnR>
                      <a:noFill/>
                    </a:lnR>
                    <a:lnT>
                      <a:noFill/>
                    </a:lnT>
                    <a:lnB>
                      <a:noFill/>
                    </a:lnB>
                  </a:tcPr>
                </a:tc>
                <a:tc>
                  <a:txBody>
                    <a:bodyPr/>
                    <a:lstStyle/>
                    <a:p>
                      <a:pPr algn="r" fontAlgn="b"/>
                      <a:r>
                        <a:rPr lang="fr-FR" sz="1600" b="0" i="0" u="none" strike="noStrike">
                          <a:solidFill>
                            <a:srgbClr val="00B050"/>
                          </a:solidFill>
                          <a:effectLst/>
                          <a:latin typeface="Arial"/>
                        </a:rPr>
                        <a:t>-35,8%</a:t>
                      </a:r>
                    </a:p>
                  </a:txBody>
                  <a:tcPr marL="8467" marR="152400" marT="9525" marB="0" anchor="b">
                    <a:lnL>
                      <a:noFill/>
                    </a:lnL>
                    <a:lnR>
                      <a:noFill/>
                    </a:lnR>
                    <a:lnT>
                      <a:noFill/>
                    </a:lnT>
                    <a:lnB>
                      <a:noFill/>
                    </a:lnB>
                  </a:tcPr>
                </a:tc>
                <a:extLst>
                  <a:ext uri="{0D108BD9-81ED-4DB2-BD59-A6C34878D82A}">
                    <a16:rowId xmlns:a16="http://schemas.microsoft.com/office/drawing/2014/main" val="10010"/>
                  </a:ext>
                </a:extLst>
              </a:tr>
              <a:tr h="251806">
                <a:tc>
                  <a:txBody>
                    <a:bodyPr/>
                    <a:lstStyle/>
                    <a:p>
                      <a:pPr algn="l" fontAlgn="b"/>
                      <a:r>
                        <a:rPr lang="fr-FR" sz="1600" b="0" i="0" u="none" strike="noStrike">
                          <a:solidFill>
                            <a:srgbClr val="000080"/>
                          </a:solidFill>
                          <a:effectLst/>
                          <a:latin typeface="Arial"/>
                        </a:rPr>
                        <a:t>Vancomycine</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5,4</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5,5</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5,8</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5,9</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5,6</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5,5</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5,1</a:t>
                      </a:r>
                    </a:p>
                  </a:txBody>
                  <a:tcPr marL="8467" marR="8467" marT="9525" marB="0" anchor="b">
                    <a:lnL>
                      <a:noFill/>
                    </a:lnL>
                    <a:lnR>
                      <a:noFill/>
                    </a:lnR>
                    <a:lnT>
                      <a:noFill/>
                    </a:lnT>
                    <a:lnB>
                      <a:noFill/>
                    </a:lnB>
                  </a:tcPr>
                </a:tc>
                <a:tc>
                  <a:txBody>
                    <a:bodyPr/>
                    <a:lstStyle/>
                    <a:p>
                      <a:pPr algn="r" fontAlgn="b"/>
                      <a:r>
                        <a:rPr lang="fr-FR" sz="1600" b="0" i="0" u="none" strike="noStrike">
                          <a:solidFill>
                            <a:srgbClr val="00B050"/>
                          </a:solidFill>
                          <a:effectLst/>
                          <a:latin typeface="Arial"/>
                        </a:rPr>
                        <a:t>-4,7%</a:t>
                      </a:r>
                    </a:p>
                  </a:txBody>
                  <a:tcPr marL="8467" marR="152400" marT="9525" marB="0" anchor="b">
                    <a:lnL>
                      <a:noFill/>
                    </a:lnL>
                    <a:lnR>
                      <a:noFill/>
                    </a:lnR>
                    <a:lnT>
                      <a:noFill/>
                    </a:lnT>
                    <a:lnB>
                      <a:noFill/>
                    </a:lnB>
                  </a:tcPr>
                </a:tc>
                <a:extLst>
                  <a:ext uri="{0D108BD9-81ED-4DB2-BD59-A6C34878D82A}">
                    <a16:rowId xmlns:a16="http://schemas.microsoft.com/office/drawing/2014/main" val="10011"/>
                  </a:ext>
                </a:extLst>
              </a:tr>
              <a:tr h="251806">
                <a:tc>
                  <a:txBody>
                    <a:bodyPr/>
                    <a:lstStyle/>
                    <a:p>
                      <a:pPr algn="l" fontAlgn="b"/>
                      <a:r>
                        <a:rPr lang="fr-FR" sz="1600" b="0" i="0" u="none" strike="noStrike">
                          <a:solidFill>
                            <a:srgbClr val="000080"/>
                          </a:solidFill>
                          <a:effectLst/>
                          <a:latin typeface="Arial"/>
                        </a:rPr>
                        <a:t>Teicoplanine</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1,0</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1,0</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1,2</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1,1</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1,1</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1,0</a:t>
                      </a:r>
                    </a:p>
                  </a:txBody>
                  <a:tcPr marL="8467" marR="8467" marT="9525" marB="0" anchor="b">
                    <a:lnL>
                      <a:noFill/>
                    </a:lnL>
                    <a:lnR>
                      <a:noFill/>
                    </a:lnR>
                    <a:lnT>
                      <a:noFill/>
                    </a:lnT>
                    <a:lnB>
                      <a:noFill/>
                    </a:lnB>
                  </a:tcPr>
                </a:tc>
                <a:tc>
                  <a:txBody>
                    <a:bodyPr/>
                    <a:lstStyle/>
                    <a:p>
                      <a:pPr algn="r" fontAlgn="b"/>
                      <a:r>
                        <a:rPr lang="fr-FR" sz="1600" b="0" i="0" u="none" strike="noStrike">
                          <a:solidFill>
                            <a:srgbClr val="000080"/>
                          </a:solidFill>
                          <a:effectLst/>
                          <a:latin typeface="Arial"/>
                        </a:rPr>
                        <a:t>0,9</a:t>
                      </a:r>
                    </a:p>
                  </a:txBody>
                  <a:tcPr marL="8467" marR="8467" marT="9525" marB="0" anchor="b">
                    <a:lnL>
                      <a:noFill/>
                    </a:lnL>
                    <a:lnR>
                      <a:noFill/>
                    </a:lnR>
                    <a:lnT>
                      <a:noFill/>
                    </a:lnT>
                    <a:lnB>
                      <a:noFill/>
                    </a:lnB>
                  </a:tcPr>
                </a:tc>
                <a:tc>
                  <a:txBody>
                    <a:bodyPr/>
                    <a:lstStyle/>
                    <a:p>
                      <a:pPr algn="r" fontAlgn="b"/>
                      <a:r>
                        <a:rPr lang="fr-FR" sz="1600" b="0" i="0" u="none" strike="noStrike">
                          <a:solidFill>
                            <a:srgbClr val="00B050"/>
                          </a:solidFill>
                          <a:effectLst/>
                          <a:latin typeface="Arial"/>
                        </a:rPr>
                        <a:t>-13,7%</a:t>
                      </a:r>
                    </a:p>
                  </a:txBody>
                  <a:tcPr marL="8467" marR="152400" marT="9525" marB="0" anchor="b">
                    <a:lnL>
                      <a:noFill/>
                    </a:lnL>
                    <a:lnR>
                      <a:noFill/>
                    </a:lnR>
                    <a:lnT>
                      <a:noFill/>
                    </a:lnT>
                    <a:lnB>
                      <a:noFill/>
                    </a:lnB>
                  </a:tcPr>
                </a:tc>
                <a:extLst>
                  <a:ext uri="{0D108BD9-81ED-4DB2-BD59-A6C34878D82A}">
                    <a16:rowId xmlns:a16="http://schemas.microsoft.com/office/drawing/2014/main" val="10012"/>
                  </a:ext>
                </a:extLst>
              </a:tr>
              <a:tr h="262298">
                <a:tc>
                  <a:txBody>
                    <a:bodyPr/>
                    <a:lstStyle/>
                    <a:p>
                      <a:pPr algn="l" fontAlgn="b"/>
                      <a:r>
                        <a:rPr lang="fr-FR" sz="1600" b="0" i="0" u="none" strike="noStrike">
                          <a:solidFill>
                            <a:srgbClr val="000080"/>
                          </a:solidFill>
                          <a:effectLst/>
                          <a:latin typeface="Arial"/>
                        </a:rPr>
                        <a:t>Anti-SRM*</a:t>
                      </a:r>
                    </a:p>
                  </a:txBody>
                  <a:tcPr marL="8467" marR="8467"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80"/>
                          </a:solidFill>
                          <a:effectLst/>
                          <a:latin typeface="Arial"/>
                        </a:rPr>
                        <a:t>8,1</a:t>
                      </a:r>
                    </a:p>
                  </a:txBody>
                  <a:tcPr marL="8467" marR="8467"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80"/>
                          </a:solidFill>
                          <a:effectLst/>
                          <a:latin typeface="Arial"/>
                        </a:rPr>
                        <a:t>8,7</a:t>
                      </a:r>
                    </a:p>
                  </a:txBody>
                  <a:tcPr marL="8467" marR="8467"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80"/>
                          </a:solidFill>
                          <a:effectLst/>
                          <a:latin typeface="Arial"/>
                        </a:rPr>
                        <a:t>9,5</a:t>
                      </a:r>
                    </a:p>
                  </a:txBody>
                  <a:tcPr marL="8467" marR="8467"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80"/>
                          </a:solidFill>
                          <a:effectLst/>
                          <a:latin typeface="Arial"/>
                        </a:rPr>
                        <a:t>9,9</a:t>
                      </a:r>
                    </a:p>
                  </a:txBody>
                  <a:tcPr marL="8467" marR="8467"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80"/>
                          </a:solidFill>
                          <a:effectLst/>
                          <a:latin typeface="Arial"/>
                        </a:rPr>
                        <a:t>10,1</a:t>
                      </a:r>
                    </a:p>
                  </a:txBody>
                  <a:tcPr marL="8467" marR="8467"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80"/>
                          </a:solidFill>
                          <a:effectLst/>
                          <a:latin typeface="Arial"/>
                        </a:rPr>
                        <a:t>10,5</a:t>
                      </a:r>
                    </a:p>
                  </a:txBody>
                  <a:tcPr marL="8467" marR="8467"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80"/>
                          </a:solidFill>
                          <a:effectLst/>
                          <a:latin typeface="Arial"/>
                        </a:rPr>
                        <a:t>10,9</a:t>
                      </a:r>
                    </a:p>
                  </a:txBody>
                  <a:tcPr marL="8467" marR="8467"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FF0000"/>
                          </a:solidFill>
                          <a:effectLst/>
                          <a:latin typeface="Arial"/>
                        </a:rPr>
                        <a:t>34,1%</a:t>
                      </a:r>
                    </a:p>
                  </a:txBody>
                  <a:tcPr marL="8467" marR="152400"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62298">
                <a:tc>
                  <a:txBody>
                    <a:bodyPr/>
                    <a:lstStyle/>
                    <a:p>
                      <a:pPr algn="l" fontAlgn="b"/>
                      <a:r>
                        <a:rPr lang="fr-FR" sz="1600" b="1" i="0" u="none" strike="noStrike">
                          <a:solidFill>
                            <a:srgbClr val="000080"/>
                          </a:solidFill>
                          <a:effectLst/>
                          <a:latin typeface="Arial"/>
                        </a:rPr>
                        <a:t>Total</a:t>
                      </a:r>
                    </a:p>
                  </a:txBody>
                  <a:tcPr marL="8467" marR="8467"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600" b="1" i="0" u="none" strike="noStrike" dirty="0">
                          <a:solidFill>
                            <a:srgbClr val="000080"/>
                          </a:solidFill>
                          <a:effectLst/>
                          <a:latin typeface="Arial"/>
                        </a:rPr>
                        <a:t>309,0</a:t>
                      </a:r>
                    </a:p>
                  </a:txBody>
                  <a:tcPr marL="8467" marR="8467"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80"/>
                          </a:solidFill>
                          <a:effectLst/>
                          <a:latin typeface="Arial"/>
                        </a:rPr>
                        <a:t>311,4</a:t>
                      </a:r>
                    </a:p>
                  </a:txBody>
                  <a:tcPr marL="8467" marR="8467"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80"/>
                          </a:solidFill>
                          <a:effectLst/>
                          <a:latin typeface="Arial"/>
                        </a:rPr>
                        <a:t>309,2</a:t>
                      </a:r>
                    </a:p>
                  </a:txBody>
                  <a:tcPr marL="8467" marR="8467"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80"/>
                          </a:solidFill>
                          <a:effectLst/>
                          <a:latin typeface="Arial"/>
                        </a:rPr>
                        <a:t>314,8</a:t>
                      </a:r>
                    </a:p>
                  </a:txBody>
                  <a:tcPr marL="8467" marR="8467"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80"/>
                          </a:solidFill>
                          <a:effectLst/>
                          <a:latin typeface="Arial"/>
                        </a:rPr>
                        <a:t>303,4</a:t>
                      </a:r>
                    </a:p>
                  </a:txBody>
                  <a:tcPr marL="8467" marR="8467"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80"/>
                          </a:solidFill>
                          <a:effectLst/>
                          <a:latin typeface="Arial"/>
                        </a:rPr>
                        <a:t>294,9</a:t>
                      </a:r>
                    </a:p>
                  </a:txBody>
                  <a:tcPr marL="8467" marR="8467"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80"/>
                          </a:solidFill>
                          <a:effectLst/>
                          <a:latin typeface="Arial"/>
                        </a:rPr>
                        <a:t>288,3</a:t>
                      </a:r>
                    </a:p>
                  </a:txBody>
                  <a:tcPr marL="8467" marR="8467"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600" b="1" i="0" u="none" strike="noStrike" dirty="0">
                          <a:solidFill>
                            <a:srgbClr val="0FC320"/>
                          </a:solidFill>
                          <a:effectLst/>
                          <a:latin typeface="Arial"/>
                        </a:rPr>
                        <a:t>-6,7%</a:t>
                      </a:r>
                    </a:p>
                  </a:txBody>
                  <a:tcPr marL="8467" marR="152400"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9" name="Rectangle 1"/>
          <p:cNvSpPr>
            <a:spLocks noChangeArrowheads="1"/>
          </p:cNvSpPr>
          <p:nvPr/>
        </p:nvSpPr>
        <p:spPr bwMode="auto">
          <a:xfrm>
            <a:off x="444898" y="6119391"/>
            <a:ext cx="742526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a:spcBef>
                <a:spcPct val="0"/>
              </a:spcBef>
              <a:buClrTx/>
              <a:buSzTx/>
              <a:buFontTx/>
              <a:buNone/>
            </a:pPr>
            <a:r>
              <a:rPr kumimoji="0" lang="fr-FR" altLang="fr-FR" sz="1100" dirty="0" smtClean="0">
                <a:solidFill>
                  <a:schemeClr val="tx1"/>
                </a:solidFill>
              </a:rPr>
              <a:t>*Anti-SRM </a:t>
            </a:r>
            <a:r>
              <a:rPr kumimoji="0" lang="fr-FR" altLang="fr-FR" sz="1100" dirty="0">
                <a:solidFill>
                  <a:schemeClr val="tx1"/>
                </a:solidFill>
              </a:rPr>
              <a:t>(anti-staphylocoque résistant à la </a:t>
            </a:r>
            <a:r>
              <a:rPr kumimoji="0" lang="fr-FR" altLang="fr-FR" sz="1100" dirty="0" err="1">
                <a:solidFill>
                  <a:schemeClr val="tx1"/>
                </a:solidFill>
              </a:rPr>
              <a:t>méticilline</a:t>
            </a:r>
            <a:r>
              <a:rPr kumimoji="0" lang="fr-FR" altLang="fr-FR" sz="1100" dirty="0">
                <a:solidFill>
                  <a:schemeClr val="tx1"/>
                </a:solidFill>
              </a:rPr>
              <a:t>) : </a:t>
            </a:r>
            <a:r>
              <a:rPr kumimoji="0" lang="fr-FR" altLang="fr-FR" sz="1100" dirty="0" err="1">
                <a:solidFill>
                  <a:schemeClr val="tx1"/>
                </a:solidFill>
              </a:rPr>
              <a:t>glycopeptides</a:t>
            </a:r>
            <a:r>
              <a:rPr kumimoji="0" lang="fr-FR" altLang="fr-FR" sz="1100" dirty="0">
                <a:solidFill>
                  <a:schemeClr val="tx1"/>
                </a:solidFill>
              </a:rPr>
              <a:t>, </a:t>
            </a:r>
            <a:r>
              <a:rPr kumimoji="0" lang="fr-FR" altLang="fr-FR" sz="1100" dirty="0" err="1">
                <a:solidFill>
                  <a:schemeClr val="tx1"/>
                </a:solidFill>
              </a:rPr>
              <a:t>linézolide</a:t>
            </a:r>
            <a:r>
              <a:rPr kumimoji="0" lang="fr-FR" altLang="fr-FR" sz="1100" dirty="0">
                <a:solidFill>
                  <a:schemeClr val="tx1"/>
                </a:solidFill>
              </a:rPr>
              <a:t>, </a:t>
            </a:r>
            <a:r>
              <a:rPr kumimoji="0" lang="fr-FR" altLang="fr-FR" sz="1100" dirty="0" err="1">
                <a:solidFill>
                  <a:schemeClr val="tx1"/>
                </a:solidFill>
              </a:rPr>
              <a:t>daptomycine</a:t>
            </a:r>
            <a:r>
              <a:rPr kumimoji="0" lang="fr-FR" altLang="fr-FR" sz="1100" dirty="0">
                <a:solidFill>
                  <a:schemeClr val="tx1"/>
                </a:solidFill>
              </a:rPr>
              <a:t>, </a:t>
            </a:r>
            <a:r>
              <a:rPr kumimoji="0" lang="fr-FR" altLang="fr-FR" sz="1100" dirty="0" err="1">
                <a:solidFill>
                  <a:schemeClr val="tx1"/>
                </a:solidFill>
              </a:rPr>
              <a:t>tédizolide</a:t>
            </a:r>
            <a:endParaRPr kumimoji="0" lang="fr-FR" altLang="fr-FR" sz="1100" dirty="0">
              <a:solidFill>
                <a:schemeClr val="tx1"/>
              </a:solidFill>
            </a:endParaRPr>
          </a:p>
        </p:txBody>
      </p:sp>
      <p:sp>
        <p:nvSpPr>
          <p:cNvPr id="7"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25</a:t>
            </a:fld>
            <a:endParaRPr lang="fr-FR" dirty="0"/>
          </a:p>
        </p:txBody>
      </p:sp>
    </p:spTree>
    <p:extLst>
      <p:ext uri="{BB962C8B-B14F-4D97-AF65-F5344CB8AC3E}">
        <p14:creationId xmlns:p14="http://schemas.microsoft.com/office/powerpoint/2010/main" val="37594653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44624"/>
            <a:ext cx="7886700" cy="947859"/>
          </a:xfrm>
        </p:spPr>
        <p:txBody>
          <a:bodyPr/>
          <a:lstStyle/>
          <a:p>
            <a:r>
              <a:rPr lang="fr-FR" dirty="0" smtClean="0"/>
              <a:t>Résultats 2012-2018</a:t>
            </a:r>
            <a:endParaRPr lang="fr-FR" dirty="0"/>
          </a:p>
        </p:txBody>
      </p:sp>
      <p:sp>
        <p:nvSpPr>
          <p:cNvPr id="2" name="Espace réservé du contenu 1"/>
          <p:cNvSpPr>
            <a:spLocks noGrp="1"/>
          </p:cNvSpPr>
          <p:nvPr>
            <p:ph idx="1"/>
          </p:nvPr>
        </p:nvSpPr>
        <p:spPr>
          <a:xfrm>
            <a:off x="467544" y="1301326"/>
            <a:ext cx="8360229" cy="4863978"/>
          </a:xfrm>
        </p:spPr>
        <p:txBody>
          <a:bodyPr>
            <a:normAutofit/>
          </a:bodyPr>
          <a:lstStyle/>
          <a:p>
            <a:pPr indent="0" algn="ctr">
              <a:lnSpc>
                <a:spcPct val="80000"/>
              </a:lnSpc>
              <a:buNone/>
            </a:pPr>
            <a:r>
              <a:rPr lang="fr-FR" altLang="fr-FR" sz="1800" b="1" dirty="0"/>
              <a:t>Evolution des consommations de certaines </a:t>
            </a:r>
            <a:r>
              <a:rPr lang="fr-FR" altLang="fr-FR" sz="1800" b="1" dirty="0">
                <a:latin typeface="Symbol" pitchFamily="18" charset="2"/>
              </a:rPr>
              <a:t>b</a:t>
            </a:r>
            <a:r>
              <a:rPr lang="fr-FR" altLang="fr-FR" sz="1800" b="1" dirty="0"/>
              <a:t>-</a:t>
            </a:r>
            <a:r>
              <a:rPr lang="fr-FR" altLang="fr-FR" sz="1800" b="1" dirty="0" err="1"/>
              <a:t>lactamines</a:t>
            </a:r>
            <a:endParaRPr lang="fr-FR" altLang="fr-FR" sz="1800" b="1" dirty="0"/>
          </a:p>
        </p:txBody>
      </p:sp>
      <p:graphicFrame>
        <p:nvGraphicFramePr>
          <p:cNvPr id="9" name="Graphique 8"/>
          <p:cNvGraphicFramePr>
            <a:graphicFrameLocks/>
          </p:cNvGraphicFramePr>
          <p:nvPr>
            <p:extLst>
              <p:ext uri="{D42A27DB-BD31-4B8C-83A1-F6EECF244321}">
                <p14:modId xmlns:p14="http://schemas.microsoft.com/office/powerpoint/2010/main" val="4291726735"/>
              </p:ext>
            </p:extLst>
          </p:nvPr>
        </p:nvGraphicFramePr>
        <p:xfrm>
          <a:off x="395536" y="1916832"/>
          <a:ext cx="8496944" cy="4435249"/>
        </p:xfrm>
        <a:graphic>
          <a:graphicData uri="http://schemas.openxmlformats.org/drawingml/2006/chart">
            <c:chart xmlns:c="http://schemas.openxmlformats.org/drawingml/2006/chart" xmlns:r="http://schemas.openxmlformats.org/officeDocument/2006/relationships" r:id="rId2"/>
          </a:graphicData>
        </a:graphic>
      </p:graphicFrame>
      <p:sp>
        <p:nvSpPr>
          <p:cNvPr id="6"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26</a:t>
            </a:fld>
            <a:endParaRPr lang="fr-FR" dirty="0"/>
          </a:p>
        </p:txBody>
      </p:sp>
    </p:spTree>
    <p:extLst>
      <p:ext uri="{BB962C8B-B14F-4D97-AF65-F5344CB8AC3E}">
        <p14:creationId xmlns:p14="http://schemas.microsoft.com/office/powerpoint/2010/main" val="12106844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44624"/>
            <a:ext cx="7886700" cy="947859"/>
          </a:xfrm>
        </p:spPr>
        <p:txBody>
          <a:bodyPr/>
          <a:lstStyle/>
          <a:p>
            <a:r>
              <a:rPr lang="fr-FR" dirty="0" smtClean="0"/>
              <a:t>Résultats 2012-2018</a:t>
            </a:r>
            <a:endParaRPr lang="fr-FR" dirty="0"/>
          </a:p>
        </p:txBody>
      </p:sp>
      <p:sp>
        <p:nvSpPr>
          <p:cNvPr id="2" name="Espace réservé du contenu 1"/>
          <p:cNvSpPr>
            <a:spLocks noGrp="1"/>
          </p:cNvSpPr>
          <p:nvPr>
            <p:ph idx="1"/>
          </p:nvPr>
        </p:nvSpPr>
        <p:spPr>
          <a:xfrm>
            <a:off x="467544" y="1628800"/>
            <a:ext cx="8360229" cy="4863978"/>
          </a:xfrm>
        </p:spPr>
        <p:txBody>
          <a:bodyPr>
            <a:normAutofit/>
          </a:bodyPr>
          <a:lstStyle/>
          <a:p>
            <a:pPr indent="0" algn="ctr">
              <a:lnSpc>
                <a:spcPct val="80000"/>
              </a:lnSpc>
              <a:buNone/>
            </a:pPr>
            <a:r>
              <a:rPr lang="fr-FR" altLang="fr-FR" sz="1800" b="1" dirty="0"/>
              <a:t>Evolution des consommations de </a:t>
            </a:r>
            <a:r>
              <a:rPr lang="fr-FR" altLang="fr-FR" sz="1800" b="1" dirty="0" smtClean="0"/>
              <a:t>carbapénèmes</a:t>
            </a:r>
          </a:p>
          <a:p>
            <a:pPr indent="12700">
              <a:lnSpc>
                <a:spcPct val="80000"/>
              </a:lnSpc>
            </a:pPr>
            <a:endParaRPr lang="fr-FR" altLang="fr-FR" sz="1800" b="1" dirty="0"/>
          </a:p>
        </p:txBody>
      </p:sp>
      <p:graphicFrame>
        <p:nvGraphicFramePr>
          <p:cNvPr id="8" name="Graphique 7"/>
          <p:cNvGraphicFramePr>
            <a:graphicFrameLocks/>
          </p:cNvGraphicFramePr>
          <p:nvPr>
            <p:extLst>
              <p:ext uri="{D42A27DB-BD31-4B8C-83A1-F6EECF244321}">
                <p14:modId xmlns:p14="http://schemas.microsoft.com/office/powerpoint/2010/main" val="2552535589"/>
              </p:ext>
            </p:extLst>
          </p:nvPr>
        </p:nvGraphicFramePr>
        <p:xfrm>
          <a:off x="968223" y="1937658"/>
          <a:ext cx="7740348" cy="4062073"/>
        </p:xfrm>
        <a:graphic>
          <a:graphicData uri="http://schemas.openxmlformats.org/drawingml/2006/chart">
            <c:chart xmlns:c="http://schemas.openxmlformats.org/drawingml/2006/chart" xmlns:r="http://schemas.openxmlformats.org/officeDocument/2006/relationships" r:id="rId2"/>
          </a:graphicData>
        </a:graphic>
      </p:graphicFrame>
      <p:sp>
        <p:nvSpPr>
          <p:cNvPr id="6"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27</a:t>
            </a:fld>
            <a:endParaRPr lang="fr-FR" dirty="0"/>
          </a:p>
        </p:txBody>
      </p:sp>
    </p:spTree>
    <p:extLst>
      <p:ext uri="{BB962C8B-B14F-4D97-AF65-F5344CB8AC3E}">
        <p14:creationId xmlns:p14="http://schemas.microsoft.com/office/powerpoint/2010/main" val="37384428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1301326"/>
            <a:ext cx="8530187" cy="4863978"/>
          </a:xfrm>
        </p:spPr>
        <p:txBody>
          <a:bodyPr>
            <a:normAutofit/>
          </a:bodyPr>
          <a:lstStyle/>
          <a:p>
            <a:pPr indent="0" algn="ctr">
              <a:lnSpc>
                <a:spcPct val="80000"/>
              </a:lnSpc>
              <a:buNone/>
            </a:pPr>
            <a:r>
              <a:rPr lang="fr-FR" altLang="fr-FR" sz="1800" b="1" dirty="0"/>
              <a:t>Evolution des consommations de carbapénèmes par type d’ES </a:t>
            </a:r>
            <a:endParaRPr lang="fr-FR" altLang="fr-FR" sz="1800" b="1" dirty="0" smtClean="0"/>
          </a:p>
          <a:p>
            <a:pPr indent="0" algn="ctr">
              <a:lnSpc>
                <a:spcPct val="80000"/>
              </a:lnSpc>
              <a:buNone/>
            </a:pPr>
            <a:r>
              <a:rPr lang="fr-FR" altLang="fr-FR" sz="1800" b="1" dirty="0" smtClean="0"/>
              <a:t>(% </a:t>
            </a:r>
            <a:r>
              <a:rPr lang="fr-FR" altLang="fr-FR" sz="1800" b="1" dirty="0"/>
              <a:t>d’évolution de la consommation de l’ensemble des carbapénèmes)</a:t>
            </a:r>
          </a:p>
          <a:p>
            <a:pPr indent="12700">
              <a:lnSpc>
                <a:spcPct val="80000"/>
              </a:lnSpc>
            </a:pPr>
            <a:endParaRPr lang="fr-FR" altLang="fr-FR" sz="2800" dirty="0" smtClean="0"/>
          </a:p>
          <a:p>
            <a:pPr indent="12700">
              <a:lnSpc>
                <a:spcPct val="80000"/>
              </a:lnSpc>
            </a:pPr>
            <a:endParaRPr lang="fr-FR" altLang="fr-FR" sz="2800" dirty="0"/>
          </a:p>
        </p:txBody>
      </p:sp>
      <p:graphicFrame>
        <p:nvGraphicFramePr>
          <p:cNvPr id="9" name="Graphique 8"/>
          <p:cNvGraphicFramePr>
            <a:graphicFrameLocks/>
          </p:cNvGraphicFramePr>
          <p:nvPr>
            <p:extLst>
              <p:ext uri="{D42A27DB-BD31-4B8C-83A1-F6EECF244321}">
                <p14:modId xmlns:p14="http://schemas.microsoft.com/office/powerpoint/2010/main" val="3082659270"/>
              </p:ext>
            </p:extLst>
          </p:nvPr>
        </p:nvGraphicFramePr>
        <p:xfrm>
          <a:off x="744765" y="2019073"/>
          <a:ext cx="7886700" cy="433727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re 4"/>
          <p:cNvSpPr>
            <a:spLocks noGrp="1"/>
          </p:cNvSpPr>
          <p:nvPr>
            <p:ph type="title"/>
          </p:nvPr>
        </p:nvSpPr>
        <p:spPr>
          <a:xfrm>
            <a:off x="628650" y="44624"/>
            <a:ext cx="7886700" cy="947859"/>
          </a:xfrm>
        </p:spPr>
        <p:txBody>
          <a:bodyPr/>
          <a:lstStyle/>
          <a:p>
            <a:r>
              <a:rPr lang="fr-FR" dirty="0" smtClean="0"/>
              <a:t>Résultats 2012-2018</a:t>
            </a:r>
            <a:endParaRPr lang="fr-FR" dirty="0"/>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28</a:t>
            </a:fld>
            <a:endParaRPr lang="fr-FR" dirty="0"/>
          </a:p>
        </p:txBody>
      </p:sp>
    </p:spTree>
    <p:extLst>
      <p:ext uri="{BB962C8B-B14F-4D97-AF65-F5344CB8AC3E}">
        <p14:creationId xmlns:p14="http://schemas.microsoft.com/office/powerpoint/2010/main" val="33495257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44624"/>
            <a:ext cx="7886700" cy="947859"/>
          </a:xfrm>
        </p:spPr>
        <p:txBody>
          <a:bodyPr/>
          <a:lstStyle/>
          <a:p>
            <a:r>
              <a:rPr lang="fr-FR" dirty="0" smtClean="0"/>
              <a:t>Résultats 2012-2018</a:t>
            </a:r>
            <a:endParaRPr lang="fr-FR" dirty="0"/>
          </a:p>
        </p:txBody>
      </p:sp>
      <p:graphicFrame>
        <p:nvGraphicFramePr>
          <p:cNvPr id="8" name="Graphique 7"/>
          <p:cNvGraphicFramePr>
            <a:graphicFrameLocks/>
          </p:cNvGraphicFramePr>
          <p:nvPr>
            <p:extLst>
              <p:ext uri="{D42A27DB-BD31-4B8C-83A1-F6EECF244321}">
                <p14:modId xmlns:p14="http://schemas.microsoft.com/office/powerpoint/2010/main" val="4168912762"/>
              </p:ext>
            </p:extLst>
          </p:nvPr>
        </p:nvGraphicFramePr>
        <p:xfrm>
          <a:off x="702128" y="1589315"/>
          <a:ext cx="8006444" cy="4587649"/>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contenu 1"/>
          <p:cNvSpPr>
            <a:spLocks noGrp="1"/>
          </p:cNvSpPr>
          <p:nvPr>
            <p:ph idx="1"/>
          </p:nvPr>
        </p:nvSpPr>
        <p:spPr>
          <a:xfrm>
            <a:off x="493486" y="1445342"/>
            <a:ext cx="8360229" cy="4863978"/>
          </a:xfrm>
        </p:spPr>
        <p:txBody>
          <a:bodyPr>
            <a:normAutofit/>
          </a:bodyPr>
          <a:lstStyle/>
          <a:p>
            <a:pPr indent="0" algn="ctr">
              <a:lnSpc>
                <a:spcPct val="80000"/>
              </a:lnSpc>
              <a:buNone/>
            </a:pPr>
            <a:r>
              <a:rPr lang="fr-FR" altLang="fr-FR" sz="1800" b="1" dirty="0"/>
              <a:t>Evolution des consommations </a:t>
            </a:r>
            <a:r>
              <a:rPr lang="fr-FR" altLang="fr-FR" sz="1800" b="1" dirty="0" smtClean="0"/>
              <a:t>des principales </a:t>
            </a:r>
            <a:r>
              <a:rPr lang="fr-FR" altLang="fr-FR" sz="1800" b="1" dirty="0"/>
              <a:t>fluoroquinolones</a:t>
            </a:r>
          </a:p>
          <a:p>
            <a:pPr indent="0" algn="ctr">
              <a:lnSpc>
                <a:spcPct val="80000"/>
              </a:lnSpc>
              <a:buNone/>
            </a:pPr>
            <a:endParaRPr lang="fr-FR" altLang="fr-FR" sz="2800" dirty="0" smtClean="0"/>
          </a:p>
          <a:p>
            <a:pPr indent="0" algn="ctr">
              <a:lnSpc>
                <a:spcPct val="80000"/>
              </a:lnSpc>
              <a:buNone/>
            </a:pPr>
            <a:endParaRPr lang="fr-FR" altLang="fr-FR" sz="2800" dirty="0"/>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29</a:t>
            </a:fld>
            <a:endParaRPr lang="fr-FR" dirty="0"/>
          </a:p>
        </p:txBody>
      </p:sp>
    </p:spTree>
    <p:extLst>
      <p:ext uri="{BB962C8B-B14F-4D97-AF65-F5344CB8AC3E}">
        <p14:creationId xmlns:p14="http://schemas.microsoft.com/office/powerpoint/2010/main" val="28540641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365127"/>
            <a:ext cx="7886700" cy="947859"/>
          </a:xfrm>
        </p:spPr>
        <p:txBody>
          <a:bodyPr/>
          <a:lstStyle/>
          <a:p>
            <a:r>
              <a:rPr lang="fr-FR" dirty="0" smtClean="0"/>
              <a:t>Sommaire </a:t>
            </a:r>
            <a:endParaRPr lang="fr-FR" dirty="0"/>
          </a:p>
        </p:txBody>
      </p:sp>
      <p:sp>
        <p:nvSpPr>
          <p:cNvPr id="6" name="Espace réservé du contenu 5"/>
          <p:cNvSpPr>
            <a:spLocks noGrp="1"/>
          </p:cNvSpPr>
          <p:nvPr>
            <p:ph idx="1"/>
          </p:nvPr>
        </p:nvSpPr>
        <p:spPr/>
        <p:txBody>
          <a:bodyPr>
            <a:normAutofit/>
          </a:bodyPr>
          <a:lstStyle/>
          <a:p>
            <a:pPr>
              <a:lnSpc>
                <a:spcPct val="80000"/>
              </a:lnSpc>
            </a:pPr>
            <a:r>
              <a:rPr lang="fr-FR" altLang="fr-FR" dirty="0">
                <a:solidFill>
                  <a:srgbClr val="000099"/>
                </a:solidFill>
              </a:rPr>
              <a:t>Contexte</a:t>
            </a:r>
          </a:p>
          <a:p>
            <a:pPr>
              <a:lnSpc>
                <a:spcPct val="80000"/>
              </a:lnSpc>
            </a:pPr>
            <a:r>
              <a:rPr lang="fr-FR" altLang="fr-FR" dirty="0">
                <a:solidFill>
                  <a:srgbClr val="000099"/>
                </a:solidFill>
              </a:rPr>
              <a:t>Objectifs </a:t>
            </a:r>
          </a:p>
          <a:p>
            <a:pPr>
              <a:lnSpc>
                <a:spcPct val="80000"/>
              </a:lnSpc>
            </a:pPr>
            <a:r>
              <a:rPr lang="fr-FR" altLang="fr-FR" dirty="0">
                <a:solidFill>
                  <a:srgbClr val="000099"/>
                </a:solidFill>
              </a:rPr>
              <a:t>Méthode</a:t>
            </a:r>
          </a:p>
          <a:p>
            <a:pPr>
              <a:lnSpc>
                <a:spcPct val="80000"/>
              </a:lnSpc>
            </a:pPr>
            <a:r>
              <a:rPr lang="fr-FR" altLang="fr-FR" dirty="0">
                <a:solidFill>
                  <a:srgbClr val="000099"/>
                </a:solidFill>
              </a:rPr>
              <a:t>Aide à l’interprétation des données </a:t>
            </a:r>
          </a:p>
          <a:p>
            <a:pPr>
              <a:lnSpc>
                <a:spcPct val="80000"/>
              </a:lnSpc>
            </a:pPr>
            <a:r>
              <a:rPr lang="fr-FR" altLang="fr-FR" dirty="0">
                <a:solidFill>
                  <a:srgbClr val="000099"/>
                </a:solidFill>
              </a:rPr>
              <a:t>Résultats</a:t>
            </a:r>
          </a:p>
          <a:p>
            <a:pPr lvl="1">
              <a:lnSpc>
                <a:spcPct val="80000"/>
              </a:lnSpc>
            </a:pPr>
            <a:r>
              <a:rPr lang="fr-FR" altLang="fr-FR" sz="1800" dirty="0">
                <a:solidFill>
                  <a:srgbClr val="000099"/>
                </a:solidFill>
              </a:rPr>
              <a:t>Description des participants</a:t>
            </a:r>
          </a:p>
          <a:p>
            <a:pPr lvl="1">
              <a:lnSpc>
                <a:spcPct val="80000"/>
              </a:lnSpc>
            </a:pPr>
            <a:r>
              <a:rPr lang="fr-FR" altLang="fr-FR" sz="1800" dirty="0">
                <a:solidFill>
                  <a:srgbClr val="000099"/>
                </a:solidFill>
              </a:rPr>
              <a:t>Consommation d’antibiotiques en </a:t>
            </a:r>
            <a:r>
              <a:rPr lang="fr-FR" altLang="fr-FR" sz="1800" dirty="0" smtClean="0">
                <a:solidFill>
                  <a:srgbClr val="000099"/>
                </a:solidFill>
              </a:rPr>
              <a:t>2018</a:t>
            </a:r>
            <a:endParaRPr lang="fr-FR" altLang="fr-FR" sz="1800" dirty="0">
              <a:solidFill>
                <a:srgbClr val="000099"/>
              </a:solidFill>
            </a:endParaRPr>
          </a:p>
          <a:p>
            <a:pPr lvl="1">
              <a:lnSpc>
                <a:spcPct val="80000"/>
              </a:lnSpc>
            </a:pPr>
            <a:r>
              <a:rPr lang="fr-FR" altLang="fr-FR" sz="1800" dirty="0" smtClean="0">
                <a:solidFill>
                  <a:srgbClr val="000099"/>
                </a:solidFill>
              </a:rPr>
              <a:t>Consommation </a:t>
            </a:r>
            <a:r>
              <a:rPr lang="fr-FR" altLang="fr-FR" sz="1800" dirty="0">
                <a:solidFill>
                  <a:srgbClr val="000099"/>
                </a:solidFill>
              </a:rPr>
              <a:t>d’antibiotiques de 2012 à </a:t>
            </a:r>
            <a:r>
              <a:rPr lang="fr-FR" altLang="fr-FR" sz="1800" dirty="0" smtClean="0">
                <a:solidFill>
                  <a:srgbClr val="000099"/>
                </a:solidFill>
              </a:rPr>
              <a:t>2018</a:t>
            </a:r>
            <a:endParaRPr lang="fr-FR" altLang="fr-FR" sz="1800" dirty="0">
              <a:solidFill>
                <a:srgbClr val="000099"/>
              </a:solidFill>
            </a:endParaRPr>
          </a:p>
          <a:p>
            <a:pPr>
              <a:lnSpc>
                <a:spcPct val="80000"/>
              </a:lnSpc>
            </a:pPr>
            <a:r>
              <a:rPr lang="fr-FR" altLang="fr-FR" dirty="0" smtClean="0">
                <a:solidFill>
                  <a:srgbClr val="000099"/>
                </a:solidFill>
              </a:rPr>
              <a:t>Utilisation </a:t>
            </a:r>
            <a:r>
              <a:rPr lang="fr-FR" altLang="fr-FR" dirty="0">
                <a:solidFill>
                  <a:srgbClr val="000099"/>
                </a:solidFill>
              </a:rPr>
              <a:t>des informations recueillies</a:t>
            </a:r>
          </a:p>
          <a:p>
            <a:pPr>
              <a:lnSpc>
                <a:spcPct val="80000"/>
              </a:lnSpc>
            </a:pPr>
            <a:r>
              <a:rPr lang="fr-FR" altLang="fr-FR" dirty="0">
                <a:solidFill>
                  <a:srgbClr val="000099"/>
                </a:solidFill>
              </a:rPr>
              <a:t>Actualités et perspectives</a:t>
            </a:r>
          </a:p>
          <a:p>
            <a:endParaRPr lang="fr-FR" dirty="0" smtClean="0"/>
          </a:p>
        </p:txBody>
      </p:sp>
      <p:sp>
        <p:nvSpPr>
          <p:cNvPr id="4"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3</a:t>
            </a:fld>
            <a:endParaRPr lang="fr-FR" dirty="0"/>
          </a:p>
        </p:txBody>
      </p:sp>
    </p:spTree>
    <p:extLst>
      <p:ext uri="{BB962C8B-B14F-4D97-AF65-F5344CB8AC3E}">
        <p14:creationId xmlns:p14="http://schemas.microsoft.com/office/powerpoint/2010/main" val="25802438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44624"/>
            <a:ext cx="7886700" cy="947859"/>
          </a:xfrm>
        </p:spPr>
        <p:txBody>
          <a:bodyPr/>
          <a:lstStyle/>
          <a:p>
            <a:r>
              <a:rPr lang="fr-FR" dirty="0" smtClean="0"/>
              <a:t>Résultats 2012-2018</a:t>
            </a:r>
            <a:endParaRPr lang="fr-FR" dirty="0"/>
          </a:p>
        </p:txBody>
      </p:sp>
      <p:graphicFrame>
        <p:nvGraphicFramePr>
          <p:cNvPr id="9" name="Graphique 8"/>
          <p:cNvGraphicFramePr>
            <a:graphicFrameLocks/>
          </p:cNvGraphicFramePr>
          <p:nvPr>
            <p:extLst>
              <p:ext uri="{D42A27DB-BD31-4B8C-83A1-F6EECF244321}">
                <p14:modId xmlns:p14="http://schemas.microsoft.com/office/powerpoint/2010/main" val="4283850778"/>
              </p:ext>
            </p:extLst>
          </p:nvPr>
        </p:nvGraphicFramePr>
        <p:xfrm>
          <a:off x="780747" y="1953759"/>
          <a:ext cx="7840739" cy="4402592"/>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contenu 1"/>
          <p:cNvSpPr>
            <a:spLocks noGrp="1"/>
          </p:cNvSpPr>
          <p:nvPr>
            <p:ph idx="1"/>
          </p:nvPr>
        </p:nvSpPr>
        <p:spPr>
          <a:xfrm>
            <a:off x="493486" y="1301326"/>
            <a:ext cx="8360229" cy="4863978"/>
          </a:xfrm>
        </p:spPr>
        <p:txBody>
          <a:bodyPr>
            <a:normAutofit/>
          </a:bodyPr>
          <a:lstStyle/>
          <a:p>
            <a:pPr indent="0" algn="ctr">
              <a:lnSpc>
                <a:spcPct val="80000"/>
              </a:lnSpc>
              <a:buNone/>
            </a:pPr>
            <a:r>
              <a:rPr lang="fr-FR" altLang="fr-FR" sz="1800" b="1" dirty="0"/>
              <a:t>Evolution des consommations d’ATB </a:t>
            </a:r>
            <a:endParaRPr lang="fr-FR" altLang="fr-FR" sz="1800" b="1" dirty="0" smtClean="0"/>
          </a:p>
          <a:p>
            <a:pPr indent="0" algn="ctr">
              <a:lnSpc>
                <a:spcPct val="80000"/>
              </a:lnSpc>
              <a:buNone/>
            </a:pPr>
            <a:r>
              <a:rPr lang="fr-FR" altLang="fr-FR" sz="1800" b="1" dirty="0" smtClean="0"/>
              <a:t>à </a:t>
            </a:r>
            <a:r>
              <a:rPr lang="fr-FR" altLang="fr-FR" sz="1800" b="1" dirty="0"/>
              <a:t>visée anti-staphylocoque résistant à la </a:t>
            </a:r>
            <a:r>
              <a:rPr lang="fr-FR" altLang="fr-FR" sz="1800" b="1" dirty="0" err="1"/>
              <a:t>méticilline</a:t>
            </a:r>
            <a:endParaRPr lang="fr-FR" altLang="fr-FR" sz="1800" b="1" dirty="0"/>
          </a:p>
          <a:p>
            <a:pPr indent="12700">
              <a:lnSpc>
                <a:spcPct val="80000"/>
              </a:lnSpc>
            </a:pPr>
            <a:endParaRPr lang="fr-FR" altLang="fr-FR" dirty="0"/>
          </a:p>
          <a:p>
            <a:pPr indent="12700">
              <a:lnSpc>
                <a:spcPct val="80000"/>
              </a:lnSpc>
            </a:pPr>
            <a:endParaRPr lang="fr-FR" altLang="fr-FR" dirty="0" smtClean="0"/>
          </a:p>
          <a:p>
            <a:pPr indent="12700">
              <a:lnSpc>
                <a:spcPct val="80000"/>
              </a:lnSpc>
            </a:pPr>
            <a:endParaRPr lang="fr-FR" altLang="fr-FR" dirty="0"/>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30</a:t>
            </a:fld>
            <a:endParaRPr lang="fr-FR" dirty="0"/>
          </a:p>
        </p:txBody>
      </p:sp>
    </p:spTree>
    <p:extLst>
      <p:ext uri="{BB962C8B-B14F-4D97-AF65-F5344CB8AC3E}">
        <p14:creationId xmlns:p14="http://schemas.microsoft.com/office/powerpoint/2010/main" val="22919378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07504" y="44624"/>
            <a:ext cx="8856984" cy="947859"/>
          </a:xfrm>
        </p:spPr>
        <p:txBody>
          <a:bodyPr>
            <a:noAutofit/>
          </a:bodyPr>
          <a:lstStyle/>
          <a:p>
            <a:r>
              <a:rPr lang="fr-FR" sz="3600" dirty="0" smtClean="0"/>
              <a:t>Utilisation des informations recueillies </a:t>
            </a:r>
            <a:endParaRPr lang="fr-FR" sz="3600" dirty="0"/>
          </a:p>
        </p:txBody>
      </p:sp>
      <p:sp>
        <p:nvSpPr>
          <p:cNvPr id="6" name="Espace réservé du contenu 5"/>
          <p:cNvSpPr>
            <a:spLocks noGrp="1"/>
          </p:cNvSpPr>
          <p:nvPr>
            <p:ph idx="1"/>
          </p:nvPr>
        </p:nvSpPr>
        <p:spPr>
          <a:xfrm>
            <a:off x="107504" y="1124744"/>
            <a:ext cx="8712968" cy="4609420"/>
          </a:xfrm>
        </p:spPr>
        <p:txBody>
          <a:bodyPr>
            <a:normAutofit fontScale="92500" lnSpcReduction="10000"/>
          </a:bodyPr>
          <a:lstStyle/>
          <a:p>
            <a:pPr>
              <a:lnSpc>
                <a:spcPct val="80000"/>
              </a:lnSpc>
            </a:pPr>
            <a:r>
              <a:rPr lang="fr-FR" altLang="fr-FR" u="sng" dirty="0" smtClean="0"/>
              <a:t>Pour les </a:t>
            </a:r>
            <a:r>
              <a:rPr lang="fr-FR" altLang="fr-FR" u="sng" dirty="0"/>
              <a:t>établissements de santé</a:t>
            </a:r>
          </a:p>
          <a:p>
            <a:pPr>
              <a:lnSpc>
                <a:spcPct val="80000"/>
              </a:lnSpc>
            </a:pPr>
            <a:endParaRPr lang="fr-FR" altLang="fr-FR" dirty="0"/>
          </a:p>
          <a:p>
            <a:pPr lvl="1"/>
            <a:r>
              <a:rPr lang="fr-FR" altLang="fr-FR" sz="2000" b="1" dirty="0">
                <a:sym typeface="Wingdings" pitchFamily="2" charset="2"/>
              </a:rPr>
              <a:t>Interprétation : </a:t>
            </a:r>
            <a:r>
              <a:rPr lang="fr-FR" altLang="fr-FR" sz="2000" dirty="0">
                <a:sym typeface="Wingdings" pitchFamily="2" charset="2"/>
              </a:rPr>
              <a:t> </a:t>
            </a:r>
            <a:r>
              <a:rPr lang="fr-FR" altLang="fr-FR" sz="2000" u="sng" dirty="0"/>
              <a:t>Suivi</a:t>
            </a:r>
            <a:r>
              <a:rPr lang="fr-FR" altLang="fr-FR" sz="2000" dirty="0"/>
              <a:t> dans le temps, </a:t>
            </a:r>
            <a:r>
              <a:rPr lang="fr-FR" altLang="fr-FR" sz="2000" b="1" dirty="0">
                <a:sym typeface="Wingdings" pitchFamily="2" charset="2"/>
              </a:rPr>
              <a:t></a:t>
            </a:r>
            <a:r>
              <a:rPr lang="fr-FR" altLang="fr-FR" sz="2000" dirty="0">
                <a:sym typeface="Wingdings" pitchFamily="2" charset="2"/>
              </a:rPr>
              <a:t> </a:t>
            </a:r>
            <a:r>
              <a:rPr lang="fr-FR" altLang="fr-FR" sz="2000" u="sng" dirty="0"/>
              <a:t>Comparaison</a:t>
            </a:r>
            <a:r>
              <a:rPr lang="fr-FR" altLang="fr-FR" sz="2000" dirty="0"/>
              <a:t> aux autres établissements et </a:t>
            </a:r>
            <a:r>
              <a:rPr lang="fr-FR" altLang="fr-FR" sz="2000" b="1" dirty="0">
                <a:sym typeface="Wingdings" pitchFamily="2" charset="2"/>
              </a:rPr>
              <a:t> </a:t>
            </a:r>
            <a:r>
              <a:rPr lang="fr-FR" altLang="fr-FR" sz="2000" u="sng" dirty="0"/>
              <a:t>analyse</a:t>
            </a:r>
            <a:r>
              <a:rPr lang="fr-FR" altLang="fr-FR" sz="2000" dirty="0"/>
              <a:t> des différences en tenant compte des différences d’activité </a:t>
            </a:r>
            <a:r>
              <a:rPr lang="fr-FR" altLang="fr-FR" sz="1800" i="1" dirty="0"/>
              <a:t>(voir aide à l’interprétation des données et infographie)</a:t>
            </a:r>
          </a:p>
          <a:p>
            <a:pPr lvl="2">
              <a:lnSpc>
                <a:spcPct val="80000"/>
              </a:lnSpc>
            </a:pPr>
            <a:endParaRPr lang="fr-FR" altLang="fr-FR" sz="1800" dirty="0"/>
          </a:p>
          <a:p>
            <a:pPr lvl="1"/>
            <a:r>
              <a:rPr lang="fr-FR" altLang="fr-FR" sz="2000" b="1" dirty="0"/>
              <a:t>Conduite d’actions </a:t>
            </a:r>
            <a:r>
              <a:rPr lang="fr-FR" altLang="fr-FR" sz="2000" dirty="0"/>
              <a:t>définies en concertation pluridisciplinaire</a:t>
            </a:r>
          </a:p>
          <a:p>
            <a:pPr lvl="2">
              <a:spcBef>
                <a:spcPct val="10000"/>
              </a:spcBef>
            </a:pPr>
            <a:r>
              <a:rPr lang="fr-FR" altLang="fr-FR" sz="1800" dirty="0"/>
              <a:t>Evaluation de la pertinence des prescriptions</a:t>
            </a:r>
          </a:p>
          <a:p>
            <a:pPr lvl="3">
              <a:spcBef>
                <a:spcPct val="10000"/>
              </a:spcBef>
            </a:pPr>
            <a:r>
              <a:rPr lang="fr-FR" altLang="fr-FR" sz="1600" dirty="0"/>
              <a:t>outils SPILF, HAS, Omedit, CRCA, CPias (</a:t>
            </a:r>
            <a:r>
              <a:rPr lang="fr-FR" altLang="fr-FR" sz="1400" dirty="0" err="1"/>
              <a:t>cf</a:t>
            </a:r>
            <a:r>
              <a:rPr lang="fr-FR" altLang="fr-FR" sz="1400" dirty="0"/>
              <a:t> </a:t>
            </a:r>
            <a:r>
              <a:rPr lang="fr-FR" altLang="fr-FR" sz="1400" i="1" dirty="0" err="1"/>
              <a:t>cf</a:t>
            </a:r>
            <a:r>
              <a:rPr lang="fr-FR" altLang="fr-FR" sz="1400" i="1" dirty="0"/>
              <a:t> site du </a:t>
            </a:r>
            <a:r>
              <a:rPr lang="fr-FR" altLang="fr-FR" sz="1400" i="1" dirty="0" err="1"/>
              <a:t>RéPias</a:t>
            </a:r>
            <a:r>
              <a:rPr lang="fr-FR" altLang="fr-FR" sz="1400" i="1" dirty="0"/>
              <a:t> : preventioninfection.fr </a:t>
            </a:r>
            <a:r>
              <a:rPr lang="fr-FR" altLang="fr-FR" sz="1400" i="1" dirty="0" smtClean="0"/>
              <a:t>, documentation</a:t>
            </a:r>
            <a:r>
              <a:rPr lang="fr-FR" altLang="fr-FR" sz="1400" dirty="0" smtClean="0"/>
              <a:t>)</a:t>
            </a:r>
            <a:endParaRPr lang="fr-FR" altLang="fr-FR" sz="1400" dirty="0"/>
          </a:p>
          <a:p>
            <a:pPr lvl="2">
              <a:spcBef>
                <a:spcPct val="10000"/>
              </a:spcBef>
            </a:pPr>
            <a:r>
              <a:rPr lang="fr-FR" altLang="fr-FR" sz="1800" dirty="0"/>
              <a:t>Rationalisation de l’utilisation des antibiotiques </a:t>
            </a:r>
          </a:p>
          <a:p>
            <a:pPr lvl="3"/>
            <a:r>
              <a:rPr lang="fr-FR" altLang="fr-FR" sz="1600" dirty="0"/>
              <a:t>Réduction des durées de traitement, désescalade, arrêt des traitements inutiles</a:t>
            </a:r>
          </a:p>
          <a:p>
            <a:pPr lvl="3"/>
            <a:r>
              <a:rPr lang="fr-FR" altLang="fr-FR" sz="1600" dirty="0"/>
              <a:t>Modification des antibiotiques prescrits</a:t>
            </a:r>
          </a:p>
          <a:p>
            <a:pPr lvl="2">
              <a:spcBef>
                <a:spcPct val="10000"/>
              </a:spcBef>
            </a:pPr>
            <a:r>
              <a:rPr lang="fr-FR" altLang="fr-FR" sz="1800" dirty="0"/>
              <a:t>Actions de prévention des infections et de maîtrise de la transmission des bactéries résistantes aux antibiotiques </a:t>
            </a:r>
            <a:r>
              <a:rPr lang="fr-FR" altLang="fr-FR" sz="1600" i="1" dirty="0"/>
              <a:t>(</a:t>
            </a:r>
            <a:r>
              <a:rPr lang="fr-FR" altLang="fr-FR" sz="1600" i="1" dirty="0" err="1"/>
              <a:t>cf</a:t>
            </a:r>
            <a:r>
              <a:rPr lang="fr-FR" altLang="fr-FR" sz="1600" i="1" dirty="0"/>
              <a:t> site du </a:t>
            </a:r>
            <a:r>
              <a:rPr lang="fr-FR" altLang="fr-FR" sz="1600" i="1" dirty="0" err="1"/>
              <a:t>RéPias</a:t>
            </a:r>
            <a:r>
              <a:rPr lang="fr-FR" altLang="fr-FR" sz="1600" i="1" dirty="0"/>
              <a:t> : preventioninfection.fr)</a:t>
            </a:r>
          </a:p>
          <a:p>
            <a:pPr lvl="3">
              <a:spcBef>
                <a:spcPct val="10000"/>
              </a:spcBef>
            </a:pPr>
            <a:r>
              <a:rPr lang="fr-FR" altLang="fr-FR" sz="1400" i="1" dirty="0"/>
              <a:t>Précautions standard dont gestion des excreta et vaccination </a:t>
            </a:r>
            <a:endParaRPr lang="fr-FR" altLang="fr-FR" sz="1600" i="1" dirty="0"/>
          </a:p>
          <a:p>
            <a:pPr lvl="3">
              <a:spcBef>
                <a:spcPct val="10000"/>
              </a:spcBef>
            </a:pPr>
            <a:r>
              <a:rPr lang="fr-FR" altLang="fr-FR" sz="1400" i="1" dirty="0"/>
              <a:t>Précautions complémentaires adaptées </a:t>
            </a:r>
            <a:endParaRPr lang="fr-FR" altLang="fr-FR" dirty="0"/>
          </a:p>
          <a:p>
            <a:endParaRPr lang="fr-FR" dirty="0" smtClean="0"/>
          </a:p>
        </p:txBody>
      </p:sp>
      <p:sp>
        <p:nvSpPr>
          <p:cNvPr id="4"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31</a:t>
            </a:fld>
            <a:endParaRPr lang="fr-FR" dirty="0"/>
          </a:p>
        </p:txBody>
      </p:sp>
    </p:spTree>
    <p:extLst>
      <p:ext uri="{BB962C8B-B14F-4D97-AF65-F5344CB8AC3E}">
        <p14:creationId xmlns:p14="http://schemas.microsoft.com/office/powerpoint/2010/main" val="39795931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0" y="188640"/>
            <a:ext cx="9036496" cy="947859"/>
          </a:xfrm>
        </p:spPr>
        <p:txBody>
          <a:bodyPr>
            <a:noAutofit/>
          </a:bodyPr>
          <a:lstStyle/>
          <a:p>
            <a:r>
              <a:rPr lang="fr-FR" sz="3600" dirty="0" smtClean="0"/>
              <a:t>Utilisation des informations recueillies </a:t>
            </a:r>
            <a:endParaRPr lang="fr-FR" sz="3600" dirty="0"/>
          </a:p>
        </p:txBody>
      </p:sp>
      <p:sp>
        <p:nvSpPr>
          <p:cNvPr id="6" name="Espace réservé du contenu 5"/>
          <p:cNvSpPr>
            <a:spLocks noGrp="1"/>
          </p:cNvSpPr>
          <p:nvPr>
            <p:ph idx="1"/>
          </p:nvPr>
        </p:nvSpPr>
        <p:spPr>
          <a:xfrm>
            <a:off x="323528" y="1339860"/>
            <a:ext cx="8568952" cy="4609420"/>
          </a:xfrm>
        </p:spPr>
        <p:txBody>
          <a:bodyPr>
            <a:noAutofit/>
          </a:bodyPr>
          <a:lstStyle/>
          <a:p>
            <a:r>
              <a:rPr lang="fr-FR" altLang="fr-FR" sz="2800" u="sng" dirty="0" smtClean="0"/>
              <a:t>Au </a:t>
            </a:r>
            <a:r>
              <a:rPr lang="fr-FR" altLang="fr-FR" sz="2800" u="sng" dirty="0"/>
              <a:t>niveau national et régional</a:t>
            </a:r>
          </a:p>
          <a:p>
            <a:endParaRPr lang="fr-FR" altLang="fr-FR" sz="1600" dirty="0"/>
          </a:p>
          <a:p>
            <a:pPr lvl="1"/>
            <a:r>
              <a:rPr lang="fr-FR" altLang="fr-FR" sz="2400" dirty="0"/>
              <a:t>Quantité d’antibiotiques, reflet de la pression de sélection sur les patients hospitalisés</a:t>
            </a:r>
          </a:p>
          <a:p>
            <a:pPr lvl="2"/>
            <a:r>
              <a:rPr lang="fr-FR" altLang="fr-FR" sz="2000" dirty="0"/>
              <a:t>Lien avec la situation épidémiologique </a:t>
            </a:r>
          </a:p>
          <a:p>
            <a:pPr lvl="3"/>
            <a:r>
              <a:rPr lang="fr-FR" altLang="fr-FR" sz="1400" i="1" dirty="0"/>
              <a:t>EBLSE,</a:t>
            </a:r>
          </a:p>
          <a:p>
            <a:pPr lvl="3"/>
            <a:r>
              <a:rPr lang="fr-FR" altLang="fr-FR" sz="1400" i="1" dirty="0"/>
              <a:t>C. difficile</a:t>
            </a:r>
            <a:r>
              <a:rPr lang="fr-FR" altLang="fr-FR" sz="1400" dirty="0"/>
              <a:t>, </a:t>
            </a:r>
          </a:p>
          <a:p>
            <a:pPr lvl="3"/>
            <a:r>
              <a:rPr lang="fr-FR" altLang="fr-FR" sz="1400" dirty="0"/>
              <a:t>ERG, EPC…</a:t>
            </a:r>
          </a:p>
          <a:p>
            <a:pPr lvl="2"/>
            <a:r>
              <a:rPr lang="fr-FR" altLang="fr-FR" sz="2000" dirty="0"/>
              <a:t>Lien avec les actions de </a:t>
            </a:r>
            <a:r>
              <a:rPr lang="fr-FR" altLang="fr-FR" sz="2000" u="sng" dirty="0"/>
              <a:t>prévention</a:t>
            </a:r>
            <a:r>
              <a:rPr lang="fr-FR" altLang="fr-FR" sz="2000" dirty="0"/>
              <a:t> des infections et de maîtrise de la diffusion</a:t>
            </a:r>
          </a:p>
          <a:p>
            <a:pPr lvl="2"/>
            <a:endParaRPr lang="fr-FR" altLang="fr-FR" sz="1600" dirty="0"/>
          </a:p>
          <a:p>
            <a:pPr lvl="1"/>
            <a:r>
              <a:rPr lang="fr-FR" altLang="fr-FR" sz="2400" dirty="0"/>
              <a:t>Suivi dans le temps : impact des programmes d’amélioration </a:t>
            </a:r>
          </a:p>
          <a:p>
            <a:endParaRPr lang="fr-FR" sz="2800" dirty="0" smtClean="0"/>
          </a:p>
        </p:txBody>
      </p:sp>
      <p:sp>
        <p:nvSpPr>
          <p:cNvPr id="4"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32</a:t>
            </a:fld>
            <a:endParaRPr lang="fr-FR" dirty="0"/>
          </a:p>
        </p:txBody>
      </p:sp>
    </p:spTree>
    <p:extLst>
      <p:ext uri="{BB962C8B-B14F-4D97-AF65-F5344CB8AC3E}">
        <p14:creationId xmlns:p14="http://schemas.microsoft.com/office/powerpoint/2010/main" val="14910550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268760"/>
            <a:ext cx="1856702"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pic>
      <p:sp>
        <p:nvSpPr>
          <p:cNvPr id="5" name="Titre 4"/>
          <p:cNvSpPr>
            <a:spLocks noGrp="1"/>
          </p:cNvSpPr>
          <p:nvPr>
            <p:ph type="title"/>
          </p:nvPr>
        </p:nvSpPr>
        <p:spPr>
          <a:xfrm>
            <a:off x="628650" y="188640"/>
            <a:ext cx="7886700" cy="947859"/>
          </a:xfrm>
        </p:spPr>
        <p:txBody>
          <a:bodyPr>
            <a:normAutofit fontScale="90000"/>
          </a:bodyPr>
          <a:lstStyle/>
          <a:p>
            <a:r>
              <a:rPr lang="fr-FR" dirty="0" smtClean="0"/>
              <a:t>Actualités et perspectives</a:t>
            </a:r>
            <a:br>
              <a:rPr lang="fr-FR" dirty="0" smtClean="0"/>
            </a:br>
            <a:r>
              <a:rPr lang="fr-FR" sz="3100" dirty="0" smtClean="0"/>
              <a:t>Des incitations nationales</a:t>
            </a:r>
            <a:endParaRPr lang="fr-FR" sz="3100" dirty="0"/>
          </a:p>
        </p:txBody>
      </p:sp>
      <p:sp>
        <p:nvSpPr>
          <p:cNvPr id="6" name="Espace réservé du contenu 5"/>
          <p:cNvSpPr>
            <a:spLocks noGrp="1"/>
          </p:cNvSpPr>
          <p:nvPr>
            <p:ph idx="1"/>
          </p:nvPr>
        </p:nvSpPr>
        <p:spPr>
          <a:xfrm>
            <a:off x="0" y="1340768"/>
            <a:ext cx="8892480" cy="5040560"/>
          </a:xfrm>
        </p:spPr>
        <p:txBody>
          <a:bodyPr>
            <a:noAutofit/>
          </a:bodyPr>
          <a:lstStyle/>
          <a:p>
            <a:pPr lvl="1">
              <a:buClr>
                <a:srgbClr val="2C9FFF"/>
              </a:buClr>
              <a:buFont typeface="Arial" panose="020B0604020202020204" pitchFamily="34" charset="0"/>
              <a:buChar char="•"/>
              <a:defRPr/>
            </a:pPr>
            <a:r>
              <a:rPr lang="fr-FR" sz="2000" dirty="0"/>
              <a:t>Programme interministériel de maîtrise </a:t>
            </a:r>
          </a:p>
          <a:p>
            <a:pPr marL="457200" lvl="1" indent="0">
              <a:buClr>
                <a:srgbClr val="2C9FFF"/>
              </a:buClr>
              <a:buNone/>
              <a:defRPr/>
            </a:pPr>
            <a:r>
              <a:rPr lang="fr-FR" sz="2000" dirty="0"/>
              <a:t> </a:t>
            </a:r>
            <a:r>
              <a:rPr lang="fr-FR" sz="2000" dirty="0" smtClean="0"/>
              <a:t>   de </a:t>
            </a:r>
            <a:r>
              <a:rPr lang="fr-FR" sz="2000" dirty="0"/>
              <a:t>l’</a:t>
            </a:r>
            <a:r>
              <a:rPr lang="fr-FR" sz="2000" dirty="0" err="1"/>
              <a:t>antibiorésistance</a:t>
            </a:r>
            <a:r>
              <a:rPr lang="fr-FR" sz="2000" dirty="0"/>
              <a:t> </a:t>
            </a:r>
            <a:r>
              <a:rPr lang="fr-FR" sz="1600" dirty="0" smtClean="0"/>
              <a:t>(2016</a:t>
            </a:r>
            <a:r>
              <a:rPr lang="fr-FR" sz="1600" dirty="0"/>
              <a:t>)</a:t>
            </a:r>
          </a:p>
          <a:p>
            <a:pPr lvl="1">
              <a:buClr>
                <a:srgbClr val="2C9FFF"/>
              </a:buClr>
              <a:buFont typeface="Arial" panose="020B0604020202020204" pitchFamily="34" charset="0"/>
              <a:buChar char="•"/>
              <a:defRPr/>
            </a:pPr>
            <a:endParaRPr lang="fr-FR" sz="900" dirty="0"/>
          </a:p>
          <a:p>
            <a:pPr lvl="1">
              <a:buClr>
                <a:srgbClr val="2C9FFF"/>
              </a:buClr>
              <a:buFont typeface="Arial" panose="020B0604020202020204" pitchFamily="34" charset="0"/>
              <a:buChar char="•"/>
              <a:defRPr/>
            </a:pPr>
            <a:r>
              <a:rPr lang="fr-FR" sz="2000" dirty="0"/>
              <a:t>Programme national d’action de prévention </a:t>
            </a:r>
            <a:r>
              <a:rPr lang="fr-FR" sz="2000" dirty="0" smtClean="0"/>
              <a:t>des</a:t>
            </a:r>
          </a:p>
          <a:p>
            <a:pPr marL="457200" lvl="1" indent="0">
              <a:buClr>
                <a:srgbClr val="2C9FFF"/>
              </a:buClr>
              <a:buNone/>
              <a:defRPr/>
            </a:pPr>
            <a:r>
              <a:rPr lang="fr-FR" sz="2000" dirty="0"/>
              <a:t> </a:t>
            </a:r>
            <a:r>
              <a:rPr lang="fr-FR" sz="2000" dirty="0" smtClean="0"/>
              <a:t>   infections </a:t>
            </a:r>
            <a:r>
              <a:rPr lang="fr-FR" sz="2000" dirty="0"/>
              <a:t>associées aux soins (</a:t>
            </a:r>
            <a:r>
              <a:rPr lang="fr-FR" sz="2000" dirty="0" err="1"/>
              <a:t>Propias</a:t>
            </a:r>
            <a:r>
              <a:rPr lang="fr-FR" sz="2000" dirty="0"/>
              <a:t> 2015)</a:t>
            </a:r>
          </a:p>
          <a:p>
            <a:pPr lvl="2">
              <a:buClr>
                <a:srgbClr val="2C9FFF"/>
              </a:buClr>
              <a:defRPr/>
            </a:pPr>
            <a:r>
              <a:rPr lang="fr-FR" sz="1800" dirty="0"/>
              <a:t>Axe 2 : </a:t>
            </a:r>
            <a:r>
              <a:rPr lang="fr-FR" sz="1400" dirty="0"/>
              <a:t>Prévention et maîtrise de l</a:t>
            </a:r>
            <a:r>
              <a:rPr lang="fr-FR" altLang="fr-FR" sz="1400" dirty="0"/>
              <a:t>’</a:t>
            </a:r>
            <a:r>
              <a:rPr lang="fr-FR" sz="1400" dirty="0"/>
              <a:t>antibiorésistance dans l’ensemble </a:t>
            </a:r>
            <a:r>
              <a:rPr lang="fr-FR" sz="1400" dirty="0" smtClean="0"/>
              <a:t>des</a:t>
            </a:r>
          </a:p>
          <a:p>
            <a:pPr marL="914400" lvl="2" indent="0">
              <a:buClr>
                <a:srgbClr val="2C9FFF"/>
              </a:buClr>
              <a:buNone/>
              <a:defRPr/>
            </a:pPr>
            <a:r>
              <a:rPr lang="fr-FR" sz="1400" dirty="0" smtClean="0"/>
              <a:t>                    secteurs </a:t>
            </a:r>
            <a:r>
              <a:rPr lang="fr-FR" sz="1400" dirty="0"/>
              <a:t>de l’offre de soins (parcours de santé)</a:t>
            </a:r>
          </a:p>
          <a:p>
            <a:pPr lvl="2">
              <a:buClr>
                <a:srgbClr val="2C9FFF"/>
              </a:buClr>
              <a:defRPr/>
            </a:pPr>
            <a:endParaRPr lang="fr-FR" sz="900" b="1" u="sng" dirty="0"/>
          </a:p>
          <a:p>
            <a:pPr lvl="1">
              <a:buClr>
                <a:srgbClr val="2C9FFF"/>
              </a:buClr>
              <a:buFont typeface="Arial" panose="020B0604020202020204" pitchFamily="34" charset="0"/>
              <a:buChar char="•"/>
              <a:defRPr/>
            </a:pPr>
            <a:r>
              <a:rPr lang="fr-FR" sz="2000" dirty="0"/>
              <a:t>Programmes régionaux pilotés par les ARS </a:t>
            </a:r>
          </a:p>
          <a:p>
            <a:pPr lvl="2">
              <a:buClr>
                <a:srgbClr val="2C9FFF"/>
              </a:buClr>
              <a:defRPr/>
            </a:pPr>
            <a:r>
              <a:rPr lang="fr-FR" sz="1800" dirty="0"/>
              <a:t>instruction du 19 juin </a:t>
            </a:r>
            <a:r>
              <a:rPr lang="fr-FR" sz="1600" dirty="0" smtClean="0"/>
              <a:t>2015 (actualisation prévue en 2020)</a:t>
            </a:r>
            <a:endParaRPr lang="fr-FR" sz="1800" dirty="0"/>
          </a:p>
          <a:p>
            <a:pPr lvl="2">
              <a:buClr>
                <a:srgbClr val="2C9FFF"/>
              </a:buClr>
              <a:defRPr/>
            </a:pPr>
            <a:r>
              <a:rPr lang="fr-FR" sz="1800" dirty="0"/>
              <a:t>indicateurs du contrat d’amélioration de la qualité et de l’efficience des </a:t>
            </a:r>
            <a:r>
              <a:rPr lang="fr-FR" sz="1800" dirty="0" smtClean="0"/>
              <a:t>soins </a:t>
            </a:r>
            <a:r>
              <a:rPr lang="fr-FR" sz="1400" i="1" dirty="0" smtClean="0"/>
              <a:t>(dont indicateurs </a:t>
            </a:r>
            <a:r>
              <a:rPr lang="fr-FR" sz="1400" i="1" dirty="0" err="1"/>
              <a:t>Propias</a:t>
            </a:r>
            <a:r>
              <a:rPr lang="fr-FR" sz="1400" i="1" dirty="0"/>
              <a:t>, instruction du 26 juillet 2017</a:t>
            </a:r>
            <a:r>
              <a:rPr lang="fr-FR" sz="1400" i="1" dirty="0" smtClean="0"/>
              <a:t>)</a:t>
            </a:r>
          </a:p>
          <a:p>
            <a:pPr lvl="2">
              <a:buClr>
                <a:srgbClr val="2C9FFF"/>
              </a:buClr>
              <a:defRPr/>
            </a:pPr>
            <a:endParaRPr lang="fr-FR" sz="900" i="1" dirty="0" smtClean="0"/>
          </a:p>
          <a:p>
            <a:pPr lvl="1">
              <a:buClr>
                <a:srgbClr val="2C9FFF"/>
              </a:buClr>
              <a:buFont typeface="Arial" panose="020B0604020202020204" pitchFamily="34" charset="0"/>
              <a:buChar char="•"/>
              <a:defRPr/>
            </a:pPr>
            <a:r>
              <a:rPr lang="fr-FR" sz="2000" dirty="0"/>
              <a:t>Indicateurs qualité en cours de développement par la HAS</a:t>
            </a:r>
          </a:p>
          <a:p>
            <a:pPr>
              <a:buClr>
                <a:srgbClr val="2C9FFF"/>
              </a:buClr>
            </a:pPr>
            <a:endParaRPr lang="fr-FR" sz="2400" dirty="0" smtClean="0"/>
          </a:p>
        </p:txBody>
      </p:sp>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4222" y="2399830"/>
            <a:ext cx="1242234" cy="177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srcRect/>
          <a:stretch>
            <a:fillRect/>
          </a:stretch>
        </p:blipFill>
        <p:spPr bwMode="auto">
          <a:xfrm>
            <a:off x="5292080" y="1469458"/>
            <a:ext cx="1944216" cy="5492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33</a:t>
            </a:fld>
            <a:endParaRPr lang="fr-FR" dirty="0"/>
          </a:p>
        </p:txBody>
      </p:sp>
    </p:spTree>
    <p:extLst>
      <p:ext uri="{BB962C8B-B14F-4D97-AF65-F5344CB8AC3E}">
        <p14:creationId xmlns:p14="http://schemas.microsoft.com/office/powerpoint/2010/main" val="14505686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9676" y="116632"/>
            <a:ext cx="7886700" cy="947859"/>
          </a:xfrm>
        </p:spPr>
        <p:txBody>
          <a:bodyPr>
            <a:normAutofit fontScale="90000"/>
          </a:bodyPr>
          <a:lstStyle/>
          <a:p>
            <a:pPr algn="l"/>
            <a:r>
              <a:rPr lang="fr-FR" dirty="0" smtClean="0"/>
              <a:t>Programme interministériel</a:t>
            </a:r>
            <a:br>
              <a:rPr lang="fr-FR" dirty="0" smtClean="0"/>
            </a:br>
            <a:r>
              <a:rPr lang="fr-FR" sz="3100" dirty="0" smtClean="0"/>
              <a:t>5 axes et 13 mesures</a:t>
            </a:r>
            <a:endParaRPr lang="fr-FR" sz="3100" dirty="0"/>
          </a:p>
        </p:txBody>
      </p:sp>
      <p:sp>
        <p:nvSpPr>
          <p:cNvPr id="6" name="Espace réservé du contenu 5"/>
          <p:cNvSpPr>
            <a:spLocks noGrp="1"/>
          </p:cNvSpPr>
          <p:nvPr>
            <p:ph idx="1"/>
          </p:nvPr>
        </p:nvSpPr>
        <p:spPr>
          <a:xfrm>
            <a:off x="4716016" y="836712"/>
            <a:ext cx="4218820" cy="696686"/>
          </a:xfrm>
        </p:spPr>
        <p:txBody>
          <a:bodyPr>
            <a:noAutofit/>
          </a:bodyPr>
          <a:lstStyle/>
          <a:p>
            <a:pPr marL="0" lvl="0" indent="0" algn="just" eaLnBrk="0" fontAlgn="base" hangingPunct="0">
              <a:lnSpc>
                <a:spcPct val="100000"/>
              </a:lnSpc>
              <a:spcBef>
                <a:spcPct val="0"/>
              </a:spcBef>
              <a:spcAft>
                <a:spcPct val="0"/>
              </a:spcAft>
              <a:buClrTx/>
              <a:buSzTx/>
              <a:buNone/>
            </a:pPr>
            <a:r>
              <a:rPr lang="fr-FR" altLang="fr-FR" sz="1400" b="1" dirty="0">
                <a:solidFill>
                  <a:srgbClr val="FF33CC"/>
                </a:solidFill>
                <a:latin typeface="Palatino Linotype" pitchFamily="18" charset="0"/>
                <a:ea typeface="Calibri" pitchFamily="34" charset="0"/>
                <a:cs typeface="Calibri" pitchFamily="34" charset="0"/>
              </a:rPr>
              <a:t>Objectif quantitatif </a:t>
            </a:r>
            <a:r>
              <a:rPr lang="fr-FR" altLang="fr-FR" sz="1400" dirty="0">
                <a:solidFill>
                  <a:srgbClr val="FF33CC"/>
                </a:solidFill>
                <a:latin typeface="Palatino Linotype" pitchFamily="18" charset="0"/>
                <a:ea typeface="Calibri" pitchFamily="34" charset="0"/>
                <a:cs typeface="Calibri" pitchFamily="34" charset="0"/>
              </a:rPr>
              <a:t>: </a:t>
            </a:r>
            <a:r>
              <a:rPr lang="fr-FR" altLang="fr-FR" sz="1200" dirty="0">
                <a:solidFill>
                  <a:srgbClr val="000000"/>
                </a:solidFill>
                <a:latin typeface="Arial" charset="0"/>
                <a:cs typeface="Arial" charset="0"/>
              </a:rPr>
              <a:t>ramener la consommation d’antibiotiques en médecine humaine au niveau de la moyenne européenne</a:t>
            </a:r>
            <a:endParaRPr lang="fr-FR" altLang="fr-FR" sz="1400" dirty="0">
              <a:solidFill>
                <a:srgbClr val="000000"/>
              </a:solidFill>
              <a:latin typeface="Arial" charset="0"/>
              <a:cs typeface="Arial" charset="0"/>
            </a:endParaRPr>
          </a:p>
          <a:p>
            <a:pPr algn="just"/>
            <a:endParaRPr lang="fr-FR" sz="2000" dirty="0" smtClean="0"/>
          </a:p>
        </p:txBody>
      </p:sp>
      <p:pic>
        <p:nvPicPr>
          <p:cNvPr id="11" name="Picture 2"/>
          <p:cNvPicPr>
            <a:picLocks noChangeAspect="1" noChangeArrowheads="1"/>
          </p:cNvPicPr>
          <p:nvPr/>
        </p:nvPicPr>
        <p:blipFill>
          <a:blip r:embed="rId2"/>
          <a:srcRect/>
          <a:stretch>
            <a:fillRect/>
          </a:stretch>
        </p:blipFill>
        <p:spPr bwMode="auto">
          <a:xfrm>
            <a:off x="1608607" y="1646464"/>
            <a:ext cx="7188290" cy="5200650"/>
          </a:xfrm>
          <a:prstGeom prst="rect">
            <a:avLst/>
          </a:prstGeom>
          <a:ln>
            <a:headEnd/>
            <a:tailEnd/>
          </a:ln>
          <a:extLst/>
        </p:spPr>
        <p:style>
          <a:lnRef idx="2">
            <a:schemeClr val="accent3"/>
          </a:lnRef>
          <a:fillRef idx="1">
            <a:schemeClr val="lt1"/>
          </a:fillRef>
          <a:effectRef idx="0">
            <a:schemeClr val="accent3"/>
          </a:effectRef>
          <a:fontRef idx="minor">
            <a:schemeClr val="dk1"/>
          </a:fontRef>
        </p:style>
      </p:pic>
      <p:sp>
        <p:nvSpPr>
          <p:cNvPr id="7"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34</a:t>
            </a:fld>
            <a:endParaRPr lang="fr-FR" dirty="0"/>
          </a:p>
        </p:txBody>
      </p:sp>
    </p:spTree>
    <p:extLst>
      <p:ext uri="{BB962C8B-B14F-4D97-AF65-F5344CB8AC3E}">
        <p14:creationId xmlns:p14="http://schemas.microsoft.com/office/powerpoint/2010/main" val="13544674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611560" y="1484784"/>
            <a:ext cx="8208912" cy="4463143"/>
          </a:xfrm>
        </p:spPr>
        <p:txBody>
          <a:bodyPr>
            <a:normAutofit lnSpcReduction="10000"/>
          </a:bodyPr>
          <a:lstStyle/>
          <a:p>
            <a:pPr marL="0" indent="0">
              <a:lnSpc>
                <a:spcPct val="110000"/>
              </a:lnSpc>
              <a:buNone/>
            </a:pPr>
            <a:r>
              <a:rPr lang="fr-FR" altLang="fr-FR" sz="2000" dirty="0"/>
              <a:t>1. </a:t>
            </a:r>
            <a:r>
              <a:rPr lang="fr-FR" altLang="fr-FR" sz="2000" b="1" dirty="0"/>
              <a:t>Associer les usagers</a:t>
            </a:r>
            <a:r>
              <a:rPr lang="fr-FR" altLang="fr-FR" sz="2000" dirty="0"/>
              <a:t> du système de santé à la maîtrise de l</a:t>
            </a:r>
            <a:r>
              <a:rPr lang="fr-FR" altLang="fr-FR" sz="2000" dirty="0">
                <a:ea typeface="MS PGothic" pitchFamily="34" charset="-128"/>
              </a:rPr>
              <a:t>’</a:t>
            </a:r>
            <a:r>
              <a:rPr lang="fr-FR" altLang="ja-JP" sz="2000" dirty="0">
                <a:ea typeface="MS PGothic" pitchFamily="34" charset="-128"/>
              </a:rPr>
              <a:t>antibiorésistance</a:t>
            </a:r>
          </a:p>
          <a:p>
            <a:pPr marL="0" indent="0">
              <a:lnSpc>
                <a:spcPct val="110000"/>
              </a:lnSpc>
              <a:buNone/>
            </a:pPr>
            <a:r>
              <a:rPr lang="fr-FR" altLang="fr-FR" sz="2000" dirty="0"/>
              <a:t>2. Renforcer </a:t>
            </a:r>
            <a:r>
              <a:rPr lang="fr-FR" altLang="fr-FR" sz="2000" b="1" dirty="0"/>
              <a:t>l</a:t>
            </a:r>
            <a:r>
              <a:rPr lang="fr-FR" altLang="fr-FR" sz="2000" b="1" dirty="0">
                <a:ea typeface="MS PGothic" pitchFamily="34" charset="-128"/>
              </a:rPr>
              <a:t>’</a:t>
            </a:r>
            <a:r>
              <a:rPr lang="fr-FR" altLang="ja-JP" sz="2000" b="1" dirty="0">
                <a:ea typeface="MS PGothic" pitchFamily="34" charset="-128"/>
              </a:rPr>
              <a:t>observance des précautions standard</a:t>
            </a:r>
            <a:r>
              <a:rPr lang="fr-FR" altLang="ja-JP" sz="2000" dirty="0">
                <a:ea typeface="MS PGothic" pitchFamily="34" charset="-128"/>
              </a:rPr>
              <a:t>, pour tout patient/résident, lors de tous les soins et en tout lieu </a:t>
            </a:r>
          </a:p>
          <a:p>
            <a:pPr marL="0" indent="0">
              <a:lnSpc>
                <a:spcPct val="110000"/>
              </a:lnSpc>
              <a:buNone/>
            </a:pPr>
            <a:r>
              <a:rPr lang="fr-FR" altLang="fr-FR" sz="2000" dirty="0"/>
              <a:t>3. Améliorer la </a:t>
            </a:r>
            <a:r>
              <a:rPr lang="fr-FR" altLang="fr-FR" sz="2000" b="1" dirty="0"/>
              <a:t>maîtrise des BMR</a:t>
            </a:r>
            <a:r>
              <a:rPr lang="fr-FR" altLang="fr-FR" sz="2000" dirty="0"/>
              <a:t> endémiques et BHR émergentes</a:t>
            </a:r>
          </a:p>
          <a:p>
            <a:pPr marL="0" indent="0">
              <a:lnSpc>
                <a:spcPct val="110000"/>
              </a:lnSpc>
              <a:buNone/>
            </a:pPr>
            <a:r>
              <a:rPr lang="fr-FR" altLang="fr-FR" sz="2000" dirty="0"/>
              <a:t>4. </a:t>
            </a:r>
            <a:r>
              <a:rPr lang="fr-FR" altLang="fr-FR" sz="2000" b="1" dirty="0"/>
              <a:t>Réduire l</a:t>
            </a:r>
            <a:r>
              <a:rPr lang="fr-FR" altLang="fr-FR" sz="2000" b="1" dirty="0">
                <a:ea typeface="MS PGothic" pitchFamily="34" charset="-128"/>
              </a:rPr>
              <a:t>’</a:t>
            </a:r>
            <a:r>
              <a:rPr lang="fr-FR" altLang="ja-JP" sz="2000" b="1" dirty="0">
                <a:ea typeface="MS PGothic" pitchFamily="34" charset="-128"/>
              </a:rPr>
              <a:t>exposition aux antibiotiques</a:t>
            </a:r>
            <a:r>
              <a:rPr lang="fr-FR" altLang="ja-JP" sz="2000" dirty="0">
                <a:ea typeface="MS PGothic" pitchFamily="34" charset="-128"/>
              </a:rPr>
              <a:t> et ses conséquences dans la population des usagers de la santé</a:t>
            </a:r>
          </a:p>
          <a:p>
            <a:pPr marL="0" indent="0">
              <a:lnSpc>
                <a:spcPct val="110000"/>
              </a:lnSpc>
              <a:buNone/>
            </a:pPr>
            <a:endParaRPr lang="fr-FR" altLang="fr-FR" sz="2000" dirty="0">
              <a:ea typeface="MS PGothic" pitchFamily="34" charset="-128"/>
            </a:endParaRPr>
          </a:p>
          <a:p>
            <a:pPr lvl="1">
              <a:lnSpc>
                <a:spcPct val="95000"/>
              </a:lnSpc>
            </a:pPr>
            <a:r>
              <a:rPr lang="fr-FR" altLang="fr-FR" sz="2000" dirty="0"/>
              <a:t>Cibles quantitatives</a:t>
            </a:r>
          </a:p>
          <a:p>
            <a:pPr lvl="2">
              <a:lnSpc>
                <a:spcPct val="95000"/>
              </a:lnSpc>
            </a:pPr>
            <a:r>
              <a:rPr lang="fr-FR" altLang="fr-FR" sz="1800" dirty="0"/>
              <a:t>Réduction de la consommation d’antibiotiques pour rejoindre la moyenne européenne en 5 ans 	</a:t>
            </a:r>
          </a:p>
          <a:p>
            <a:pPr lvl="2">
              <a:lnSpc>
                <a:spcPct val="95000"/>
              </a:lnSpc>
            </a:pPr>
            <a:r>
              <a:rPr lang="fr-FR" altLang="fr-FR" sz="1800" dirty="0"/>
              <a:t>Part des antibioprophylaxies de plus 24 h </a:t>
            </a:r>
            <a:r>
              <a:rPr lang="fr-FR" altLang="fr-FR" sz="1800" dirty="0">
                <a:cs typeface="Arial" charset="0"/>
              </a:rPr>
              <a:t>≤</a:t>
            </a:r>
            <a:r>
              <a:rPr lang="fr-FR" altLang="fr-FR" sz="1800" dirty="0"/>
              <a:t> 10%</a:t>
            </a:r>
          </a:p>
          <a:p>
            <a:pPr lvl="2">
              <a:lnSpc>
                <a:spcPct val="95000"/>
              </a:lnSpc>
            </a:pPr>
            <a:r>
              <a:rPr lang="fr-FR" altLang="fr-FR" sz="1800" dirty="0"/>
              <a:t>Part des traitements curatifs de plus de 7 jours non justifiés </a:t>
            </a:r>
            <a:r>
              <a:rPr lang="fr-FR" altLang="fr-FR" sz="1800" dirty="0">
                <a:cs typeface="Arial" charset="0"/>
              </a:rPr>
              <a:t>≤</a:t>
            </a:r>
            <a:r>
              <a:rPr lang="fr-FR" altLang="fr-FR" sz="1800" dirty="0"/>
              <a:t> 10%</a:t>
            </a:r>
          </a:p>
          <a:p>
            <a:pPr marL="0" indent="0" algn="just">
              <a:buNone/>
            </a:pPr>
            <a:endParaRPr lang="fr-FR" dirty="0" smtClean="0"/>
          </a:p>
        </p:txBody>
      </p:sp>
      <p:sp>
        <p:nvSpPr>
          <p:cNvPr id="8" name="Titre 3"/>
          <p:cNvSpPr txBox="1">
            <a:spLocks noGrp="1"/>
          </p:cNvSpPr>
          <p:nvPr>
            <p:ph type="title"/>
          </p:nvPr>
        </p:nvSpPr>
        <p:spPr bwMode="auto">
          <a:xfrm>
            <a:off x="627945" y="365125"/>
            <a:ext cx="7888111" cy="94773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eaLnBrk="1" hangingPunct="1">
              <a:spcBef>
                <a:spcPct val="0"/>
              </a:spcBef>
              <a:buClrTx/>
              <a:buSzTx/>
              <a:buFontTx/>
              <a:buNone/>
            </a:pPr>
            <a:r>
              <a:rPr kumimoji="0" lang="fr-FR" altLang="fr-FR" sz="2000" dirty="0">
                <a:solidFill>
                  <a:schemeClr val="tx1"/>
                </a:solidFill>
                <a:ea typeface="MS PGothic" pitchFamily="34" charset="-128"/>
                <a:cs typeface="Arial" charset="0"/>
              </a:rPr>
              <a:t/>
            </a:r>
            <a:br>
              <a:rPr kumimoji="0" lang="fr-FR" altLang="fr-FR" sz="2000" dirty="0">
                <a:solidFill>
                  <a:schemeClr val="tx1"/>
                </a:solidFill>
                <a:ea typeface="MS PGothic" pitchFamily="34" charset="-128"/>
                <a:cs typeface="Arial" charset="0"/>
              </a:rPr>
            </a:br>
            <a:r>
              <a:rPr kumimoji="0" lang="fr-FR" altLang="fr-FR" sz="2000" b="1" dirty="0" err="1">
                <a:solidFill>
                  <a:schemeClr val="tx1"/>
                </a:solidFill>
                <a:ea typeface="MS PGothic" pitchFamily="34" charset="-128"/>
                <a:cs typeface="Arial" charset="0"/>
              </a:rPr>
              <a:t>Propias</a:t>
            </a:r>
            <a:r>
              <a:rPr kumimoji="0" lang="fr-FR" altLang="fr-FR" sz="2000" b="1" dirty="0">
                <a:solidFill>
                  <a:schemeClr val="tx1"/>
                </a:solidFill>
                <a:ea typeface="MS PGothic" pitchFamily="34" charset="-128"/>
                <a:cs typeface="Arial" charset="0"/>
              </a:rPr>
              <a:t>, axe 2</a:t>
            </a:r>
          </a:p>
          <a:p>
            <a:pPr eaLnBrk="1" hangingPunct="1">
              <a:spcBef>
                <a:spcPct val="0"/>
              </a:spcBef>
              <a:buClrTx/>
              <a:buSzTx/>
              <a:buFontTx/>
              <a:buNone/>
            </a:pPr>
            <a:r>
              <a:rPr kumimoji="0" lang="fr-FR" altLang="fr-FR" sz="2000" b="1" dirty="0">
                <a:solidFill>
                  <a:schemeClr val="tx1"/>
                </a:solidFill>
                <a:ea typeface="MS PGothic" pitchFamily="34" charset="-128"/>
                <a:cs typeface="Arial" charset="0"/>
              </a:rPr>
              <a:t>Renforcer la prévention et la maîtrise de l’</a:t>
            </a:r>
            <a:r>
              <a:rPr kumimoji="0" lang="fr-FR" altLang="ja-JP" sz="2000" b="1" dirty="0">
                <a:solidFill>
                  <a:schemeClr val="tx1"/>
                </a:solidFill>
                <a:ea typeface="MS PGothic" pitchFamily="34" charset="-128"/>
                <a:cs typeface="Arial" charset="0"/>
              </a:rPr>
              <a:t>antibiorésistance dans l’ensemble des secteurs de l’offre de soins</a:t>
            </a:r>
            <a:br>
              <a:rPr kumimoji="0" lang="fr-FR" altLang="ja-JP" sz="2000" b="1" dirty="0">
                <a:solidFill>
                  <a:schemeClr val="tx1"/>
                </a:solidFill>
                <a:ea typeface="MS PGothic" pitchFamily="34" charset="-128"/>
                <a:cs typeface="Arial" charset="0"/>
              </a:rPr>
            </a:br>
            <a:endParaRPr kumimoji="0" lang="fr-FR" altLang="fr-FR" sz="2000" b="1" dirty="0">
              <a:solidFill>
                <a:schemeClr val="tx1"/>
              </a:solidFill>
              <a:ea typeface="MS PGothic" pitchFamily="34" charset="-128"/>
              <a:cs typeface="Arial" charset="0"/>
            </a:endParaRPr>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260648"/>
            <a:ext cx="1242234" cy="177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35</a:t>
            </a:fld>
            <a:endParaRPr lang="fr-FR" dirty="0"/>
          </a:p>
        </p:txBody>
      </p:sp>
    </p:spTree>
    <p:extLst>
      <p:ext uri="{BB962C8B-B14F-4D97-AF65-F5344CB8AC3E}">
        <p14:creationId xmlns:p14="http://schemas.microsoft.com/office/powerpoint/2010/main" val="5020543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95536" y="188640"/>
            <a:ext cx="7886700" cy="947859"/>
          </a:xfrm>
        </p:spPr>
        <p:txBody>
          <a:bodyPr>
            <a:noAutofit/>
          </a:bodyPr>
          <a:lstStyle/>
          <a:p>
            <a:r>
              <a:rPr lang="fr-FR" sz="3600" dirty="0"/>
              <a:t>Actualités et perspectives</a:t>
            </a:r>
            <a:br>
              <a:rPr lang="fr-FR" sz="3600" dirty="0"/>
            </a:br>
            <a:r>
              <a:rPr lang="fr-FR" sz="2400" dirty="0" smtClean="0"/>
              <a:t>Des évolutions contrastées</a:t>
            </a:r>
            <a:endParaRPr lang="fr-FR" sz="2400" dirty="0"/>
          </a:p>
        </p:txBody>
      </p:sp>
      <p:sp>
        <p:nvSpPr>
          <p:cNvPr id="6" name="Espace réservé du contenu 5"/>
          <p:cNvSpPr>
            <a:spLocks noGrp="1"/>
          </p:cNvSpPr>
          <p:nvPr>
            <p:ph idx="1"/>
          </p:nvPr>
        </p:nvSpPr>
        <p:spPr>
          <a:xfrm>
            <a:off x="323528" y="1772816"/>
            <a:ext cx="4896544" cy="3096344"/>
          </a:xfrm>
          <a:ln w="38100">
            <a:solidFill>
              <a:srgbClr val="1CC968"/>
            </a:solidFill>
          </a:ln>
        </p:spPr>
        <p:txBody>
          <a:bodyPr>
            <a:normAutofit/>
          </a:bodyPr>
          <a:lstStyle/>
          <a:p>
            <a:pPr marL="342900" indent="-342900">
              <a:buFont typeface="Arial" panose="020B0604020202020204" pitchFamily="34" charset="0"/>
              <a:buChar char="•"/>
              <a:defRPr/>
            </a:pPr>
            <a:endParaRPr lang="fr-FR" altLang="fr-FR" sz="800" dirty="0" smtClean="0"/>
          </a:p>
          <a:p>
            <a:pPr marL="342900" indent="-342900">
              <a:buFont typeface="Arial" panose="020B0604020202020204" pitchFamily="34" charset="0"/>
              <a:buChar char="•"/>
              <a:defRPr/>
            </a:pPr>
            <a:r>
              <a:rPr lang="fr-FR" altLang="fr-FR" sz="1800" dirty="0" smtClean="0"/>
              <a:t>Tendance </a:t>
            </a:r>
            <a:r>
              <a:rPr lang="fr-FR" altLang="fr-FR" sz="1800" dirty="0"/>
              <a:t>à la baisse globale </a:t>
            </a:r>
            <a:r>
              <a:rPr lang="fr-FR" altLang="fr-FR" sz="1800" dirty="0" smtClean="0"/>
              <a:t>depuis 2016</a:t>
            </a:r>
            <a:endParaRPr lang="fr-FR" altLang="fr-FR" sz="1800" dirty="0"/>
          </a:p>
          <a:p>
            <a:pPr>
              <a:defRPr/>
            </a:pPr>
            <a:endParaRPr lang="fr-FR" altLang="fr-FR" sz="700" dirty="0"/>
          </a:p>
          <a:p>
            <a:pPr marL="342900" indent="-342900">
              <a:buFont typeface="Arial" panose="020B0604020202020204" pitchFamily="34" charset="0"/>
              <a:buChar char="•"/>
              <a:defRPr/>
            </a:pPr>
            <a:r>
              <a:rPr lang="fr-FR" altLang="fr-FR" sz="1800" dirty="0"/>
              <a:t>Réduction des </a:t>
            </a:r>
            <a:r>
              <a:rPr lang="fr-FR" altLang="fr-FR" sz="1800" dirty="0" err="1" smtClean="0"/>
              <a:t>fluoroquinolones</a:t>
            </a:r>
            <a:endParaRPr lang="fr-FR" altLang="fr-FR" sz="1800" dirty="0" smtClean="0"/>
          </a:p>
          <a:p>
            <a:pPr marL="342900" indent="-342900">
              <a:buFont typeface="Arial" panose="020B0604020202020204" pitchFamily="34" charset="0"/>
              <a:buChar char="•"/>
              <a:defRPr/>
            </a:pPr>
            <a:endParaRPr lang="fr-FR" altLang="fr-FR" sz="800" dirty="0" smtClean="0"/>
          </a:p>
          <a:p>
            <a:pPr marL="355600" indent="-355600">
              <a:defRPr/>
            </a:pPr>
            <a:r>
              <a:rPr lang="fr-FR" altLang="fr-FR" sz="1800" dirty="0" smtClean="0"/>
              <a:t>Tendance à la réduction de l’association amoxicilline-</a:t>
            </a:r>
            <a:r>
              <a:rPr lang="fr-FR" altLang="fr-FR" sz="1800" dirty="0" err="1" smtClean="0"/>
              <a:t>ac.clavulanique</a:t>
            </a:r>
            <a:r>
              <a:rPr lang="fr-FR" altLang="fr-FR" sz="1800" dirty="0" smtClean="0"/>
              <a:t> au profit de l’amoxicilline seule</a:t>
            </a:r>
            <a:endParaRPr lang="fr-FR" altLang="fr-FR" sz="1800" dirty="0"/>
          </a:p>
          <a:p>
            <a:pPr>
              <a:defRPr/>
            </a:pPr>
            <a:endParaRPr lang="fr-FR" altLang="fr-FR" sz="700" dirty="0"/>
          </a:p>
          <a:p>
            <a:pPr marL="342900" indent="-342900">
              <a:buFont typeface="Arial" panose="020B0604020202020204" pitchFamily="34" charset="0"/>
              <a:buChar char="•"/>
              <a:defRPr/>
            </a:pPr>
            <a:r>
              <a:rPr lang="fr-FR" altLang="fr-FR" sz="1800" dirty="0" smtClean="0"/>
              <a:t>Stabilisation </a:t>
            </a:r>
            <a:r>
              <a:rPr lang="fr-FR" altLang="fr-FR" sz="1800" dirty="0"/>
              <a:t>récente (2016) des carbapénèmes </a:t>
            </a:r>
          </a:p>
          <a:p>
            <a:pPr lvl="1">
              <a:defRPr/>
            </a:pPr>
            <a:r>
              <a:rPr lang="fr-FR" altLang="fr-FR" sz="1400" dirty="0"/>
              <a:t>Impact épidémiologie EBLSE </a:t>
            </a:r>
            <a:r>
              <a:rPr lang="fr-FR" altLang="fr-FR" sz="1400" dirty="0" smtClean="0"/>
              <a:t>?</a:t>
            </a:r>
            <a:endParaRPr lang="fr-FR" altLang="fr-FR" sz="1400" dirty="0"/>
          </a:p>
          <a:p>
            <a:pPr>
              <a:defRPr/>
            </a:pPr>
            <a:endParaRPr lang="fr-FR" altLang="fr-FR" sz="700" dirty="0"/>
          </a:p>
          <a:p>
            <a:pPr lvl="1">
              <a:defRPr/>
            </a:pPr>
            <a:endParaRPr lang="fr-FR" altLang="fr-FR" sz="700" dirty="0"/>
          </a:p>
        </p:txBody>
      </p:sp>
      <p:sp>
        <p:nvSpPr>
          <p:cNvPr id="7"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36</a:t>
            </a:fld>
            <a:endParaRPr lang="fr-FR" dirty="0"/>
          </a:p>
        </p:txBody>
      </p:sp>
      <p:sp>
        <p:nvSpPr>
          <p:cNvPr id="8" name="Espace réservé du contenu 5"/>
          <p:cNvSpPr txBox="1">
            <a:spLocks/>
          </p:cNvSpPr>
          <p:nvPr/>
        </p:nvSpPr>
        <p:spPr>
          <a:xfrm>
            <a:off x="5327104" y="2132856"/>
            <a:ext cx="3600400" cy="2304256"/>
          </a:xfrm>
          <a:prstGeom prst="rect">
            <a:avLst/>
          </a:prstGeom>
          <a:ln w="28575">
            <a:solidFill>
              <a:srgbClr val="F56E23"/>
            </a:solidFill>
          </a:ln>
        </p:spPr>
        <p:txBody>
          <a:bodyPr vert="horz" lIns="91440" tIns="45720" rIns="91440" bIns="45720" rtlCol="0">
            <a:normAutofit/>
          </a:bodyPr>
          <a:lstStyle>
            <a:lvl1pPr marL="457200" indent="-457200" algn="l" defTabSz="914400" rtl="0" eaLnBrk="1" latinLnBrk="0" hangingPunct="1">
              <a:spcBef>
                <a:spcPct val="20000"/>
              </a:spcBef>
              <a:buClr>
                <a:srgbClr val="00B0F0"/>
              </a:buClr>
              <a:buSzPct val="110000"/>
              <a:buFont typeface="Arial" panose="020B0604020202020204"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defRPr/>
            </a:pPr>
            <a:endParaRPr lang="fr-FR" altLang="fr-FR" sz="700" dirty="0" smtClean="0"/>
          </a:p>
          <a:p>
            <a:pPr marL="342900" indent="-342900">
              <a:defRPr/>
            </a:pPr>
            <a:r>
              <a:rPr lang="fr-FR" altLang="fr-FR" sz="1800" dirty="0" smtClean="0"/>
              <a:t>Progression des antibiotiques anti-staphylocoque résistant à la </a:t>
            </a:r>
            <a:r>
              <a:rPr lang="fr-FR" altLang="fr-FR" sz="1800" dirty="0" err="1" smtClean="0"/>
              <a:t>méticilline</a:t>
            </a:r>
            <a:endParaRPr lang="fr-FR" altLang="fr-FR" sz="1800" dirty="0" smtClean="0"/>
          </a:p>
          <a:p>
            <a:pPr marL="342900" indent="-342900">
              <a:defRPr/>
            </a:pPr>
            <a:endParaRPr lang="fr-FR" altLang="fr-FR" sz="1800" dirty="0"/>
          </a:p>
          <a:p>
            <a:pPr marL="342900" indent="-342900">
              <a:defRPr/>
            </a:pPr>
            <a:r>
              <a:rPr lang="fr-FR" altLang="fr-FR" sz="1800" dirty="0" smtClean="0"/>
              <a:t>Progression de l’association </a:t>
            </a:r>
            <a:r>
              <a:rPr lang="fr-FR" altLang="fr-FR" sz="1800" dirty="0" err="1" smtClean="0"/>
              <a:t>pipéracilline-tazobactam</a:t>
            </a:r>
            <a:endParaRPr lang="fr-FR" altLang="fr-FR" sz="1800" dirty="0" smtClean="0"/>
          </a:p>
          <a:p>
            <a:endParaRPr lang="fr-FR" sz="2800" dirty="0" smtClean="0"/>
          </a:p>
        </p:txBody>
      </p:sp>
      <p:sp>
        <p:nvSpPr>
          <p:cNvPr id="9" name="Espace réservé du contenu 5"/>
          <p:cNvSpPr txBox="1">
            <a:spLocks/>
          </p:cNvSpPr>
          <p:nvPr/>
        </p:nvSpPr>
        <p:spPr>
          <a:xfrm>
            <a:off x="971600" y="4999284"/>
            <a:ext cx="7776864" cy="1022004"/>
          </a:xfrm>
          <a:prstGeom prst="rect">
            <a:avLst/>
          </a:prstGeom>
          <a:ln w="38100">
            <a:solidFill>
              <a:srgbClr val="FFFF00"/>
            </a:solidFill>
          </a:ln>
        </p:spPr>
        <p:txBody>
          <a:bodyPr vert="horz" lIns="91440" tIns="45720" rIns="91440" bIns="45720" rtlCol="0">
            <a:normAutofit/>
          </a:bodyPr>
          <a:lstStyle>
            <a:lvl1pPr marL="457200" indent="-457200" algn="l" defTabSz="914400" rtl="0" eaLnBrk="1" latinLnBrk="0" hangingPunct="1">
              <a:spcBef>
                <a:spcPct val="20000"/>
              </a:spcBef>
              <a:buClr>
                <a:srgbClr val="00B0F0"/>
              </a:buClr>
              <a:buSzPct val="110000"/>
              <a:buFont typeface="Arial" panose="020B0604020202020204"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fr-FR" altLang="fr-FR" sz="700" dirty="0" smtClean="0"/>
          </a:p>
          <a:p>
            <a:pPr marL="342900" indent="-342900">
              <a:defRPr/>
            </a:pPr>
            <a:r>
              <a:rPr lang="fr-FR" altLang="fr-FR" sz="1800" dirty="0" smtClean="0"/>
              <a:t>Céphalosporines de 3</a:t>
            </a:r>
            <a:r>
              <a:rPr lang="fr-FR" altLang="fr-FR" sz="1800" baseline="30000" dirty="0" smtClean="0"/>
              <a:t>ème</a:t>
            </a:r>
            <a:r>
              <a:rPr lang="fr-FR" altLang="fr-FR" sz="1800" dirty="0" smtClean="0"/>
              <a:t>  génération </a:t>
            </a:r>
            <a:r>
              <a:rPr lang="fr-FR" altLang="fr-FR" sz="1400" dirty="0"/>
              <a:t>: stabilisation </a:t>
            </a:r>
            <a:r>
              <a:rPr lang="fr-FR" altLang="fr-FR" sz="1400" dirty="0" smtClean="0"/>
              <a:t>2018 à confirmer</a:t>
            </a:r>
          </a:p>
          <a:p>
            <a:pPr lvl="1">
              <a:defRPr/>
            </a:pPr>
            <a:r>
              <a:rPr lang="fr-FR" altLang="fr-FR" sz="1400" dirty="0" smtClean="0"/>
              <a:t>Recommandations d’épargne des </a:t>
            </a:r>
            <a:r>
              <a:rPr lang="fr-FR" altLang="fr-FR" sz="1400" dirty="0" err="1" smtClean="0"/>
              <a:t>carbapénèmes</a:t>
            </a:r>
            <a:endParaRPr lang="fr-FR" altLang="fr-FR" sz="1400" dirty="0" smtClean="0"/>
          </a:p>
          <a:p>
            <a:pPr lvl="1">
              <a:defRPr/>
            </a:pPr>
            <a:endParaRPr lang="fr-FR" altLang="fr-FR" sz="700" dirty="0"/>
          </a:p>
        </p:txBody>
      </p:sp>
    </p:spTree>
    <p:extLst>
      <p:ext uri="{BB962C8B-B14F-4D97-AF65-F5344CB8AC3E}">
        <p14:creationId xmlns:p14="http://schemas.microsoft.com/office/powerpoint/2010/main" val="1957598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179512" y="1268760"/>
            <a:ext cx="8645175" cy="5043366"/>
          </a:xfrm>
        </p:spPr>
        <p:txBody>
          <a:bodyPr>
            <a:noAutofit/>
          </a:bodyPr>
          <a:lstStyle/>
          <a:p>
            <a:pPr>
              <a:defRPr/>
            </a:pPr>
            <a:r>
              <a:rPr lang="fr-FR" altLang="ja-JP" sz="2000" dirty="0"/>
              <a:t>Changer les </a:t>
            </a:r>
            <a:r>
              <a:rPr lang="fr-FR" altLang="ja-JP" sz="2000" b="1" dirty="0"/>
              <a:t>représentations</a:t>
            </a:r>
            <a:r>
              <a:rPr lang="fr-FR" altLang="ja-JP" sz="2000" dirty="0"/>
              <a:t> </a:t>
            </a:r>
          </a:p>
          <a:p>
            <a:pPr lvl="1">
              <a:defRPr/>
            </a:pPr>
            <a:r>
              <a:rPr lang="fr-FR" altLang="ja-JP" sz="1800" dirty="0"/>
              <a:t>Prise de conscience de la situation </a:t>
            </a:r>
            <a:r>
              <a:rPr lang="fr-FR" altLang="ja-JP" sz="1800" u="sng" dirty="0"/>
              <a:t>et</a:t>
            </a:r>
            <a:r>
              <a:rPr lang="fr-FR" altLang="ja-JP" sz="1800" dirty="0"/>
              <a:t> v</a:t>
            </a:r>
            <a:r>
              <a:rPr lang="fr-FR" sz="1800" dirty="0"/>
              <a:t>olonté de changement</a:t>
            </a:r>
          </a:p>
          <a:p>
            <a:pPr lvl="2">
              <a:defRPr/>
            </a:pPr>
            <a:r>
              <a:rPr lang="en-US" altLang="en-US" sz="1400" i="1" dirty="0">
                <a:solidFill>
                  <a:srgbClr val="0070C0"/>
                </a:solidFill>
              </a:rPr>
              <a:t>“</a:t>
            </a:r>
            <a:r>
              <a:rPr lang="en-US" altLang="en-US" sz="1400" i="1" dirty="0" err="1">
                <a:solidFill>
                  <a:srgbClr val="0070C0"/>
                </a:solidFill>
              </a:rPr>
              <a:t>Une</a:t>
            </a:r>
            <a:r>
              <a:rPr lang="en-US" altLang="en-US" sz="1400" i="1" dirty="0">
                <a:solidFill>
                  <a:srgbClr val="0070C0"/>
                </a:solidFill>
              </a:rPr>
              <a:t> menace </a:t>
            </a:r>
            <a:r>
              <a:rPr lang="en-US" altLang="en-US" sz="1400" i="1" dirty="0" err="1">
                <a:solidFill>
                  <a:srgbClr val="0070C0"/>
                </a:solidFill>
              </a:rPr>
              <a:t>mondiale</a:t>
            </a:r>
            <a:r>
              <a:rPr lang="en-US" altLang="en-US" sz="1400" i="1" dirty="0">
                <a:solidFill>
                  <a:srgbClr val="0070C0"/>
                </a:solidFill>
              </a:rPr>
              <a:t> avec des </a:t>
            </a:r>
            <a:r>
              <a:rPr lang="en-US" altLang="en-US" sz="1400" i="1" dirty="0" err="1">
                <a:solidFill>
                  <a:srgbClr val="0070C0"/>
                </a:solidFill>
              </a:rPr>
              <a:t>conséquences</a:t>
            </a:r>
            <a:r>
              <a:rPr lang="en-US" altLang="en-US" sz="1400" i="1" dirty="0">
                <a:solidFill>
                  <a:srgbClr val="0070C0"/>
                </a:solidFill>
              </a:rPr>
              <a:t> pour </a:t>
            </a:r>
            <a:r>
              <a:rPr lang="en-US" altLang="en-US" sz="1400" i="1" dirty="0" err="1">
                <a:solidFill>
                  <a:srgbClr val="0070C0"/>
                </a:solidFill>
              </a:rPr>
              <a:t>chacun</a:t>
            </a:r>
            <a:r>
              <a:rPr lang="en-US" altLang="en-US" sz="1400" i="1" dirty="0">
                <a:solidFill>
                  <a:srgbClr val="0070C0"/>
                </a:solidFill>
              </a:rPr>
              <a:t> </a:t>
            </a:r>
            <a:r>
              <a:rPr lang="en-US" altLang="en-US" sz="1400" i="1" dirty="0" err="1">
                <a:solidFill>
                  <a:srgbClr val="0070C0"/>
                </a:solidFill>
              </a:rPr>
              <a:t>dès</a:t>
            </a:r>
            <a:r>
              <a:rPr lang="en-US" altLang="en-US" sz="1400" i="1" dirty="0">
                <a:solidFill>
                  <a:srgbClr val="0070C0"/>
                </a:solidFill>
              </a:rPr>
              <a:t> </a:t>
            </a:r>
            <a:r>
              <a:rPr lang="en-US" altLang="en-US" sz="1400" i="1" dirty="0" err="1">
                <a:solidFill>
                  <a:srgbClr val="0070C0"/>
                </a:solidFill>
              </a:rPr>
              <a:t>aujourd’hui</a:t>
            </a:r>
            <a:r>
              <a:rPr lang="en-US" altLang="en-US" sz="1400" i="1" dirty="0">
                <a:solidFill>
                  <a:srgbClr val="0070C0"/>
                </a:solidFill>
              </a:rPr>
              <a:t>”</a:t>
            </a:r>
          </a:p>
          <a:p>
            <a:pPr lvl="2">
              <a:defRPr/>
            </a:pPr>
            <a:r>
              <a:rPr lang="en-GB" altLang="en-US" sz="1400" i="1" dirty="0">
                <a:solidFill>
                  <a:srgbClr val="0070C0"/>
                </a:solidFill>
              </a:rPr>
              <a:t>“Nous </a:t>
            </a:r>
            <a:r>
              <a:rPr lang="en-GB" altLang="en-US" sz="1400" i="1" dirty="0" err="1">
                <a:solidFill>
                  <a:srgbClr val="0070C0"/>
                </a:solidFill>
              </a:rPr>
              <a:t>avons</a:t>
            </a:r>
            <a:r>
              <a:rPr lang="en-GB" altLang="en-US" sz="1400" i="1" dirty="0">
                <a:solidFill>
                  <a:srgbClr val="0070C0"/>
                </a:solidFill>
              </a:rPr>
              <a:t> </a:t>
            </a:r>
            <a:r>
              <a:rPr lang="en-GB" altLang="en-US" sz="1400" b="1" i="1" dirty="0" err="1">
                <a:solidFill>
                  <a:srgbClr val="0070C0"/>
                </a:solidFill>
              </a:rPr>
              <a:t>chacun</a:t>
            </a:r>
            <a:r>
              <a:rPr lang="en-GB" altLang="en-US" sz="1400" i="1" dirty="0">
                <a:solidFill>
                  <a:srgbClr val="0070C0"/>
                </a:solidFill>
              </a:rPr>
              <a:t> un </a:t>
            </a:r>
            <a:r>
              <a:rPr lang="en-GB" altLang="en-US" sz="1400" i="1" dirty="0" err="1">
                <a:solidFill>
                  <a:srgbClr val="0070C0"/>
                </a:solidFill>
              </a:rPr>
              <a:t>rôle</a:t>
            </a:r>
            <a:r>
              <a:rPr lang="en-GB" altLang="en-US" sz="1400" i="1" dirty="0">
                <a:solidFill>
                  <a:srgbClr val="0070C0"/>
                </a:solidFill>
              </a:rPr>
              <a:t> à </a:t>
            </a:r>
            <a:r>
              <a:rPr lang="en-GB" altLang="en-US" sz="1400" i="1" dirty="0" err="1">
                <a:solidFill>
                  <a:srgbClr val="0070C0"/>
                </a:solidFill>
              </a:rPr>
              <a:t>jouer</a:t>
            </a:r>
            <a:r>
              <a:rPr lang="en-GB" altLang="en-US" sz="1400" i="1" dirty="0">
                <a:solidFill>
                  <a:srgbClr val="0070C0"/>
                </a:solidFill>
              </a:rPr>
              <a:t>”</a:t>
            </a:r>
          </a:p>
          <a:p>
            <a:pPr marL="514350" lvl="1" indent="0">
              <a:buNone/>
              <a:defRPr/>
            </a:pPr>
            <a:r>
              <a:rPr lang="fr-FR" sz="1200" i="1" dirty="0" smtClean="0">
                <a:solidFill>
                  <a:schemeClr val="accent5">
                    <a:lumMod val="75000"/>
                  </a:schemeClr>
                </a:solidFill>
              </a:rPr>
              <a:t>Exemples</a:t>
            </a:r>
          </a:p>
          <a:p>
            <a:pPr marL="903288" lvl="2" indent="-190500">
              <a:buFont typeface="Wingdings" panose="05000000000000000000" pitchFamily="2" charset="2"/>
              <a:buChar char="§"/>
              <a:tabLst>
                <a:tab pos="903288" algn="l"/>
              </a:tabLst>
              <a:defRPr/>
            </a:pPr>
            <a:r>
              <a:rPr lang="fr-FR" sz="1200" i="1" dirty="0">
                <a:solidFill>
                  <a:schemeClr val="accent5">
                    <a:lumMod val="75000"/>
                  </a:schemeClr>
                </a:solidFill>
              </a:rPr>
              <a:t> </a:t>
            </a:r>
            <a:r>
              <a:rPr lang="fr-FR" sz="1200" dirty="0" smtClean="0"/>
              <a:t>Diffusion de données locales, communication et formation professionnels et patients</a:t>
            </a:r>
          </a:p>
          <a:p>
            <a:pPr marL="903288" lvl="2" indent="-190500">
              <a:buFont typeface="Wingdings" panose="05000000000000000000" pitchFamily="2" charset="2"/>
              <a:buChar char="§"/>
              <a:tabLst>
                <a:tab pos="903288" algn="l"/>
              </a:tabLst>
              <a:defRPr/>
            </a:pPr>
            <a:r>
              <a:rPr lang="fr-FR" sz="1200" dirty="0"/>
              <a:t> C</a:t>
            </a:r>
            <a:r>
              <a:rPr lang="fr-FR" sz="1200" dirty="0" smtClean="0"/>
              <a:t>ampagnes d’engagement</a:t>
            </a:r>
            <a:endParaRPr lang="fr-FR" sz="1200" dirty="0"/>
          </a:p>
          <a:p>
            <a:pPr marL="914400" lvl="2" indent="0">
              <a:buNone/>
              <a:defRPr/>
            </a:pPr>
            <a:endParaRPr lang="en-GB" altLang="en-US" sz="400" i="1" dirty="0">
              <a:solidFill>
                <a:srgbClr val="0070C0"/>
              </a:solidFill>
            </a:endParaRPr>
          </a:p>
          <a:p>
            <a:r>
              <a:rPr lang="fr-FR" sz="2000" dirty="0"/>
              <a:t>Changer les </a:t>
            </a:r>
            <a:r>
              <a:rPr lang="fr-FR" sz="2000" b="1" dirty="0"/>
              <a:t>comportements</a:t>
            </a:r>
            <a:r>
              <a:rPr lang="fr-FR" sz="2000" dirty="0"/>
              <a:t> pour mieux utiliser les antibiotiques </a:t>
            </a:r>
          </a:p>
          <a:p>
            <a:pPr lvl="1">
              <a:defRPr/>
            </a:pPr>
            <a:r>
              <a:rPr lang="fr-FR" altLang="ja-JP" sz="1800" dirty="0"/>
              <a:t>Sciences de « l’implémentation »</a:t>
            </a:r>
          </a:p>
          <a:p>
            <a:pPr lvl="1">
              <a:defRPr/>
            </a:pPr>
            <a:r>
              <a:rPr lang="fr-FR" sz="1600" dirty="0" smtClean="0"/>
              <a:t>Utiliser </a:t>
            </a:r>
            <a:r>
              <a:rPr lang="fr-FR" sz="1600" dirty="0"/>
              <a:t>les systèmes d</a:t>
            </a:r>
            <a:r>
              <a:rPr lang="ja-JP" altLang="fr-FR" sz="1600" dirty="0"/>
              <a:t>’</a:t>
            </a:r>
            <a:r>
              <a:rPr lang="fr-FR" altLang="ja-JP" sz="1600" dirty="0"/>
              <a:t>information, outils et progrès techniques</a:t>
            </a:r>
          </a:p>
          <a:p>
            <a:pPr lvl="1">
              <a:defRPr/>
            </a:pPr>
            <a:r>
              <a:rPr lang="fr-FR" sz="1600" dirty="0" smtClean="0"/>
              <a:t>Messages </a:t>
            </a:r>
            <a:r>
              <a:rPr lang="fr-FR" sz="1600" dirty="0"/>
              <a:t>clairs et intégrables facilement dans les </a:t>
            </a:r>
            <a:r>
              <a:rPr lang="fr-FR" sz="1600" dirty="0" smtClean="0"/>
              <a:t>pratiques</a:t>
            </a:r>
          </a:p>
          <a:p>
            <a:pPr marL="457200" lvl="1" indent="0">
              <a:buNone/>
              <a:defRPr/>
            </a:pPr>
            <a:r>
              <a:rPr lang="fr-FR" sz="1200" i="1" dirty="0" smtClean="0">
                <a:solidFill>
                  <a:schemeClr val="accent5">
                    <a:lumMod val="75000"/>
                  </a:schemeClr>
                </a:solidFill>
              </a:rPr>
              <a:t>Exemples</a:t>
            </a:r>
            <a:endParaRPr lang="fr-FR" sz="1400" i="1" dirty="0" smtClean="0">
              <a:solidFill>
                <a:schemeClr val="accent5">
                  <a:lumMod val="75000"/>
                </a:schemeClr>
              </a:solidFill>
            </a:endParaRPr>
          </a:p>
          <a:p>
            <a:pPr marL="900113" lvl="2">
              <a:buFont typeface="Wingdings" panose="05000000000000000000" pitchFamily="2" charset="2"/>
              <a:buChar char="§"/>
              <a:tabLst>
                <a:tab pos="903288" algn="l"/>
              </a:tabLst>
              <a:defRPr/>
            </a:pPr>
            <a:r>
              <a:rPr lang="fr-FR" altLang="fr-FR" sz="1200" dirty="0" smtClean="0">
                <a:sym typeface="Wingdings" panose="05000000000000000000" pitchFamily="2" charset="2"/>
              </a:rPr>
              <a:t>Action </a:t>
            </a:r>
            <a:r>
              <a:rPr lang="fr-FR" altLang="fr-FR" sz="1200" dirty="0">
                <a:sym typeface="Wingdings" panose="05000000000000000000" pitchFamily="2" charset="2"/>
              </a:rPr>
              <a:t>sur les initiations de traitement et durées ?</a:t>
            </a:r>
          </a:p>
          <a:p>
            <a:pPr marL="1255713" lvl="3">
              <a:buFont typeface="Wingdings" charset="0"/>
              <a:buChar char="Ü"/>
              <a:tabLst>
                <a:tab pos="1258888" algn="l"/>
              </a:tabLst>
              <a:defRPr/>
            </a:pPr>
            <a:r>
              <a:rPr lang="fr-FR" sz="1100" dirty="0" smtClean="0"/>
              <a:t>Aide </a:t>
            </a:r>
            <a:r>
              <a:rPr lang="fr-FR" sz="1100" dirty="0"/>
              <a:t>au d</a:t>
            </a:r>
            <a:r>
              <a:rPr lang="fr-FR" altLang="ja-JP" sz="1100" dirty="0"/>
              <a:t>iagnostic, à </a:t>
            </a:r>
            <a:r>
              <a:rPr lang="fr-FR" altLang="ja-JP" sz="1100" dirty="0" smtClean="0"/>
              <a:t>la (non)prescription </a:t>
            </a:r>
            <a:r>
              <a:rPr lang="fr-FR" altLang="ja-JP" sz="1100" dirty="0"/>
              <a:t>intégrés aux logiciels de prescription </a:t>
            </a:r>
            <a:endParaRPr lang="fr-FR" sz="1100" dirty="0"/>
          </a:p>
          <a:p>
            <a:pPr marL="1255713" lvl="3">
              <a:buFont typeface="Wingdings" charset="0"/>
              <a:buChar char="Ü"/>
              <a:tabLst>
                <a:tab pos="1258888" algn="l"/>
              </a:tabLst>
              <a:defRPr/>
            </a:pPr>
            <a:r>
              <a:rPr lang="fr-FR" sz="1100" dirty="0"/>
              <a:t>Déclinaison des recommandations des sociétés </a:t>
            </a:r>
            <a:r>
              <a:rPr lang="fr-FR" sz="1100" dirty="0" smtClean="0"/>
              <a:t>savantes : </a:t>
            </a:r>
            <a:r>
              <a:rPr lang="fr-FR" sz="1100" i="1" dirty="0" smtClean="0">
                <a:hlinkClick r:id="rId2"/>
              </a:rPr>
              <a:t>http</a:t>
            </a:r>
            <a:r>
              <a:rPr lang="fr-FR" sz="1100" i="1" dirty="0">
                <a:hlinkClick r:id="rId2"/>
              </a:rPr>
              <a:t>://www.infectiologie.com/fr/recommandations.html</a:t>
            </a:r>
            <a:endParaRPr lang="fr-FR" sz="1100" i="1" dirty="0"/>
          </a:p>
          <a:p>
            <a:pPr marL="1255713" lvl="3">
              <a:tabLst>
                <a:tab pos="1258888" algn="l"/>
              </a:tabLst>
              <a:defRPr/>
            </a:pPr>
            <a:endParaRPr lang="fr-FR" sz="300" dirty="0"/>
          </a:p>
          <a:p>
            <a:pPr marL="1255713" lvl="3">
              <a:tabLst>
                <a:tab pos="1258888" algn="l"/>
              </a:tabLst>
              <a:defRPr/>
            </a:pPr>
            <a:r>
              <a:rPr lang="fr-FR" sz="1100" dirty="0"/>
              <a:t>Propositions pour des </a:t>
            </a:r>
            <a:r>
              <a:rPr lang="fr-FR" sz="1100" b="1" u="sng" dirty="0"/>
              <a:t>antibiothérapies plus </a:t>
            </a:r>
            <a:r>
              <a:rPr lang="fr-FR" sz="1100" b="1" u="sng" dirty="0" smtClean="0"/>
              <a:t>courtes</a:t>
            </a:r>
            <a:r>
              <a:rPr lang="fr-FR" sz="1200" dirty="0" smtClean="0"/>
              <a:t> </a:t>
            </a:r>
            <a:r>
              <a:rPr lang="fr-FR" sz="1200" dirty="0"/>
              <a:t>(2017) </a:t>
            </a:r>
            <a:r>
              <a:rPr lang="fr-FR" sz="1200" dirty="0">
                <a:sym typeface="Wingdings" panose="05000000000000000000" pitchFamily="2" charset="2"/>
              </a:rPr>
              <a:t> recommandations HAS à venir</a:t>
            </a:r>
            <a:endParaRPr lang="fr-FR" sz="1200" dirty="0"/>
          </a:p>
          <a:p>
            <a:pPr marL="1255713" lvl="3">
              <a:lnSpc>
                <a:spcPct val="95000"/>
              </a:lnSpc>
              <a:tabLst>
                <a:tab pos="1258888" algn="l"/>
              </a:tabLst>
              <a:defRPr/>
            </a:pPr>
            <a:r>
              <a:rPr lang="fr-FR" sz="1100" dirty="0"/>
              <a:t>Antibiothérapie des infections à entérobactéries et à </a:t>
            </a:r>
            <a:r>
              <a:rPr lang="fr-FR" sz="1100" i="1" dirty="0"/>
              <a:t>Pseudomonas </a:t>
            </a:r>
            <a:r>
              <a:rPr lang="fr-FR" sz="1100" i="1" dirty="0" err="1"/>
              <a:t>aeruginosa</a:t>
            </a:r>
            <a:r>
              <a:rPr lang="fr-FR" sz="1100" dirty="0"/>
              <a:t> chez l’adulte : place des </a:t>
            </a:r>
            <a:r>
              <a:rPr lang="fr-FR" sz="1100" dirty="0" err="1"/>
              <a:t>carbapénèmes</a:t>
            </a:r>
            <a:r>
              <a:rPr lang="fr-FR" sz="1100" dirty="0"/>
              <a:t> et de leurs alternatives </a:t>
            </a:r>
            <a:r>
              <a:rPr lang="fr-FR" sz="1100" dirty="0" smtClean="0"/>
              <a:t>;  Infections </a:t>
            </a:r>
            <a:r>
              <a:rPr lang="fr-FR" sz="1100" dirty="0"/>
              <a:t>cutanées bactériennes (2019)</a:t>
            </a:r>
          </a:p>
          <a:p>
            <a:pPr marL="1255713" lvl="3">
              <a:lnSpc>
                <a:spcPct val="95000"/>
              </a:lnSpc>
              <a:tabLst>
                <a:tab pos="1258888" algn="l"/>
              </a:tabLst>
              <a:defRPr/>
            </a:pPr>
            <a:r>
              <a:rPr lang="fr-FR" sz="1100" dirty="0"/>
              <a:t>Antibioprophylaxie chirurgicale (2017)</a:t>
            </a:r>
          </a:p>
          <a:p>
            <a:pPr marL="1255713" lvl="3">
              <a:lnSpc>
                <a:spcPct val="95000"/>
              </a:lnSpc>
              <a:tabLst>
                <a:tab pos="1258888" algn="l"/>
              </a:tabLst>
              <a:defRPr/>
            </a:pPr>
            <a:r>
              <a:rPr lang="fr-FR" sz="1100" dirty="0"/>
              <a:t>…</a:t>
            </a:r>
          </a:p>
          <a:p>
            <a:pPr lvl="1">
              <a:defRPr/>
            </a:pPr>
            <a:endParaRPr lang="fr-FR" sz="1600" dirty="0"/>
          </a:p>
          <a:p>
            <a:endParaRPr lang="fr-FR" sz="2400" dirty="0"/>
          </a:p>
        </p:txBody>
      </p:sp>
      <p:sp>
        <p:nvSpPr>
          <p:cNvPr id="5" name="Titre 4"/>
          <p:cNvSpPr>
            <a:spLocks noGrp="1"/>
          </p:cNvSpPr>
          <p:nvPr>
            <p:ph type="title"/>
          </p:nvPr>
        </p:nvSpPr>
        <p:spPr>
          <a:xfrm>
            <a:off x="628650" y="188641"/>
            <a:ext cx="7886700" cy="864096"/>
          </a:xfrm>
        </p:spPr>
        <p:txBody>
          <a:bodyPr>
            <a:normAutofit fontScale="90000"/>
          </a:bodyPr>
          <a:lstStyle/>
          <a:p>
            <a:r>
              <a:rPr lang="fr-FR" dirty="0"/>
              <a:t>Actualités et perspectives</a:t>
            </a:r>
            <a:br>
              <a:rPr lang="fr-FR" dirty="0"/>
            </a:br>
            <a:r>
              <a:rPr lang="fr-FR" sz="3100" dirty="0"/>
              <a:t>La mobilisation doit se poursuivre !</a:t>
            </a:r>
            <a:endParaRPr lang="fr-FR" sz="2200"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9160" y="1052736"/>
            <a:ext cx="1115328" cy="1512168"/>
          </a:xfrm>
          <a:prstGeom prst="rect">
            <a:avLst/>
          </a:prstGeom>
          <a:noFill/>
          <a:ln w="19050">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168" y="4005064"/>
            <a:ext cx="1584320" cy="878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pic>
    </p:spTree>
    <p:extLst>
      <p:ext uri="{BB962C8B-B14F-4D97-AF65-F5344CB8AC3E}">
        <p14:creationId xmlns:p14="http://schemas.microsoft.com/office/powerpoint/2010/main" val="3568696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251521" y="1268760"/>
            <a:ext cx="8155303" cy="5043366"/>
          </a:xfrm>
        </p:spPr>
        <p:txBody>
          <a:bodyPr>
            <a:noAutofit/>
          </a:bodyPr>
          <a:lstStyle/>
          <a:p>
            <a:pPr marL="1371600" lvl="3" indent="0">
              <a:buFontTx/>
              <a:buNone/>
              <a:defRPr/>
            </a:pPr>
            <a:endParaRPr lang="fr-FR" sz="800" dirty="0">
              <a:sym typeface="Wingdings" pitchFamily="2" charset="2"/>
            </a:endParaRPr>
          </a:p>
          <a:p>
            <a:pPr marL="457200" lvl="1" indent="-457200">
              <a:buClr>
                <a:srgbClr val="00B0F0"/>
              </a:buClr>
              <a:buSzPct val="110000"/>
              <a:buFont typeface="Arial" panose="020B0604020202020204" pitchFamily="34" charset="0"/>
              <a:buChar char="•"/>
              <a:defRPr/>
            </a:pPr>
            <a:r>
              <a:rPr lang="en-US" altLang="en-US" sz="2000" dirty="0" err="1"/>
              <a:t>Prévenir</a:t>
            </a:r>
            <a:r>
              <a:rPr lang="en-US" altLang="en-US" sz="2000" dirty="0"/>
              <a:t> les infections : vaccination, </a:t>
            </a:r>
            <a:r>
              <a:rPr lang="en-US" altLang="en-US" sz="2000" dirty="0" err="1"/>
              <a:t>mesures</a:t>
            </a:r>
            <a:r>
              <a:rPr lang="en-US" altLang="en-US" sz="2000" dirty="0"/>
              <a:t> </a:t>
            </a:r>
            <a:r>
              <a:rPr lang="en-US" altLang="en-US" sz="2000" dirty="0" err="1" smtClean="0"/>
              <a:t>d’hygiène</a:t>
            </a:r>
            <a:r>
              <a:rPr lang="en-US" altLang="en-US" sz="2000" dirty="0" smtClean="0"/>
              <a:t> pour </a:t>
            </a:r>
            <a:r>
              <a:rPr lang="fr-FR" sz="2000" dirty="0" smtClean="0"/>
              <a:t>prévenir la </a:t>
            </a:r>
            <a:r>
              <a:rPr lang="fr-FR" sz="2000" dirty="0"/>
              <a:t>transmission croisée</a:t>
            </a:r>
          </a:p>
          <a:p>
            <a:pPr lvl="2">
              <a:defRPr/>
            </a:pPr>
            <a:r>
              <a:rPr lang="en-US" altLang="en-US" sz="1400" i="1" dirty="0" smtClean="0">
                <a:solidFill>
                  <a:srgbClr val="0070C0"/>
                </a:solidFill>
              </a:rPr>
              <a:t>“</a:t>
            </a:r>
            <a:r>
              <a:rPr lang="en-US" altLang="en-US" sz="1400" i="1" dirty="0" err="1">
                <a:solidFill>
                  <a:srgbClr val="0070C0"/>
                </a:solidFill>
              </a:rPr>
              <a:t>Une</a:t>
            </a:r>
            <a:r>
              <a:rPr lang="en-US" altLang="en-US" sz="1400" i="1" dirty="0">
                <a:solidFill>
                  <a:srgbClr val="0070C0"/>
                </a:solidFill>
              </a:rPr>
              <a:t> infection </a:t>
            </a:r>
            <a:r>
              <a:rPr lang="en-US" altLang="en-US" sz="1400" i="1" dirty="0" err="1">
                <a:solidFill>
                  <a:srgbClr val="0070C0"/>
                </a:solidFill>
              </a:rPr>
              <a:t>évitée</a:t>
            </a:r>
            <a:r>
              <a:rPr lang="en-US" altLang="en-US" sz="1400" i="1" dirty="0">
                <a:solidFill>
                  <a:srgbClr val="0070C0"/>
                </a:solidFill>
              </a:rPr>
              <a:t>, </a:t>
            </a:r>
            <a:r>
              <a:rPr lang="en-US" altLang="en-US" sz="1400" i="1" dirty="0" err="1">
                <a:solidFill>
                  <a:srgbClr val="0070C0"/>
                </a:solidFill>
              </a:rPr>
              <a:t>c’est</a:t>
            </a:r>
            <a:r>
              <a:rPr lang="en-US" altLang="en-US" sz="1400" i="1" dirty="0">
                <a:solidFill>
                  <a:srgbClr val="0070C0"/>
                </a:solidFill>
              </a:rPr>
              <a:t> un </a:t>
            </a:r>
            <a:r>
              <a:rPr lang="en-US" altLang="en-US" sz="1400" i="1" dirty="0" err="1">
                <a:solidFill>
                  <a:srgbClr val="0070C0"/>
                </a:solidFill>
              </a:rPr>
              <a:t>antibiotique</a:t>
            </a:r>
            <a:r>
              <a:rPr lang="en-US" altLang="en-US" sz="1400" i="1" dirty="0">
                <a:solidFill>
                  <a:srgbClr val="0070C0"/>
                </a:solidFill>
              </a:rPr>
              <a:t> </a:t>
            </a:r>
            <a:r>
              <a:rPr lang="en-US" altLang="en-US" sz="1400" i="1" dirty="0" err="1">
                <a:solidFill>
                  <a:srgbClr val="0070C0"/>
                </a:solidFill>
              </a:rPr>
              <a:t>préservé</a:t>
            </a:r>
            <a:r>
              <a:rPr lang="en-US" altLang="en-US" sz="1400" i="1" dirty="0">
                <a:solidFill>
                  <a:srgbClr val="0070C0"/>
                </a:solidFill>
              </a:rPr>
              <a:t> </a:t>
            </a:r>
            <a:r>
              <a:rPr lang="en-US" altLang="en-US" sz="1400" i="1" dirty="0" smtClean="0">
                <a:solidFill>
                  <a:srgbClr val="0070C0"/>
                </a:solidFill>
              </a:rPr>
              <a:t>!”</a:t>
            </a:r>
          </a:p>
          <a:p>
            <a:pPr lvl="2">
              <a:defRPr/>
            </a:pPr>
            <a:endParaRPr lang="en-US" altLang="en-US" sz="1400" i="1" dirty="0" smtClean="0">
              <a:solidFill>
                <a:srgbClr val="0070C0"/>
              </a:solidFill>
            </a:endParaRPr>
          </a:p>
          <a:p>
            <a:pPr marL="457200" lvl="1" indent="0">
              <a:buNone/>
              <a:defRPr/>
            </a:pPr>
            <a:r>
              <a:rPr lang="fr-FR" altLang="ja-JP" sz="1200" i="1" dirty="0" smtClean="0">
                <a:solidFill>
                  <a:schemeClr val="accent5">
                    <a:lumMod val="50000"/>
                  </a:schemeClr>
                </a:solidFill>
              </a:rPr>
              <a:t>Exemples  </a:t>
            </a:r>
          </a:p>
          <a:p>
            <a:pPr lvl="2">
              <a:defRPr/>
            </a:pPr>
            <a:r>
              <a:rPr lang="fr-FR" sz="1200" dirty="0"/>
              <a:t>Evaluations</a:t>
            </a:r>
            <a:r>
              <a:rPr lang="fr-FR" sz="1200" dirty="0" smtClean="0"/>
              <a:t> </a:t>
            </a:r>
            <a:r>
              <a:rPr lang="fr-FR" sz="1200" dirty="0"/>
              <a:t>des pratiques proposées par la mission SPARES</a:t>
            </a:r>
          </a:p>
          <a:p>
            <a:pPr lvl="2">
              <a:defRPr/>
            </a:pPr>
            <a:r>
              <a:rPr lang="fr-FR" sz="1200" dirty="0"/>
              <a:t>Outils « péril fécal » proposés en 2020 par la mission MATIS</a:t>
            </a:r>
          </a:p>
          <a:p>
            <a:pPr marL="514350" lvl="1" indent="0">
              <a:buFont typeface="Wingdings" pitchFamily="2" charset="2"/>
              <a:buNone/>
              <a:defRPr/>
            </a:pPr>
            <a:endParaRPr lang="fr-FR" altLang="ja-JP" sz="800" dirty="0" smtClean="0">
              <a:solidFill>
                <a:schemeClr val="accent5">
                  <a:lumMod val="50000"/>
                </a:schemeClr>
              </a:solidFill>
            </a:endParaRPr>
          </a:p>
          <a:p>
            <a:pPr marL="514350" lvl="1" indent="0">
              <a:buFont typeface="Wingdings" pitchFamily="2" charset="2"/>
              <a:buNone/>
              <a:defRPr/>
            </a:pPr>
            <a:endParaRPr lang="fr-FR" altLang="ja-JP" sz="800" dirty="0">
              <a:solidFill>
                <a:schemeClr val="accent5">
                  <a:lumMod val="50000"/>
                </a:schemeClr>
              </a:solidFill>
            </a:endParaRPr>
          </a:p>
          <a:p>
            <a:pPr marL="514350" lvl="1" indent="0">
              <a:buFont typeface="Wingdings" pitchFamily="2" charset="2"/>
              <a:buNone/>
              <a:defRPr/>
            </a:pPr>
            <a:endParaRPr lang="fr-FR" altLang="ja-JP" sz="800" dirty="0">
              <a:solidFill>
                <a:schemeClr val="accent5">
                  <a:lumMod val="50000"/>
                </a:schemeClr>
              </a:solidFill>
            </a:endParaRPr>
          </a:p>
          <a:p>
            <a:pPr>
              <a:defRPr/>
            </a:pPr>
            <a:r>
              <a:rPr lang="fr-FR" altLang="ja-JP" sz="2000" dirty="0"/>
              <a:t>Evaluer </a:t>
            </a:r>
            <a:r>
              <a:rPr lang="en-US" altLang="en-US" sz="2000" dirty="0"/>
              <a:t>et </a:t>
            </a:r>
            <a:r>
              <a:rPr lang="en-US" altLang="en-US" sz="2000" dirty="0" err="1"/>
              <a:t>impliquer</a:t>
            </a:r>
            <a:r>
              <a:rPr lang="en-US" altLang="en-US" sz="2000" dirty="0"/>
              <a:t> les </a:t>
            </a:r>
            <a:r>
              <a:rPr lang="en-US" altLang="en-US" sz="2000" dirty="0" err="1"/>
              <a:t>acteurs</a:t>
            </a:r>
            <a:r>
              <a:rPr lang="en-US" altLang="en-US" sz="2000" dirty="0"/>
              <a:t> </a:t>
            </a:r>
            <a:r>
              <a:rPr lang="en-US" altLang="en-US" sz="2000" dirty="0" err="1"/>
              <a:t>dans</a:t>
            </a:r>
            <a:r>
              <a:rPr lang="en-US" altLang="en-US" sz="2000" dirty="0"/>
              <a:t> la </a:t>
            </a:r>
            <a:r>
              <a:rPr lang="en-US" altLang="en-US" sz="2000" dirty="0" err="1"/>
              <a:t>recherche</a:t>
            </a:r>
            <a:r>
              <a:rPr lang="en-US" altLang="en-US" sz="2000" dirty="0"/>
              <a:t> des </a:t>
            </a:r>
            <a:r>
              <a:rPr lang="en-US" altLang="en-US" sz="2000" dirty="0" smtClean="0"/>
              <a:t>solutions</a:t>
            </a:r>
          </a:p>
          <a:p>
            <a:pPr marL="457200" lvl="1" indent="0">
              <a:buNone/>
              <a:defRPr/>
            </a:pPr>
            <a:r>
              <a:rPr lang="fr-FR" altLang="ja-JP" sz="1200" i="1" dirty="0">
                <a:solidFill>
                  <a:schemeClr val="accent5">
                    <a:lumMod val="50000"/>
                  </a:schemeClr>
                </a:solidFill>
              </a:rPr>
              <a:t>Exemples</a:t>
            </a:r>
            <a:r>
              <a:rPr lang="fr-FR" altLang="ja-JP" sz="1000" dirty="0" smtClean="0">
                <a:solidFill>
                  <a:schemeClr val="accent5">
                    <a:lumMod val="50000"/>
                  </a:schemeClr>
                </a:solidFill>
              </a:rPr>
              <a:t>  </a:t>
            </a:r>
            <a:endParaRPr lang="fr-FR" altLang="ja-JP" sz="1000" dirty="0">
              <a:solidFill>
                <a:schemeClr val="accent5">
                  <a:lumMod val="50000"/>
                </a:schemeClr>
              </a:solidFill>
            </a:endParaRPr>
          </a:p>
          <a:p>
            <a:pPr marL="1084263" lvl="2">
              <a:spcBef>
                <a:spcPts val="0"/>
              </a:spcBef>
            </a:pPr>
            <a:r>
              <a:rPr lang="fr-FR" altLang="ja-JP" sz="1200" dirty="0" smtClean="0"/>
              <a:t>Suivre </a:t>
            </a:r>
            <a:r>
              <a:rPr lang="fr-FR" altLang="ja-JP" sz="1200" dirty="0"/>
              <a:t>l’évolution </a:t>
            </a:r>
            <a:r>
              <a:rPr lang="fr-FR" altLang="ja-JP" sz="1200" dirty="0" smtClean="0"/>
              <a:t>des consommations, des </a:t>
            </a:r>
            <a:r>
              <a:rPr lang="fr-FR" altLang="ja-JP" sz="1200" dirty="0"/>
              <a:t>résistances bactériennes et les pratiques de prévention </a:t>
            </a:r>
            <a:r>
              <a:rPr lang="fr-FR" altLang="ja-JP" sz="1200" dirty="0" smtClean="0"/>
              <a:t>et d’utilisation</a:t>
            </a:r>
            <a:endParaRPr lang="fr-FR" altLang="ja-JP" sz="1200" dirty="0"/>
          </a:p>
          <a:p>
            <a:pPr marL="1084263" lvl="2">
              <a:spcBef>
                <a:spcPts val="0"/>
              </a:spcBef>
            </a:pPr>
            <a:r>
              <a:rPr lang="fr-FR" sz="1200" dirty="0">
                <a:sym typeface="Wingdings" pitchFamily="2" charset="2"/>
              </a:rPr>
              <a:t>Retours d</a:t>
            </a:r>
            <a:r>
              <a:rPr lang="fr-FR" altLang="fr-FR" sz="1200" dirty="0">
                <a:sym typeface="Wingdings" pitchFamily="2" charset="2"/>
              </a:rPr>
              <a:t>’</a:t>
            </a:r>
            <a:r>
              <a:rPr lang="fr-FR" sz="1200" dirty="0">
                <a:sym typeface="Wingdings" pitchFamily="2" charset="2"/>
              </a:rPr>
              <a:t>expériences pour aider à modifier les comportements</a:t>
            </a:r>
          </a:p>
          <a:p>
            <a:pPr marL="1084263" lvl="2">
              <a:spcBef>
                <a:spcPts val="0"/>
              </a:spcBef>
            </a:pPr>
            <a:r>
              <a:rPr lang="en-US" altLang="en-US" sz="1200" dirty="0" err="1"/>
              <a:t>Complémentarité</a:t>
            </a:r>
            <a:r>
              <a:rPr lang="en-US" altLang="en-US" sz="1200" dirty="0"/>
              <a:t> / </a:t>
            </a:r>
            <a:r>
              <a:rPr lang="en-US" altLang="en-US" sz="1200" dirty="0" err="1"/>
              <a:t>interprofessionalité</a:t>
            </a:r>
            <a:endParaRPr lang="en-US" altLang="en-US" sz="1200" dirty="0"/>
          </a:p>
          <a:p>
            <a:pPr marL="1084263" lvl="2">
              <a:spcBef>
                <a:spcPts val="0"/>
              </a:spcBef>
            </a:pPr>
            <a:r>
              <a:rPr lang="fr-FR" altLang="ja-JP" sz="1200" dirty="0" smtClean="0"/>
              <a:t>Développer </a:t>
            </a:r>
            <a:r>
              <a:rPr lang="fr-FR" altLang="ja-JP" sz="1200" dirty="0"/>
              <a:t>de nouveaux indicateurs de l’utilisation des antibiotiques </a:t>
            </a:r>
          </a:p>
          <a:p>
            <a:pPr lvl="3">
              <a:defRPr/>
            </a:pPr>
            <a:r>
              <a:rPr lang="fr-FR" altLang="ja-JP" sz="1100" dirty="0"/>
              <a:t>Quantitatifs : nombre de traitements </a:t>
            </a:r>
          </a:p>
          <a:p>
            <a:pPr lvl="3">
              <a:defRPr/>
            </a:pPr>
            <a:r>
              <a:rPr lang="fr-FR" altLang="ja-JP" sz="1100" dirty="0"/>
              <a:t>Qualitatifs </a:t>
            </a:r>
          </a:p>
          <a:p>
            <a:pPr lvl="4">
              <a:defRPr/>
            </a:pPr>
            <a:r>
              <a:rPr lang="fr-FR" altLang="ja-JP" sz="1100" dirty="0"/>
              <a:t>index de consommation en lien avec la pression de sélection </a:t>
            </a:r>
            <a:endParaRPr lang="fr-FR" altLang="ja-JP" sz="1100" dirty="0" smtClean="0"/>
          </a:p>
          <a:p>
            <a:pPr lvl="4">
              <a:defRPr/>
            </a:pPr>
            <a:r>
              <a:rPr lang="fr-FR" altLang="ja-JP" sz="1100" dirty="0" smtClean="0"/>
              <a:t>indicateurs </a:t>
            </a:r>
            <a:r>
              <a:rPr lang="fr-FR" altLang="ja-JP" sz="1100" dirty="0"/>
              <a:t>de pertinence, </a:t>
            </a:r>
            <a:r>
              <a:rPr lang="fr-FR" altLang="ja-JP" sz="1200" dirty="0"/>
              <a:t>prise en compte des caractéristiques patients  </a:t>
            </a:r>
            <a:endParaRPr lang="fr-FR" altLang="ja-JP" sz="1600" dirty="0" smtClean="0"/>
          </a:p>
          <a:p>
            <a:endParaRPr lang="fr-FR" sz="2400" dirty="0"/>
          </a:p>
        </p:txBody>
      </p:sp>
      <p:sp>
        <p:nvSpPr>
          <p:cNvPr id="5" name="Titre 4"/>
          <p:cNvSpPr>
            <a:spLocks noGrp="1"/>
          </p:cNvSpPr>
          <p:nvPr>
            <p:ph type="title"/>
          </p:nvPr>
        </p:nvSpPr>
        <p:spPr>
          <a:xfrm>
            <a:off x="628650" y="188640"/>
            <a:ext cx="7886700" cy="947859"/>
          </a:xfrm>
        </p:spPr>
        <p:txBody>
          <a:bodyPr>
            <a:normAutofit fontScale="90000"/>
          </a:bodyPr>
          <a:lstStyle/>
          <a:p>
            <a:r>
              <a:rPr lang="fr-FR" dirty="0"/>
              <a:t>Actualités et perspectives</a:t>
            </a:r>
            <a:br>
              <a:rPr lang="fr-FR" dirty="0"/>
            </a:br>
            <a:r>
              <a:rPr lang="fr-FR" sz="3100" dirty="0"/>
              <a:t>La mobilisation doit se poursuivre !</a:t>
            </a:r>
            <a:endParaRPr lang="fr-FR" sz="2200" dirty="0"/>
          </a:p>
        </p:txBody>
      </p:sp>
    </p:spTree>
    <p:extLst>
      <p:ext uri="{BB962C8B-B14F-4D97-AF65-F5344CB8AC3E}">
        <p14:creationId xmlns:p14="http://schemas.microsoft.com/office/powerpoint/2010/main" val="161441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116632"/>
            <a:ext cx="7886700" cy="615601"/>
          </a:xfrm>
        </p:spPr>
        <p:txBody>
          <a:bodyPr>
            <a:normAutofit fontScale="90000"/>
          </a:bodyPr>
          <a:lstStyle/>
          <a:p>
            <a:r>
              <a:rPr lang="fr-FR" dirty="0" smtClean="0"/>
              <a:t>Informations et outils</a:t>
            </a:r>
            <a:endParaRPr lang="fr-FR" sz="3100" dirty="0"/>
          </a:p>
        </p:txBody>
      </p:sp>
      <p:sp>
        <p:nvSpPr>
          <p:cNvPr id="6" name="Espace réservé du contenu 5"/>
          <p:cNvSpPr>
            <a:spLocks noGrp="1"/>
          </p:cNvSpPr>
          <p:nvPr>
            <p:ph idx="1"/>
          </p:nvPr>
        </p:nvSpPr>
        <p:spPr>
          <a:xfrm>
            <a:off x="1615924" y="1312985"/>
            <a:ext cx="7208761" cy="5043366"/>
          </a:xfrm>
          <a:solidFill>
            <a:schemeClr val="bg1"/>
          </a:solidFill>
        </p:spPr>
        <p:txBody>
          <a:bodyPr>
            <a:normAutofit/>
          </a:bodyPr>
          <a:lstStyle/>
          <a:p>
            <a:pPr marL="0" lvl="1">
              <a:spcBef>
                <a:spcPct val="0"/>
              </a:spcBef>
              <a:buClrTx/>
              <a:buSzTx/>
              <a:buFontTx/>
              <a:buNone/>
            </a:pPr>
            <a:r>
              <a:rPr lang="fr-FR" altLang="fr-FR" sz="1800" dirty="0" smtClean="0">
                <a:solidFill>
                  <a:srgbClr val="254185"/>
                </a:solidFill>
                <a:latin typeface="Tahoma" pitchFamily="34" charset="0"/>
                <a:ea typeface="MS PGothic" pitchFamily="34" charset="-128"/>
              </a:rPr>
              <a:t>Mission </a:t>
            </a:r>
            <a:r>
              <a:rPr lang="fr-FR" altLang="fr-FR" sz="1800" dirty="0">
                <a:solidFill>
                  <a:srgbClr val="254185"/>
                </a:solidFill>
                <a:latin typeface="Tahoma" pitchFamily="34" charset="0"/>
                <a:ea typeface="MS PGothic" pitchFamily="34" charset="-128"/>
              </a:rPr>
              <a:t>SPARES</a:t>
            </a:r>
          </a:p>
          <a:p>
            <a:pPr marL="0" lvl="1">
              <a:spcBef>
                <a:spcPct val="0"/>
              </a:spcBef>
              <a:buClrTx/>
              <a:buSzTx/>
              <a:buFontTx/>
              <a:buNone/>
            </a:pPr>
            <a:r>
              <a:rPr lang="fr-FR" altLang="fr-FR" sz="1400" dirty="0">
                <a:solidFill>
                  <a:srgbClr val="254185"/>
                </a:solidFill>
                <a:latin typeface="Tahoma" pitchFamily="34" charset="0"/>
                <a:ea typeface="MS PGothic" pitchFamily="34" charset="-128"/>
                <a:hlinkClick r:id="rId2"/>
              </a:rPr>
              <a:t>https://www.preventioninfection.fr/</a:t>
            </a:r>
            <a:r>
              <a:rPr lang="fr-FR" altLang="fr-FR" sz="1400" dirty="0">
                <a:solidFill>
                  <a:srgbClr val="254185"/>
                </a:solidFill>
                <a:latin typeface="Tahoma" pitchFamily="34" charset="0"/>
                <a:ea typeface="MS PGothic" pitchFamily="34" charset="-128"/>
              </a:rPr>
              <a:t> </a:t>
            </a:r>
          </a:p>
          <a:p>
            <a:pPr marL="0" lvl="1">
              <a:spcBef>
                <a:spcPct val="0"/>
              </a:spcBef>
              <a:buClrTx/>
              <a:buSzTx/>
              <a:buFontTx/>
              <a:buNone/>
            </a:pPr>
            <a:r>
              <a:rPr lang="fr-FR" altLang="fr-FR" sz="1400" dirty="0">
                <a:solidFill>
                  <a:srgbClr val="254185"/>
                </a:solidFill>
                <a:latin typeface="Tahoma" pitchFamily="34" charset="0"/>
                <a:ea typeface="MS PGothic" pitchFamily="34" charset="-128"/>
                <a:hlinkClick r:id="rId3"/>
              </a:rPr>
              <a:t>http://www.cpias-grand-est.fr/index.php/secteur-sanitaire/missions-nationales/spares/</a:t>
            </a:r>
            <a:r>
              <a:rPr lang="fr-FR" altLang="fr-FR" sz="1400" dirty="0">
                <a:solidFill>
                  <a:srgbClr val="254185"/>
                </a:solidFill>
                <a:latin typeface="Tahoma" pitchFamily="34" charset="0"/>
                <a:ea typeface="MS PGothic" pitchFamily="34" charset="-128"/>
              </a:rPr>
              <a:t> </a:t>
            </a:r>
          </a:p>
          <a:p>
            <a:pPr marL="0" lvl="1">
              <a:spcBef>
                <a:spcPct val="0"/>
              </a:spcBef>
              <a:buClrTx/>
              <a:buSzTx/>
              <a:buFontTx/>
              <a:buNone/>
            </a:pPr>
            <a:endParaRPr lang="fr-FR" altLang="fr-FR" sz="1400" dirty="0">
              <a:solidFill>
                <a:srgbClr val="254185"/>
              </a:solidFill>
              <a:ea typeface="MS PGothic" pitchFamily="34" charset="-128"/>
            </a:endParaRPr>
          </a:p>
          <a:p>
            <a:pPr marL="0" lvl="1">
              <a:spcBef>
                <a:spcPct val="0"/>
              </a:spcBef>
              <a:buClrTx/>
              <a:buSzTx/>
              <a:buFontTx/>
              <a:buNone/>
            </a:pPr>
            <a:r>
              <a:rPr lang="fr-FR" altLang="fr-FR" sz="2000" dirty="0">
                <a:solidFill>
                  <a:srgbClr val="254185"/>
                </a:solidFill>
                <a:latin typeface="Tahoma" pitchFamily="34" charset="0"/>
                <a:ea typeface="MS PGothic" pitchFamily="34" charset="-128"/>
              </a:rPr>
              <a:t>Réseau de </a:t>
            </a:r>
            <a:r>
              <a:rPr lang="fr-FR" altLang="fr-FR" sz="2000" dirty="0" smtClean="0">
                <a:solidFill>
                  <a:srgbClr val="254185"/>
                </a:solidFill>
                <a:latin typeface="Tahoma" pitchFamily="34" charset="0"/>
                <a:ea typeface="MS PGothic" pitchFamily="34" charset="-128"/>
              </a:rPr>
              <a:t>Prévention </a:t>
            </a:r>
            <a:r>
              <a:rPr lang="fr-FR" altLang="fr-FR" sz="2000" dirty="0">
                <a:solidFill>
                  <a:srgbClr val="254185"/>
                </a:solidFill>
                <a:latin typeface="Tahoma" pitchFamily="34" charset="0"/>
                <a:ea typeface="MS PGothic" pitchFamily="34" charset="-128"/>
              </a:rPr>
              <a:t>des Infections associées aux soins </a:t>
            </a:r>
          </a:p>
          <a:p>
            <a:pPr marL="0" lvl="1">
              <a:spcBef>
                <a:spcPct val="0"/>
              </a:spcBef>
              <a:buClrTx/>
              <a:buSzTx/>
              <a:buFontTx/>
              <a:buNone/>
            </a:pPr>
            <a:r>
              <a:rPr lang="fr-FR" altLang="fr-FR" sz="1600" dirty="0">
                <a:solidFill>
                  <a:srgbClr val="254185"/>
                </a:solidFill>
                <a:latin typeface="Tahoma" pitchFamily="34" charset="0"/>
                <a:ea typeface="MS PGothic" pitchFamily="34" charset="-128"/>
              </a:rPr>
              <a:t>Ressources documentaires et juridiques pour les établissements de santé et médico-sociaux, professionnels libéraux et usagers</a:t>
            </a:r>
            <a:r>
              <a:rPr lang="fr-FR" altLang="fr-FR" sz="1800" dirty="0">
                <a:solidFill>
                  <a:srgbClr val="254185"/>
                </a:solidFill>
                <a:latin typeface="Tahoma" pitchFamily="34" charset="0"/>
                <a:ea typeface="MS PGothic" pitchFamily="34" charset="-128"/>
              </a:rPr>
              <a:t> </a:t>
            </a:r>
            <a:endParaRPr lang="fr-FR" altLang="fr-FR" sz="1800" dirty="0" smtClean="0">
              <a:solidFill>
                <a:srgbClr val="254185"/>
              </a:solidFill>
              <a:latin typeface="Tahoma" pitchFamily="34" charset="0"/>
              <a:ea typeface="MS PGothic" pitchFamily="34" charset="-128"/>
            </a:endParaRPr>
          </a:p>
          <a:p>
            <a:pPr marL="0" lvl="1">
              <a:spcBef>
                <a:spcPct val="0"/>
              </a:spcBef>
              <a:buClrTx/>
              <a:buSzTx/>
              <a:buFontTx/>
              <a:buNone/>
            </a:pPr>
            <a:r>
              <a:rPr lang="fr-FR" altLang="fr-FR" sz="1400" dirty="0">
                <a:solidFill>
                  <a:srgbClr val="254185"/>
                </a:solidFill>
                <a:latin typeface="Tahoma" pitchFamily="34" charset="0"/>
                <a:ea typeface="MS PGothic" pitchFamily="34" charset="-128"/>
                <a:hlinkClick r:id="rId4"/>
              </a:rPr>
              <a:t>https://www.preventioninfection.fr/base-documentaire</a:t>
            </a:r>
            <a:r>
              <a:rPr lang="fr-FR" altLang="fr-FR" sz="1400" dirty="0" smtClean="0">
                <a:solidFill>
                  <a:srgbClr val="254185"/>
                </a:solidFill>
                <a:latin typeface="Tahoma" pitchFamily="34" charset="0"/>
                <a:ea typeface="MS PGothic" pitchFamily="34" charset="-128"/>
                <a:hlinkClick r:id="rId4"/>
              </a:rPr>
              <a:t>/</a:t>
            </a:r>
            <a:r>
              <a:rPr lang="fr-FR" altLang="fr-FR" sz="1400" dirty="0" smtClean="0">
                <a:solidFill>
                  <a:srgbClr val="254185"/>
                </a:solidFill>
                <a:latin typeface="Tahoma" pitchFamily="34" charset="0"/>
                <a:ea typeface="MS PGothic" pitchFamily="34" charset="-128"/>
              </a:rPr>
              <a:t> </a:t>
            </a:r>
            <a:endParaRPr lang="fr-FR" altLang="fr-FR" sz="1400" dirty="0">
              <a:solidFill>
                <a:srgbClr val="254185"/>
              </a:solidFill>
              <a:latin typeface="Tahoma" pitchFamily="34" charset="0"/>
              <a:ea typeface="MS PGothic" pitchFamily="34" charset="-128"/>
            </a:endParaRPr>
          </a:p>
          <a:p>
            <a:pPr marL="0" lvl="1">
              <a:spcBef>
                <a:spcPct val="0"/>
              </a:spcBef>
              <a:buClrTx/>
              <a:buSzTx/>
              <a:buFontTx/>
              <a:buChar char="-"/>
            </a:pPr>
            <a:r>
              <a:rPr lang="fr-FR" altLang="fr-FR" sz="1400" dirty="0" smtClean="0">
                <a:solidFill>
                  <a:srgbClr val="254185"/>
                </a:solidFill>
                <a:latin typeface="Tahoma" pitchFamily="34" charset="0"/>
                <a:ea typeface="MS PGothic" pitchFamily="34" charset="-128"/>
              </a:rPr>
              <a:t>Plaquettes</a:t>
            </a:r>
            <a:r>
              <a:rPr lang="fr-FR" altLang="fr-FR" sz="1400" dirty="0">
                <a:solidFill>
                  <a:srgbClr val="254185"/>
                </a:solidFill>
                <a:latin typeface="Tahoma" pitchFamily="34" charset="0"/>
                <a:ea typeface="MS PGothic" pitchFamily="34" charset="-128"/>
              </a:rPr>
              <a:t>, vidéos, jeux sérieux… sur les thèmes </a:t>
            </a:r>
            <a:r>
              <a:rPr lang="fr-FR" altLang="fr-FR" sz="1400" dirty="0" err="1">
                <a:solidFill>
                  <a:srgbClr val="254185"/>
                </a:solidFill>
                <a:latin typeface="Tahoma" pitchFamily="34" charset="0"/>
                <a:ea typeface="MS PGothic" pitchFamily="34" charset="-128"/>
              </a:rPr>
              <a:t>Antibiorésistance</a:t>
            </a:r>
            <a:r>
              <a:rPr lang="fr-FR" altLang="fr-FR" sz="1400" dirty="0">
                <a:solidFill>
                  <a:srgbClr val="254185"/>
                </a:solidFill>
                <a:latin typeface="Tahoma" pitchFamily="34" charset="0"/>
                <a:ea typeface="MS PGothic" pitchFamily="34" charset="-128"/>
              </a:rPr>
              <a:t> et </a:t>
            </a:r>
            <a:r>
              <a:rPr lang="fr-FR" altLang="fr-FR" sz="1400" dirty="0" smtClean="0">
                <a:solidFill>
                  <a:srgbClr val="254185"/>
                </a:solidFill>
                <a:latin typeface="Tahoma" pitchFamily="34" charset="0"/>
                <a:ea typeface="MS PGothic" pitchFamily="34" charset="-128"/>
              </a:rPr>
              <a:t>BMR/BHR</a:t>
            </a:r>
          </a:p>
          <a:p>
            <a:pPr marL="171450" lvl="2" indent="0">
              <a:spcBef>
                <a:spcPct val="0"/>
              </a:spcBef>
              <a:buClrTx/>
              <a:buNone/>
            </a:pPr>
            <a:r>
              <a:rPr lang="fr-FR" altLang="fr-FR" sz="1000" dirty="0" smtClean="0">
                <a:solidFill>
                  <a:srgbClr val="254185"/>
                </a:solidFill>
                <a:latin typeface="Tahoma" pitchFamily="34" charset="0"/>
                <a:ea typeface="MS PGothic" pitchFamily="34" charset="-128"/>
                <a:sym typeface="Wingdings" panose="05000000000000000000" pitchFamily="2" charset="2"/>
              </a:rPr>
              <a:t>    Entrer « ATB » dans la barre de recherche</a:t>
            </a:r>
            <a:endParaRPr lang="fr-FR" altLang="fr-FR" sz="1000" dirty="0" smtClean="0">
              <a:solidFill>
                <a:srgbClr val="254185"/>
              </a:solidFill>
              <a:latin typeface="Tahoma" pitchFamily="34" charset="0"/>
              <a:ea typeface="MS PGothic" pitchFamily="34" charset="-128"/>
            </a:endParaRPr>
          </a:p>
          <a:p>
            <a:pPr marL="0" lvl="1">
              <a:spcBef>
                <a:spcPct val="0"/>
              </a:spcBef>
              <a:buClrTx/>
              <a:buSzTx/>
              <a:buFontTx/>
              <a:buChar char="-"/>
            </a:pPr>
            <a:endParaRPr lang="fr-FR" altLang="fr-FR" sz="1400" dirty="0">
              <a:solidFill>
                <a:srgbClr val="254185"/>
              </a:solidFill>
              <a:latin typeface="Tahoma" pitchFamily="34" charset="0"/>
              <a:ea typeface="MS PGothic" pitchFamily="34" charset="-128"/>
            </a:endParaRPr>
          </a:p>
          <a:p>
            <a:pPr marL="0" lvl="1">
              <a:spcBef>
                <a:spcPct val="0"/>
              </a:spcBef>
              <a:buClrTx/>
              <a:buSzTx/>
              <a:buFontTx/>
              <a:buNone/>
            </a:pPr>
            <a:r>
              <a:rPr lang="fr-FR" altLang="fr-FR" sz="1800" dirty="0">
                <a:solidFill>
                  <a:srgbClr val="254185"/>
                </a:solidFill>
                <a:latin typeface="Tahoma" pitchFamily="34" charset="0"/>
                <a:ea typeface="MS PGothic" pitchFamily="34" charset="-128"/>
              </a:rPr>
              <a:t>R</a:t>
            </a:r>
            <a:r>
              <a:rPr lang="fr-FR" altLang="fr-FR" sz="1800" dirty="0" smtClean="0">
                <a:solidFill>
                  <a:srgbClr val="254185"/>
                </a:solidFill>
                <a:latin typeface="Tahoma" pitchFamily="34" charset="0"/>
                <a:ea typeface="MS PGothic" pitchFamily="34" charset="-128"/>
              </a:rPr>
              <a:t>ésistance </a:t>
            </a:r>
            <a:r>
              <a:rPr lang="fr-FR" altLang="fr-FR" sz="1800" dirty="0">
                <a:solidFill>
                  <a:srgbClr val="254185"/>
                </a:solidFill>
                <a:latin typeface="Tahoma" pitchFamily="34" charset="0"/>
                <a:ea typeface="MS PGothic" pitchFamily="34" charset="-128"/>
              </a:rPr>
              <a:t>bactérienne et consommation d’antibiotiques en établissement de santé</a:t>
            </a:r>
          </a:p>
          <a:p>
            <a:pPr marL="0" lvl="1">
              <a:spcBef>
                <a:spcPct val="0"/>
              </a:spcBef>
              <a:buClrTx/>
              <a:buSzTx/>
              <a:buFontTx/>
              <a:buNone/>
            </a:pPr>
            <a:r>
              <a:rPr lang="fr-FR" altLang="fr-FR" sz="1400" dirty="0" smtClean="0">
                <a:solidFill>
                  <a:srgbClr val="254185"/>
                </a:solidFill>
                <a:latin typeface="Tahoma" pitchFamily="34" charset="0"/>
                <a:ea typeface="MS PGothic" pitchFamily="34" charset="-128"/>
                <a:hlinkClick r:id="rId5"/>
              </a:rPr>
              <a:t>https</a:t>
            </a:r>
            <a:r>
              <a:rPr lang="fr-FR" altLang="fr-FR" sz="1400" dirty="0">
                <a:solidFill>
                  <a:srgbClr val="254185"/>
                </a:solidFill>
                <a:latin typeface="Tahoma" pitchFamily="34" charset="0"/>
                <a:ea typeface="MS PGothic" pitchFamily="34" charset="-128"/>
                <a:hlinkClick r:id="rId5"/>
              </a:rPr>
              <a:t>://</a:t>
            </a:r>
            <a:r>
              <a:rPr lang="fr-FR" altLang="fr-FR" sz="1400" dirty="0" smtClean="0">
                <a:solidFill>
                  <a:srgbClr val="254185"/>
                </a:solidFill>
                <a:latin typeface="Tahoma" pitchFamily="34" charset="0"/>
                <a:ea typeface="MS PGothic" pitchFamily="34" charset="-128"/>
                <a:hlinkClick r:id="rId5"/>
              </a:rPr>
              <a:t>www.santepubliquefrance.fr/maladies-et-traumatismes/infections-associees-aux-soins-et-resistance-aux-antibiotiques/resistance-aux-antibiotiques</a:t>
            </a:r>
            <a:endParaRPr lang="fr-FR" altLang="fr-FR" sz="1400" dirty="0" smtClean="0">
              <a:solidFill>
                <a:srgbClr val="254185"/>
              </a:solidFill>
              <a:latin typeface="Tahoma" pitchFamily="34" charset="0"/>
              <a:ea typeface="MS PGothic" pitchFamily="34" charset="-128"/>
            </a:endParaRPr>
          </a:p>
          <a:p>
            <a:pPr marL="0" lvl="1">
              <a:spcBef>
                <a:spcPct val="0"/>
              </a:spcBef>
              <a:buClrTx/>
              <a:buSzTx/>
              <a:buFontTx/>
              <a:buNone/>
            </a:pPr>
            <a:endParaRPr lang="fr-FR" altLang="fr-FR" sz="1400" dirty="0">
              <a:solidFill>
                <a:srgbClr val="254185"/>
              </a:solidFill>
              <a:latin typeface="Tahoma" pitchFamily="34" charset="0"/>
              <a:ea typeface="MS PGothic" pitchFamily="34" charset="-128"/>
            </a:endParaRPr>
          </a:p>
          <a:p>
            <a:pPr marL="0" lvl="1">
              <a:spcBef>
                <a:spcPct val="0"/>
              </a:spcBef>
              <a:buClrTx/>
              <a:buSzTx/>
              <a:buFontTx/>
              <a:buNone/>
            </a:pPr>
            <a:r>
              <a:rPr lang="fr-FR" altLang="fr-FR" sz="1800" dirty="0">
                <a:solidFill>
                  <a:srgbClr val="254185"/>
                </a:solidFill>
                <a:latin typeface="Tahoma" pitchFamily="34" charset="0"/>
                <a:ea typeface="MS PGothic" pitchFamily="34" charset="-128"/>
              </a:rPr>
              <a:t>Page Antibiotiques du site Ministère chargé de la santé</a:t>
            </a:r>
            <a:endParaRPr lang="en-US" altLang="fr-FR" sz="1800" dirty="0">
              <a:solidFill>
                <a:srgbClr val="254185"/>
              </a:solidFill>
              <a:latin typeface="Tahoma" pitchFamily="34" charset="0"/>
              <a:ea typeface="MS PGothic" pitchFamily="34" charset="-128"/>
            </a:endParaRPr>
          </a:p>
          <a:p>
            <a:pPr marL="0" lvl="1">
              <a:spcBef>
                <a:spcPct val="0"/>
              </a:spcBef>
              <a:buClrTx/>
              <a:buSzTx/>
              <a:buFontTx/>
              <a:buNone/>
            </a:pPr>
            <a:r>
              <a:rPr lang="fr-FR" altLang="fr-FR" sz="1400" dirty="0">
                <a:solidFill>
                  <a:srgbClr val="254185"/>
                </a:solidFill>
                <a:latin typeface="Tahoma" pitchFamily="34" charset="0"/>
                <a:ea typeface="MS PGothic" pitchFamily="34" charset="-128"/>
                <a:hlinkClick r:id="rId6"/>
              </a:rPr>
              <a:t>https://solidarites-sante.gouv.fr/prevention-en-sante/les-antibiotiques-des-medicaments-essentiels-a-preserver/</a:t>
            </a:r>
            <a:r>
              <a:rPr lang="fr-FR" altLang="fr-FR" sz="1400" dirty="0">
                <a:solidFill>
                  <a:srgbClr val="254185"/>
                </a:solidFill>
                <a:latin typeface="Tahoma" pitchFamily="34" charset="0"/>
                <a:ea typeface="MS PGothic" pitchFamily="34" charset="-128"/>
              </a:rPr>
              <a:t> ou antibiotiques.gouv.fr</a:t>
            </a:r>
          </a:p>
          <a:p>
            <a:endParaRPr lang="fr-FR" dirty="0" smtClean="0"/>
          </a:p>
        </p:txBody>
      </p:sp>
      <p:pic>
        <p:nvPicPr>
          <p:cNvPr id="10" name="Image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9" y="1340768"/>
            <a:ext cx="1594513" cy="63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609" y="3734420"/>
            <a:ext cx="140405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spect="1" noChangeArrowheads="1"/>
          </p:cNvPicPr>
          <p:nvPr/>
        </p:nvPicPr>
        <p:blipFill>
          <a:blip r:embed="rId9"/>
          <a:srcRect/>
          <a:stretch>
            <a:fillRect/>
          </a:stretch>
        </p:blipFill>
        <p:spPr bwMode="auto">
          <a:xfrm>
            <a:off x="179512" y="4694336"/>
            <a:ext cx="766234" cy="750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5536" y="5376317"/>
            <a:ext cx="1216378" cy="78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pic>
      <p:pic>
        <p:nvPicPr>
          <p:cNvPr id="2" name="Image 1"/>
          <p:cNvPicPr>
            <a:picLocks noChangeAspect="1"/>
          </p:cNvPicPr>
          <p:nvPr/>
        </p:nvPicPr>
        <p:blipFill>
          <a:blip r:embed="rId11"/>
          <a:stretch>
            <a:fillRect/>
          </a:stretch>
        </p:blipFill>
        <p:spPr>
          <a:xfrm>
            <a:off x="48281" y="2527140"/>
            <a:ext cx="1139343" cy="541820"/>
          </a:xfrm>
          <a:prstGeom prst="rect">
            <a:avLst/>
          </a:prstGeom>
        </p:spPr>
      </p:pic>
      <p:sp>
        <p:nvSpPr>
          <p:cNvPr id="9"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39</a:t>
            </a:fld>
            <a:endParaRPr lang="fr-FR" dirty="0"/>
          </a:p>
        </p:txBody>
      </p:sp>
    </p:spTree>
    <p:extLst>
      <p:ext uri="{BB962C8B-B14F-4D97-AF65-F5344CB8AC3E}">
        <p14:creationId xmlns:p14="http://schemas.microsoft.com/office/powerpoint/2010/main" val="10399268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44016" y="116632"/>
            <a:ext cx="8892480" cy="947859"/>
          </a:xfrm>
        </p:spPr>
        <p:txBody>
          <a:bodyPr>
            <a:normAutofit fontScale="90000"/>
          </a:bodyPr>
          <a:lstStyle/>
          <a:p>
            <a:r>
              <a:rPr lang="fr-FR" sz="4000" dirty="0" smtClean="0"/>
              <a:t>Contexte</a:t>
            </a:r>
            <a:r>
              <a:rPr lang="fr-FR" dirty="0" smtClean="0"/>
              <a:t/>
            </a:r>
            <a:br>
              <a:rPr lang="fr-FR" dirty="0" smtClean="0"/>
            </a:br>
            <a:r>
              <a:rPr lang="fr-FR" sz="3100" dirty="0" smtClean="0"/>
              <a:t>Des programmes pour maîtriser l’antibiorésistance</a:t>
            </a:r>
            <a:endParaRPr lang="fr-FR" sz="3100" dirty="0"/>
          </a:p>
        </p:txBody>
      </p:sp>
      <p:sp>
        <p:nvSpPr>
          <p:cNvPr id="8" name="Rectangle 8"/>
          <p:cNvSpPr txBox="1">
            <a:spLocks noChangeArrowheads="1"/>
          </p:cNvSpPr>
          <p:nvPr/>
        </p:nvSpPr>
        <p:spPr>
          <a:xfrm>
            <a:off x="172156" y="1412875"/>
            <a:ext cx="3311878" cy="4895850"/>
          </a:xfrm>
          <a:prstGeom prst="rect">
            <a:avLst/>
          </a:prstGeom>
          <a:ln>
            <a:solidFill>
              <a:srgbClr val="000090"/>
            </a:solidFill>
          </a:ln>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SzPct val="100000"/>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600" dirty="0" smtClean="0"/>
              <a:t>Programmes de lutte contre les infections nosocomiales et associées aux soins depuis 1994</a:t>
            </a:r>
          </a:p>
          <a:p>
            <a:pPr marL="803275" lvl="1" indent="-179388">
              <a:defRPr/>
            </a:pPr>
            <a:r>
              <a:rPr lang="fr-FR" sz="1600" b="1" dirty="0" smtClean="0"/>
              <a:t>Programme d</a:t>
            </a:r>
            <a:r>
              <a:rPr lang="fr-FR" altLang="fr-FR" sz="1600" b="1" dirty="0" smtClean="0"/>
              <a:t>’</a:t>
            </a:r>
            <a:r>
              <a:rPr lang="fr-FR" sz="1600" b="1" dirty="0" smtClean="0"/>
              <a:t>actions de prévention des infections associées aux soins </a:t>
            </a:r>
            <a:r>
              <a:rPr lang="fr-FR" sz="1400" dirty="0" smtClean="0"/>
              <a:t>(</a:t>
            </a:r>
            <a:r>
              <a:rPr lang="fr-FR" sz="1400" dirty="0" err="1" smtClean="0"/>
              <a:t>Propias</a:t>
            </a:r>
            <a:r>
              <a:rPr lang="fr-FR" sz="1400" dirty="0" smtClean="0"/>
              <a:t> 2015)</a:t>
            </a:r>
            <a:endParaRPr lang="fr-FR" sz="1600" dirty="0" smtClean="0"/>
          </a:p>
          <a:p>
            <a:pPr marL="903288" lvl="2">
              <a:defRPr/>
            </a:pPr>
            <a:r>
              <a:rPr lang="fr-FR" sz="1600" b="1" dirty="0" smtClean="0"/>
              <a:t>Axe 2 : Antibiorésistance</a:t>
            </a:r>
          </a:p>
          <a:p>
            <a:pPr lvl="2">
              <a:defRPr/>
            </a:pPr>
            <a:endParaRPr lang="fr-FR" sz="1600" dirty="0" smtClean="0"/>
          </a:p>
          <a:p>
            <a:pPr>
              <a:defRPr/>
            </a:pPr>
            <a:r>
              <a:rPr lang="fr-FR" sz="1600" dirty="0" smtClean="0"/>
              <a:t>Plan national pour préserver l</a:t>
            </a:r>
            <a:r>
              <a:rPr lang="fr-FR" altLang="fr-FR" sz="1600" dirty="0" smtClean="0"/>
              <a:t>’</a:t>
            </a:r>
            <a:r>
              <a:rPr lang="fr-FR" sz="1600" dirty="0" smtClean="0"/>
              <a:t>efficacité des antibiotiques depuis 2001</a:t>
            </a:r>
          </a:p>
          <a:p>
            <a:pPr marL="352425" lvl="1" indent="-173038">
              <a:defRPr/>
            </a:pPr>
            <a:r>
              <a:rPr lang="fr-FR" sz="1600" b="1" dirty="0" smtClean="0"/>
              <a:t>Programme interministériel de maîtrise de l</a:t>
            </a:r>
            <a:r>
              <a:rPr lang="fr-FR" altLang="fr-FR" sz="1600" b="1" dirty="0" smtClean="0"/>
              <a:t>’</a:t>
            </a:r>
            <a:r>
              <a:rPr lang="fr-FR" sz="1600" b="1" dirty="0" smtClean="0"/>
              <a:t>antibiorésistance, </a:t>
            </a:r>
            <a:r>
              <a:rPr lang="fr-FR" sz="1600" dirty="0" smtClean="0"/>
              <a:t>Novembre 2016</a:t>
            </a:r>
          </a:p>
          <a:p>
            <a:pPr lvl="1">
              <a:defRPr/>
            </a:pPr>
            <a:endParaRPr lang="fr-FR" sz="1600" dirty="0" smtClean="0"/>
          </a:p>
          <a:p>
            <a:pPr>
              <a:defRPr/>
            </a:pPr>
            <a:endParaRPr lang="fr-FR" sz="1600" dirty="0" smtClean="0"/>
          </a:p>
        </p:txBody>
      </p:sp>
      <p:sp>
        <p:nvSpPr>
          <p:cNvPr id="9" name="Flèche vers le bas 4"/>
          <p:cNvSpPr>
            <a:spLocks noChangeArrowheads="1"/>
          </p:cNvSpPr>
          <p:nvPr/>
        </p:nvSpPr>
        <p:spPr bwMode="auto">
          <a:xfrm rot="16200000">
            <a:off x="3216099" y="3273602"/>
            <a:ext cx="1343025" cy="790222"/>
          </a:xfrm>
          <a:prstGeom prst="downArrow">
            <a:avLst>
              <a:gd name="adj1" fmla="val 50000"/>
              <a:gd name="adj2" fmla="val 50000"/>
            </a:avLst>
          </a:prstGeom>
          <a:solidFill>
            <a:srgbClr val="28C3D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algn="ctr">
              <a:spcBef>
                <a:spcPct val="0"/>
              </a:spcBef>
              <a:buClrTx/>
              <a:buSzTx/>
              <a:buFontTx/>
              <a:buNone/>
            </a:pPr>
            <a:endParaRPr kumimoji="0" lang="fr-FR" altLang="fr-FR" sz="2200">
              <a:solidFill>
                <a:schemeClr val="tx1"/>
              </a:solidFill>
            </a:endParaRPr>
          </a:p>
        </p:txBody>
      </p:sp>
      <p:sp>
        <p:nvSpPr>
          <p:cNvPr id="10" name="Rectangle 8"/>
          <p:cNvSpPr txBox="1">
            <a:spLocks noChangeArrowheads="1"/>
          </p:cNvSpPr>
          <p:nvPr/>
        </p:nvSpPr>
        <p:spPr bwMode="auto">
          <a:xfrm>
            <a:off x="4391378" y="1989138"/>
            <a:ext cx="1872545" cy="1295400"/>
          </a:xfrm>
          <a:prstGeom prst="rect">
            <a:avLst/>
          </a:prstGeom>
          <a:solidFill>
            <a:srgbClr val="6FF7FF"/>
          </a:solidFill>
          <a:ln>
            <a:noFill/>
          </a:ln>
          <a:effectLst>
            <a:outerShdw blurRad="40000" dist="20000" dir="5400000" rotWithShape="0">
              <a:srgbClr val="808080">
                <a:alpha val="37999"/>
              </a:srgbClr>
            </a:outerShdw>
          </a:effectLst>
        </p:spPr>
        <p:txBody>
          <a:bodyPr/>
          <a:lstStyle>
            <a:lvl1pPr indent="15875">
              <a:defRPr sz="2200">
                <a:solidFill>
                  <a:schemeClr val="tx1"/>
                </a:solidFill>
                <a:latin typeface="Arial" charset="0"/>
              </a:defRPr>
            </a:lvl1pPr>
            <a:lvl2pPr marL="742950" indent="-285750">
              <a:defRPr sz="2200">
                <a:solidFill>
                  <a:schemeClr val="tx1"/>
                </a:solidFill>
                <a:latin typeface="Arial" charset="0"/>
              </a:defRPr>
            </a:lvl2pPr>
            <a:lvl3pPr marL="1143000" indent="-228600">
              <a:defRPr sz="2200">
                <a:solidFill>
                  <a:schemeClr val="tx1"/>
                </a:solidFill>
                <a:latin typeface="Arial" charset="0"/>
              </a:defRPr>
            </a:lvl3pPr>
            <a:lvl4pPr marL="1600200" indent="-228600">
              <a:defRPr sz="2200">
                <a:solidFill>
                  <a:schemeClr val="tx1"/>
                </a:solidFill>
                <a:latin typeface="Arial" charset="0"/>
              </a:defRPr>
            </a:lvl4pPr>
            <a:lvl5pPr marL="2057400" indent="-228600">
              <a:defRPr sz="2200">
                <a:solidFill>
                  <a:schemeClr val="tx1"/>
                </a:solidFill>
                <a:latin typeface="Arial" charset="0"/>
              </a:defRPr>
            </a:lvl5pPr>
            <a:lvl6pPr marL="2514600" indent="-228600" algn="ctr" eaLnBrk="0" fontAlgn="base" hangingPunct="0">
              <a:spcBef>
                <a:spcPct val="0"/>
              </a:spcBef>
              <a:spcAft>
                <a:spcPct val="0"/>
              </a:spcAft>
              <a:defRPr sz="2200">
                <a:solidFill>
                  <a:schemeClr val="tx1"/>
                </a:solidFill>
                <a:latin typeface="Arial" charset="0"/>
              </a:defRPr>
            </a:lvl6pPr>
            <a:lvl7pPr marL="2971800" indent="-228600" algn="ctr" eaLnBrk="0" fontAlgn="base" hangingPunct="0">
              <a:spcBef>
                <a:spcPct val="0"/>
              </a:spcBef>
              <a:spcAft>
                <a:spcPct val="0"/>
              </a:spcAft>
              <a:defRPr sz="2200">
                <a:solidFill>
                  <a:schemeClr val="tx1"/>
                </a:solidFill>
                <a:latin typeface="Arial" charset="0"/>
              </a:defRPr>
            </a:lvl7pPr>
            <a:lvl8pPr marL="3429000" indent="-228600" algn="ctr" eaLnBrk="0" fontAlgn="base" hangingPunct="0">
              <a:spcBef>
                <a:spcPct val="0"/>
              </a:spcBef>
              <a:spcAft>
                <a:spcPct val="0"/>
              </a:spcAft>
              <a:defRPr sz="2200">
                <a:solidFill>
                  <a:schemeClr val="tx1"/>
                </a:solidFill>
                <a:latin typeface="Arial" charset="0"/>
              </a:defRPr>
            </a:lvl8pPr>
            <a:lvl9pPr marL="3886200" indent="-228600" algn="ctr" eaLnBrk="0" fontAlgn="base" hangingPunct="0">
              <a:spcBef>
                <a:spcPct val="0"/>
              </a:spcBef>
              <a:spcAft>
                <a:spcPct val="0"/>
              </a:spcAft>
              <a:defRPr sz="2200">
                <a:solidFill>
                  <a:schemeClr val="tx1"/>
                </a:solidFill>
                <a:latin typeface="Arial" charset="0"/>
              </a:defRPr>
            </a:lvl9pPr>
          </a:lstStyle>
          <a:p>
            <a:pPr eaLnBrk="1" hangingPunct="1">
              <a:spcBef>
                <a:spcPct val="20000"/>
              </a:spcBef>
              <a:buClr>
                <a:srgbClr val="28C3D8"/>
              </a:buClr>
              <a:buSzPct val="130000"/>
              <a:defRPr/>
            </a:pPr>
            <a:r>
              <a:rPr kumimoji="1" lang="fr-FR" sz="1800" dirty="0" smtClean="0">
                <a:solidFill>
                  <a:srgbClr val="0000CC"/>
                </a:solidFill>
                <a:ea typeface="MS PGothic" pitchFamily="34" charset="-128"/>
                <a:cs typeface="Arial" charset="0"/>
              </a:rPr>
              <a:t>Réduire les consommations d’antibiotiques inutiles</a:t>
            </a:r>
          </a:p>
        </p:txBody>
      </p:sp>
      <p:sp>
        <p:nvSpPr>
          <p:cNvPr id="11" name="Rectangle 8"/>
          <p:cNvSpPr txBox="1">
            <a:spLocks noChangeArrowheads="1"/>
          </p:cNvSpPr>
          <p:nvPr/>
        </p:nvSpPr>
        <p:spPr bwMode="auto">
          <a:xfrm>
            <a:off x="4428067" y="3429000"/>
            <a:ext cx="2016141" cy="647700"/>
          </a:xfrm>
          <a:prstGeom prst="rect">
            <a:avLst/>
          </a:prstGeom>
          <a:solidFill>
            <a:srgbClr val="6FF7FF"/>
          </a:solidFill>
          <a:ln>
            <a:noFill/>
          </a:ln>
          <a:effectLst>
            <a:outerShdw blurRad="40000" dist="20000" dir="5400000" rotWithShape="0">
              <a:srgbClr val="808080">
                <a:alpha val="37999"/>
              </a:srgbClr>
            </a:outerShdw>
          </a:effectLst>
        </p:spPr>
        <p:txBody>
          <a:bodyPr/>
          <a:lstStyle>
            <a:lvl1pPr marL="342900" indent="-342900"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marL="0" indent="15875" eaLnBrk="1" hangingPunct="1">
              <a:spcBef>
                <a:spcPct val="20000"/>
              </a:spcBef>
              <a:buClr>
                <a:srgbClr val="28C3D8"/>
              </a:buClr>
              <a:buSzPct val="130000"/>
              <a:defRPr/>
            </a:pPr>
            <a:r>
              <a:rPr kumimoji="1" lang="fr-FR" sz="1800" dirty="0" smtClean="0">
                <a:solidFill>
                  <a:srgbClr val="002060"/>
                </a:solidFill>
              </a:rPr>
              <a:t>Améliorer l’usage </a:t>
            </a:r>
            <a:r>
              <a:rPr kumimoji="1" lang="fr-FR" sz="1800" dirty="0">
                <a:solidFill>
                  <a:srgbClr val="002060"/>
                </a:solidFill>
              </a:rPr>
              <a:t>des antibiotiques</a:t>
            </a:r>
          </a:p>
        </p:txBody>
      </p:sp>
      <p:sp>
        <p:nvSpPr>
          <p:cNvPr id="12" name="Rectangle 8"/>
          <p:cNvSpPr txBox="1">
            <a:spLocks noChangeArrowheads="1"/>
          </p:cNvSpPr>
          <p:nvPr/>
        </p:nvSpPr>
        <p:spPr bwMode="auto">
          <a:xfrm>
            <a:off x="6804378" y="1773238"/>
            <a:ext cx="1944511" cy="1871786"/>
          </a:xfrm>
          <a:prstGeom prst="rect">
            <a:avLst/>
          </a:prstGeom>
          <a:noFill/>
          <a:ln w="38100" cmpd="sng">
            <a:solidFill>
              <a:schemeClr val="tx1"/>
            </a:solidFill>
          </a:ln>
          <a:effectLst>
            <a:outerShdw blurRad="40000" dist="20000" dir="5400000" rotWithShape="0">
              <a:srgbClr val="808080">
                <a:alpha val="37999"/>
              </a:srgbClr>
            </a:outerShdw>
          </a:effectLst>
        </p:spPr>
        <p:txBody>
          <a:bodyPr/>
          <a:lstStyle>
            <a:lvl1pPr indent="15875">
              <a:defRPr sz="2200">
                <a:solidFill>
                  <a:schemeClr val="tx1"/>
                </a:solidFill>
                <a:latin typeface="Arial" charset="0"/>
              </a:defRPr>
            </a:lvl1pPr>
            <a:lvl2pPr marL="742950" indent="-285750">
              <a:defRPr sz="2200">
                <a:solidFill>
                  <a:schemeClr val="tx1"/>
                </a:solidFill>
                <a:latin typeface="Arial" charset="0"/>
              </a:defRPr>
            </a:lvl2pPr>
            <a:lvl3pPr marL="1143000" indent="-228600">
              <a:defRPr sz="2200">
                <a:solidFill>
                  <a:schemeClr val="tx1"/>
                </a:solidFill>
                <a:latin typeface="Arial" charset="0"/>
              </a:defRPr>
            </a:lvl3pPr>
            <a:lvl4pPr marL="1600200" indent="-228600">
              <a:defRPr sz="2200">
                <a:solidFill>
                  <a:schemeClr val="tx1"/>
                </a:solidFill>
                <a:latin typeface="Arial" charset="0"/>
              </a:defRPr>
            </a:lvl4pPr>
            <a:lvl5pPr marL="2057400" indent="-228600">
              <a:defRPr sz="2200">
                <a:solidFill>
                  <a:schemeClr val="tx1"/>
                </a:solidFill>
                <a:latin typeface="Arial" charset="0"/>
              </a:defRPr>
            </a:lvl5pPr>
            <a:lvl6pPr marL="2514600" indent="-228600" algn="ctr" eaLnBrk="0" fontAlgn="base" hangingPunct="0">
              <a:spcBef>
                <a:spcPct val="0"/>
              </a:spcBef>
              <a:spcAft>
                <a:spcPct val="0"/>
              </a:spcAft>
              <a:defRPr sz="2200">
                <a:solidFill>
                  <a:schemeClr val="tx1"/>
                </a:solidFill>
                <a:latin typeface="Arial" charset="0"/>
              </a:defRPr>
            </a:lvl6pPr>
            <a:lvl7pPr marL="2971800" indent="-228600" algn="ctr" eaLnBrk="0" fontAlgn="base" hangingPunct="0">
              <a:spcBef>
                <a:spcPct val="0"/>
              </a:spcBef>
              <a:spcAft>
                <a:spcPct val="0"/>
              </a:spcAft>
              <a:defRPr sz="2200">
                <a:solidFill>
                  <a:schemeClr val="tx1"/>
                </a:solidFill>
                <a:latin typeface="Arial" charset="0"/>
              </a:defRPr>
            </a:lvl7pPr>
            <a:lvl8pPr marL="3429000" indent="-228600" algn="ctr" eaLnBrk="0" fontAlgn="base" hangingPunct="0">
              <a:spcBef>
                <a:spcPct val="0"/>
              </a:spcBef>
              <a:spcAft>
                <a:spcPct val="0"/>
              </a:spcAft>
              <a:defRPr sz="2200">
                <a:solidFill>
                  <a:schemeClr val="tx1"/>
                </a:solidFill>
                <a:latin typeface="Arial" charset="0"/>
              </a:defRPr>
            </a:lvl8pPr>
            <a:lvl9pPr marL="3886200" indent="-228600" algn="ctr" eaLnBrk="0" fontAlgn="base" hangingPunct="0">
              <a:spcBef>
                <a:spcPct val="0"/>
              </a:spcBef>
              <a:spcAft>
                <a:spcPct val="0"/>
              </a:spcAft>
              <a:defRPr sz="2200">
                <a:solidFill>
                  <a:schemeClr val="tx1"/>
                </a:solidFill>
                <a:latin typeface="Arial" charset="0"/>
              </a:defRPr>
            </a:lvl9pPr>
          </a:lstStyle>
          <a:p>
            <a:pPr algn="ctr" eaLnBrk="1" hangingPunct="1">
              <a:spcBef>
                <a:spcPct val="20000"/>
              </a:spcBef>
              <a:buClr>
                <a:srgbClr val="28C3D8"/>
              </a:buClr>
              <a:buSzPct val="130000"/>
              <a:defRPr/>
            </a:pPr>
            <a:r>
              <a:rPr kumimoji="1" lang="fr-FR" sz="1800" dirty="0" smtClean="0">
                <a:solidFill>
                  <a:srgbClr val="FF0066"/>
                </a:solidFill>
                <a:ea typeface="MS PGothic" pitchFamily="34" charset="-128"/>
                <a:cs typeface="Arial" charset="0"/>
              </a:rPr>
              <a:t>Objectifs quantifiés </a:t>
            </a:r>
          </a:p>
          <a:p>
            <a:pPr algn="ctr" eaLnBrk="1" hangingPunct="1">
              <a:spcBef>
                <a:spcPct val="20000"/>
              </a:spcBef>
              <a:buClr>
                <a:srgbClr val="28C3D8"/>
              </a:buClr>
              <a:buSzPct val="130000"/>
              <a:defRPr/>
            </a:pPr>
            <a:r>
              <a:rPr kumimoji="1" lang="fr-FR" sz="1800" dirty="0" smtClean="0">
                <a:solidFill>
                  <a:srgbClr val="0000CC"/>
                </a:solidFill>
                <a:ea typeface="MS PGothic" pitchFamily="34" charset="-128"/>
                <a:cs typeface="Arial" charset="0"/>
              </a:rPr>
              <a:t>Rejoindre la moyenne européenne en 5 ans (2020)</a:t>
            </a:r>
          </a:p>
        </p:txBody>
      </p:sp>
      <p:cxnSp>
        <p:nvCxnSpPr>
          <p:cNvPr id="13" name="Connecteur droit avec flèche 12"/>
          <p:cNvCxnSpPr/>
          <p:nvPr/>
        </p:nvCxnSpPr>
        <p:spPr>
          <a:xfrm>
            <a:off x="6300612" y="2636838"/>
            <a:ext cx="50376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angle 8"/>
          <p:cNvSpPr txBox="1">
            <a:spLocks noChangeArrowheads="1"/>
          </p:cNvSpPr>
          <p:nvPr/>
        </p:nvSpPr>
        <p:spPr bwMode="auto">
          <a:xfrm>
            <a:off x="4282722" y="4839845"/>
            <a:ext cx="4561316" cy="863600"/>
          </a:xfrm>
          <a:prstGeom prst="rect">
            <a:avLst/>
          </a:prstGeom>
          <a:solidFill>
            <a:srgbClr val="7FF91A"/>
          </a:solidFill>
          <a:ln>
            <a:noFill/>
            <a:headEnd/>
            <a:tailEnd/>
          </a:ln>
          <a:effectLst>
            <a:glow rad="88900">
              <a:schemeClr val="accent2">
                <a:lumMod val="60000"/>
                <a:lumOff val="40000"/>
                <a:alpha val="37000"/>
              </a:schemeClr>
            </a:glow>
            <a:softEdge rad="31750"/>
          </a:effectLst>
        </p:spPr>
        <p:style>
          <a:lnRef idx="1">
            <a:schemeClr val="accent2"/>
          </a:lnRef>
          <a:fillRef idx="2">
            <a:schemeClr val="accent2"/>
          </a:fillRef>
          <a:effectRef idx="1">
            <a:schemeClr val="accent2"/>
          </a:effectRef>
          <a:fontRef idx="minor">
            <a:schemeClr val="dk1"/>
          </a:fontRef>
        </p:style>
        <p:txBody>
          <a:bodyPr anchor="ctr" anchorCtr="0"/>
          <a:lstStyle>
            <a:lvl1pPr marL="342900" indent="-342900">
              <a:defRPr sz="2200">
                <a:solidFill>
                  <a:schemeClr val="tx1"/>
                </a:solidFill>
                <a:latin typeface="Arial" charset="0"/>
              </a:defRPr>
            </a:lvl1pPr>
            <a:lvl2pPr marL="742950" indent="-285750">
              <a:defRPr sz="2200">
                <a:solidFill>
                  <a:schemeClr val="tx1"/>
                </a:solidFill>
                <a:latin typeface="Arial" charset="0"/>
              </a:defRPr>
            </a:lvl2pPr>
            <a:lvl3pPr marL="1143000" indent="-228600">
              <a:defRPr sz="2200">
                <a:solidFill>
                  <a:schemeClr val="tx1"/>
                </a:solidFill>
                <a:latin typeface="Arial" charset="0"/>
              </a:defRPr>
            </a:lvl3pPr>
            <a:lvl4pPr marL="1600200" indent="-228600">
              <a:defRPr sz="2200">
                <a:solidFill>
                  <a:schemeClr val="tx1"/>
                </a:solidFill>
                <a:latin typeface="Arial" charset="0"/>
              </a:defRPr>
            </a:lvl4pPr>
            <a:lvl5pPr marL="2057400" indent="-228600">
              <a:defRPr sz="2200">
                <a:solidFill>
                  <a:schemeClr val="tx1"/>
                </a:solidFill>
                <a:latin typeface="Arial" charset="0"/>
              </a:defRPr>
            </a:lvl5pPr>
            <a:lvl6pPr marL="2514600" indent="-228600" algn="ctr" eaLnBrk="0" fontAlgn="base" hangingPunct="0">
              <a:spcBef>
                <a:spcPct val="0"/>
              </a:spcBef>
              <a:spcAft>
                <a:spcPct val="0"/>
              </a:spcAft>
              <a:defRPr sz="2200">
                <a:solidFill>
                  <a:schemeClr val="tx1"/>
                </a:solidFill>
                <a:latin typeface="Arial" charset="0"/>
              </a:defRPr>
            </a:lvl6pPr>
            <a:lvl7pPr marL="2971800" indent="-228600" algn="ctr" eaLnBrk="0" fontAlgn="base" hangingPunct="0">
              <a:spcBef>
                <a:spcPct val="0"/>
              </a:spcBef>
              <a:spcAft>
                <a:spcPct val="0"/>
              </a:spcAft>
              <a:defRPr sz="2200">
                <a:solidFill>
                  <a:schemeClr val="tx1"/>
                </a:solidFill>
                <a:latin typeface="Arial" charset="0"/>
              </a:defRPr>
            </a:lvl7pPr>
            <a:lvl8pPr marL="3429000" indent="-228600" algn="ctr" eaLnBrk="0" fontAlgn="base" hangingPunct="0">
              <a:spcBef>
                <a:spcPct val="0"/>
              </a:spcBef>
              <a:spcAft>
                <a:spcPct val="0"/>
              </a:spcAft>
              <a:defRPr sz="2200">
                <a:solidFill>
                  <a:schemeClr val="tx1"/>
                </a:solidFill>
                <a:latin typeface="Arial" charset="0"/>
              </a:defRPr>
            </a:lvl8pPr>
            <a:lvl9pPr marL="3886200" indent="-228600" algn="ctr" eaLnBrk="0" fontAlgn="base" hangingPunct="0">
              <a:spcBef>
                <a:spcPct val="0"/>
              </a:spcBef>
              <a:spcAft>
                <a:spcPct val="0"/>
              </a:spcAft>
              <a:defRPr sz="2200">
                <a:solidFill>
                  <a:schemeClr val="tx1"/>
                </a:solidFill>
                <a:latin typeface="Arial" charset="0"/>
              </a:defRPr>
            </a:lvl9pPr>
          </a:lstStyle>
          <a:p>
            <a:pPr marL="0" indent="0" algn="ctr">
              <a:spcBef>
                <a:spcPct val="20000"/>
              </a:spcBef>
              <a:buClr>
                <a:srgbClr val="28C3D8"/>
              </a:buClr>
              <a:buSzPct val="130000"/>
              <a:defRPr/>
            </a:pPr>
            <a:r>
              <a:rPr kumimoji="1" lang="fr-FR" sz="2000" b="1" dirty="0" smtClean="0">
                <a:solidFill>
                  <a:schemeClr val="bg2">
                    <a:lumMod val="10000"/>
                  </a:schemeClr>
                </a:solidFill>
                <a:cs typeface="Arial" charset="0"/>
              </a:rPr>
              <a:t>Prévenir l’émergence, la sélection et la diffusion des bactéries </a:t>
            </a:r>
            <a:r>
              <a:rPr kumimoji="1" lang="fr-FR" sz="2000" b="1" dirty="0" err="1" smtClean="0">
                <a:solidFill>
                  <a:schemeClr val="bg2">
                    <a:lumMod val="10000"/>
                  </a:schemeClr>
                </a:solidFill>
                <a:cs typeface="Arial" charset="0"/>
              </a:rPr>
              <a:t>multirésistantes</a:t>
            </a:r>
            <a:endParaRPr kumimoji="1" lang="fr-FR" sz="2000" b="1" dirty="0" smtClean="0">
              <a:solidFill>
                <a:schemeClr val="bg2">
                  <a:lumMod val="10000"/>
                </a:schemeClr>
              </a:solidFill>
              <a:cs typeface="Arial" charset="0"/>
            </a:endParaRPr>
          </a:p>
        </p:txBody>
      </p:sp>
      <p:pic>
        <p:nvPicPr>
          <p:cNvPr id="15" name="Picture 6"/>
          <p:cNvPicPr>
            <a:picLocks noChangeAspect="1" noChangeArrowheads="1"/>
          </p:cNvPicPr>
          <p:nvPr/>
        </p:nvPicPr>
        <p:blipFill>
          <a:blip r:embed="rId2"/>
          <a:srcRect/>
          <a:stretch>
            <a:fillRect/>
          </a:stretch>
        </p:blipFill>
        <p:spPr bwMode="auto">
          <a:xfrm>
            <a:off x="101600" y="2327276"/>
            <a:ext cx="653345"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34" y="5661025"/>
            <a:ext cx="1624188" cy="438150"/>
          </a:xfrm>
          <a:prstGeom prst="rect">
            <a:avLst/>
          </a:prstGeom>
          <a:noFill/>
          <a:ln>
            <a:noFill/>
          </a:ln>
          <a:effectLst>
            <a:outerShdw dist="17961" dir="2700000" algn="ctr" rotWithShape="0">
              <a:srgbClr val="5C7A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155" y="5418138"/>
            <a:ext cx="1151467" cy="74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pic>
      <p:sp>
        <p:nvSpPr>
          <p:cNvPr id="18"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4</a:t>
            </a:fld>
            <a:endParaRPr lang="fr-FR" dirty="0"/>
          </a:p>
        </p:txBody>
      </p:sp>
    </p:spTree>
    <p:extLst>
      <p:ext uri="{BB962C8B-B14F-4D97-AF65-F5344CB8AC3E}">
        <p14:creationId xmlns:p14="http://schemas.microsoft.com/office/powerpoint/2010/main" val="2745331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260648"/>
            <a:ext cx="7886700" cy="327569"/>
          </a:xfrm>
        </p:spPr>
        <p:txBody>
          <a:bodyPr>
            <a:normAutofit fontScale="90000"/>
          </a:bodyPr>
          <a:lstStyle/>
          <a:p>
            <a:r>
              <a:rPr lang="fr-FR" dirty="0" smtClean="0"/>
              <a:t>Informations et outils</a:t>
            </a:r>
            <a:endParaRPr lang="fr-FR" sz="3100" dirty="0"/>
          </a:p>
        </p:txBody>
      </p:sp>
      <p:sp>
        <p:nvSpPr>
          <p:cNvPr id="6" name="Espace réservé du contenu 5"/>
          <p:cNvSpPr>
            <a:spLocks noGrp="1"/>
          </p:cNvSpPr>
          <p:nvPr>
            <p:ph idx="1"/>
          </p:nvPr>
        </p:nvSpPr>
        <p:spPr>
          <a:xfrm>
            <a:off x="2022323" y="1447800"/>
            <a:ext cx="6802362" cy="4800601"/>
          </a:xfrm>
          <a:solidFill>
            <a:schemeClr val="bg1"/>
          </a:solidFill>
        </p:spPr>
        <p:txBody>
          <a:bodyPr>
            <a:normAutofit/>
          </a:bodyPr>
          <a:lstStyle/>
          <a:p>
            <a:pPr marL="0" lvl="1">
              <a:spcBef>
                <a:spcPct val="0"/>
              </a:spcBef>
              <a:buClrTx/>
              <a:buSzTx/>
              <a:buFontTx/>
              <a:buNone/>
            </a:pPr>
            <a:r>
              <a:rPr lang="fr-FR" altLang="fr-FR" sz="1800" dirty="0">
                <a:solidFill>
                  <a:srgbClr val="254185"/>
                </a:solidFill>
                <a:latin typeface="Tahoma" pitchFamily="34" charset="0"/>
                <a:ea typeface="MS PGothic" pitchFamily="34" charset="-128"/>
              </a:rPr>
              <a:t>Dossier « antibiotiques » sur le site de l’ANSM</a:t>
            </a:r>
          </a:p>
          <a:p>
            <a:pPr marL="0" lvl="1">
              <a:spcBef>
                <a:spcPct val="0"/>
              </a:spcBef>
              <a:buClrTx/>
              <a:buSzTx/>
              <a:buFontTx/>
              <a:buNone/>
            </a:pPr>
            <a:r>
              <a:rPr lang="fr-FR" altLang="fr-FR" sz="1800" dirty="0">
                <a:solidFill>
                  <a:srgbClr val="254185"/>
                </a:solidFill>
                <a:latin typeface="Tahoma" pitchFamily="34" charset="0"/>
                <a:ea typeface="MS PGothic" pitchFamily="34" charset="-128"/>
                <a:hlinkClick r:id="rId2"/>
              </a:rPr>
              <a:t>http://ansm.sante.fr/Dossiers/Antibiotiques/Bien-utiliser-les-antibiotiques/%28offset%29/0</a:t>
            </a:r>
            <a:r>
              <a:rPr lang="fr-FR" altLang="fr-FR" sz="1800" dirty="0">
                <a:solidFill>
                  <a:srgbClr val="254185"/>
                </a:solidFill>
                <a:latin typeface="Tahoma" pitchFamily="34" charset="0"/>
                <a:ea typeface="MS PGothic" pitchFamily="34" charset="-128"/>
              </a:rPr>
              <a:t> </a:t>
            </a:r>
          </a:p>
          <a:p>
            <a:pPr marL="0" lvl="1">
              <a:spcBef>
                <a:spcPct val="0"/>
              </a:spcBef>
              <a:buClrTx/>
              <a:buSzTx/>
              <a:buFontTx/>
              <a:buNone/>
            </a:pPr>
            <a:endParaRPr lang="fr-FR" altLang="fr-FR" sz="1800" dirty="0">
              <a:solidFill>
                <a:srgbClr val="254185"/>
              </a:solidFill>
              <a:latin typeface="Tahoma" pitchFamily="34" charset="0"/>
              <a:ea typeface="MS PGothic" pitchFamily="34" charset="-128"/>
            </a:endParaRPr>
          </a:p>
          <a:p>
            <a:pPr marL="0" lvl="1">
              <a:spcBef>
                <a:spcPct val="0"/>
              </a:spcBef>
              <a:buClrTx/>
              <a:buSzTx/>
              <a:buFontTx/>
              <a:buNone/>
            </a:pPr>
            <a:endParaRPr lang="fr-FR" altLang="fr-FR" sz="1800" dirty="0">
              <a:solidFill>
                <a:srgbClr val="254185"/>
              </a:solidFill>
              <a:latin typeface="Tahoma" pitchFamily="34" charset="0"/>
              <a:ea typeface="MS PGothic" pitchFamily="34" charset="-128"/>
            </a:endParaRPr>
          </a:p>
          <a:p>
            <a:pPr marL="0" lvl="1">
              <a:spcBef>
                <a:spcPct val="0"/>
              </a:spcBef>
              <a:buClrTx/>
              <a:buSzTx/>
              <a:buFontTx/>
              <a:buNone/>
            </a:pPr>
            <a:r>
              <a:rPr lang="fr-FR" altLang="fr-FR" sz="1800" dirty="0">
                <a:solidFill>
                  <a:srgbClr val="254185"/>
                </a:solidFill>
                <a:latin typeface="Tahoma" pitchFamily="34" charset="0"/>
                <a:ea typeface="MS PGothic" pitchFamily="34" charset="-128"/>
              </a:rPr>
              <a:t>Assurance maladie</a:t>
            </a:r>
          </a:p>
          <a:p>
            <a:pPr marL="0" lvl="1">
              <a:spcBef>
                <a:spcPct val="0"/>
              </a:spcBef>
              <a:buClrTx/>
              <a:buSzTx/>
              <a:buFontTx/>
              <a:buNone/>
            </a:pPr>
            <a:r>
              <a:rPr lang="fr-FR" altLang="fr-FR" sz="1800" dirty="0">
                <a:solidFill>
                  <a:srgbClr val="254185"/>
                </a:solidFill>
                <a:latin typeface="Tahoma" pitchFamily="34" charset="0"/>
                <a:ea typeface="MS PGothic" pitchFamily="34" charset="-128"/>
                <a:hlinkClick r:id="rId3"/>
              </a:rPr>
              <a:t>https://www.ameli.fr/medecin/exercice-liberal/memos/prise-en-charge-et-suivi-du-patient/antibiotherapie</a:t>
            </a:r>
            <a:endParaRPr lang="fr-FR" altLang="fr-FR" sz="1800" dirty="0">
              <a:solidFill>
                <a:srgbClr val="254185"/>
              </a:solidFill>
              <a:latin typeface="Tahoma" pitchFamily="34" charset="0"/>
              <a:ea typeface="MS PGothic" pitchFamily="34" charset="-128"/>
            </a:endParaRPr>
          </a:p>
          <a:p>
            <a:pPr marL="0" lvl="1">
              <a:spcBef>
                <a:spcPct val="0"/>
              </a:spcBef>
              <a:buClrTx/>
              <a:buSzTx/>
              <a:buFontTx/>
              <a:buNone/>
            </a:pPr>
            <a:endParaRPr lang="fr-FR" altLang="fr-FR" sz="1800" dirty="0">
              <a:solidFill>
                <a:srgbClr val="254185"/>
              </a:solidFill>
              <a:latin typeface="Tahoma" pitchFamily="34" charset="0"/>
              <a:ea typeface="MS PGothic" pitchFamily="34" charset="-128"/>
            </a:endParaRPr>
          </a:p>
          <a:p>
            <a:pPr marL="0" lvl="1">
              <a:spcBef>
                <a:spcPct val="0"/>
              </a:spcBef>
              <a:buClrTx/>
              <a:buSzTx/>
              <a:buFontTx/>
              <a:buNone/>
            </a:pPr>
            <a:endParaRPr lang="fr-FR" altLang="fr-FR" sz="1800" dirty="0">
              <a:solidFill>
                <a:srgbClr val="254185"/>
              </a:solidFill>
              <a:latin typeface="Tahoma" pitchFamily="34" charset="0"/>
              <a:ea typeface="MS PGothic" pitchFamily="34" charset="-128"/>
            </a:endParaRPr>
          </a:p>
          <a:p>
            <a:pPr marL="0" lvl="1">
              <a:spcBef>
                <a:spcPct val="0"/>
              </a:spcBef>
              <a:buClrTx/>
              <a:buSzTx/>
              <a:buFontTx/>
              <a:buNone/>
            </a:pPr>
            <a:endParaRPr lang="fr-FR" altLang="fr-FR" sz="1800" dirty="0">
              <a:solidFill>
                <a:srgbClr val="254185"/>
              </a:solidFill>
              <a:latin typeface="Tahoma" pitchFamily="34" charset="0"/>
              <a:ea typeface="MS PGothic" pitchFamily="34" charset="-128"/>
            </a:endParaRPr>
          </a:p>
          <a:p>
            <a:pPr marL="0" lvl="1">
              <a:spcBef>
                <a:spcPct val="0"/>
              </a:spcBef>
              <a:buClrTx/>
              <a:buSzTx/>
              <a:buFontTx/>
              <a:buNone/>
            </a:pPr>
            <a:endParaRPr lang="fr-FR" altLang="fr-FR" sz="1800" dirty="0">
              <a:solidFill>
                <a:srgbClr val="254185"/>
              </a:solidFill>
              <a:latin typeface="Tahoma" pitchFamily="34" charset="0"/>
              <a:ea typeface="MS PGothic" pitchFamily="34" charset="-128"/>
            </a:endParaRPr>
          </a:p>
          <a:p>
            <a:pPr marL="0" lvl="1">
              <a:spcBef>
                <a:spcPct val="0"/>
              </a:spcBef>
              <a:buClrTx/>
              <a:buSzTx/>
              <a:buFontTx/>
              <a:buNone/>
            </a:pPr>
            <a:r>
              <a:rPr lang="fr-FR" altLang="fr-FR" sz="1800" dirty="0">
                <a:solidFill>
                  <a:srgbClr val="254185"/>
                </a:solidFill>
                <a:latin typeface="Tahoma" pitchFamily="34" charset="0"/>
                <a:ea typeface="MS PGothic" pitchFamily="34" charset="-128"/>
              </a:rPr>
              <a:t>Fédération Française d’Infectiologie  </a:t>
            </a:r>
            <a:r>
              <a:rPr lang="en-US" altLang="fr-FR" sz="1800" dirty="0">
                <a:solidFill>
                  <a:srgbClr val="254185"/>
                </a:solidFill>
                <a:latin typeface="Tahoma" pitchFamily="34" charset="0"/>
                <a:ea typeface="MS PGothic" pitchFamily="34" charset="-128"/>
                <a:hlinkClick r:id="rId4"/>
              </a:rPr>
              <a:t>www.infectiologie.com</a:t>
            </a:r>
            <a:r>
              <a:rPr lang="en-US" altLang="fr-FR" sz="1800" dirty="0">
                <a:solidFill>
                  <a:srgbClr val="254185"/>
                </a:solidFill>
                <a:latin typeface="Tahoma" pitchFamily="34" charset="0"/>
                <a:ea typeface="MS PGothic" pitchFamily="34" charset="-128"/>
              </a:rPr>
              <a:t> </a:t>
            </a:r>
          </a:p>
          <a:p>
            <a:pPr marL="0" lvl="1">
              <a:spcBef>
                <a:spcPct val="0"/>
              </a:spcBef>
              <a:buClrTx/>
              <a:buSzTx/>
              <a:buFontTx/>
              <a:buNone/>
            </a:pPr>
            <a:r>
              <a:rPr lang="fr-FR" altLang="fr-FR" sz="1800" dirty="0">
                <a:solidFill>
                  <a:srgbClr val="254185"/>
                </a:solidFill>
                <a:latin typeface="Tahoma" pitchFamily="34" charset="0"/>
                <a:ea typeface="MS PGothic" pitchFamily="34" charset="-128"/>
              </a:rPr>
              <a:t>Recommandations de traitement, outils pour les </a:t>
            </a:r>
            <a:r>
              <a:rPr lang="fr-FR" altLang="fr-FR" sz="1800" dirty="0" smtClean="0">
                <a:solidFill>
                  <a:srgbClr val="254185"/>
                </a:solidFill>
                <a:latin typeface="Tahoma" pitchFamily="34" charset="0"/>
                <a:ea typeface="MS PGothic" pitchFamily="34" charset="-128"/>
              </a:rPr>
              <a:t>référents</a:t>
            </a:r>
            <a:endParaRPr lang="fr-FR" altLang="fr-FR" sz="1800" dirty="0">
              <a:solidFill>
                <a:srgbClr val="254185"/>
              </a:solidFill>
              <a:latin typeface="Tahoma" pitchFamily="34" charset="0"/>
              <a:ea typeface="MS PGothic" pitchFamily="34" charset="-128"/>
            </a:endParaRPr>
          </a:p>
        </p:txBody>
      </p:sp>
      <p:pic>
        <p:nvPicPr>
          <p:cNvPr id="15" name="Picture 10"/>
          <p:cNvPicPr>
            <a:picLocks noChangeAspect="1" noChangeArrowheads="1"/>
          </p:cNvPicPr>
          <p:nvPr/>
        </p:nvPicPr>
        <p:blipFill>
          <a:blip r:embed="rId5"/>
          <a:srcRect/>
          <a:stretch>
            <a:fillRect/>
          </a:stretch>
        </p:blipFill>
        <p:spPr bwMode="auto">
          <a:xfrm>
            <a:off x="755576" y="4725144"/>
            <a:ext cx="7112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 name="Picture 14" descr="ANSM : Agence Nationale de sécurité du Médicament et des produits de santé"/>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167" y="1574345"/>
            <a:ext cx="180057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8132" y="2796959"/>
            <a:ext cx="1392766"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40</a:t>
            </a:fld>
            <a:endParaRPr lang="fr-FR" dirty="0"/>
          </a:p>
        </p:txBody>
      </p:sp>
    </p:spTree>
    <p:extLst>
      <p:ext uri="{BB962C8B-B14F-4D97-AF65-F5344CB8AC3E}">
        <p14:creationId xmlns:p14="http://schemas.microsoft.com/office/powerpoint/2010/main" val="5282820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hedgehog robe.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2784" y="813017"/>
            <a:ext cx="17272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611560" y="332656"/>
            <a:ext cx="7886700" cy="399577"/>
          </a:xfrm>
        </p:spPr>
        <p:txBody>
          <a:bodyPr>
            <a:normAutofit fontScale="90000"/>
          </a:bodyPr>
          <a:lstStyle/>
          <a:p>
            <a:r>
              <a:rPr lang="fr-FR" dirty="0" smtClean="0"/>
              <a:t>Informations et outils</a:t>
            </a:r>
            <a:endParaRPr lang="fr-FR" sz="3100" dirty="0"/>
          </a:p>
        </p:txBody>
      </p:sp>
      <p:sp>
        <p:nvSpPr>
          <p:cNvPr id="6" name="Espace réservé du contenu 5"/>
          <p:cNvSpPr>
            <a:spLocks noGrp="1"/>
          </p:cNvSpPr>
          <p:nvPr>
            <p:ph idx="1"/>
          </p:nvPr>
        </p:nvSpPr>
        <p:spPr>
          <a:xfrm>
            <a:off x="1548190" y="1447800"/>
            <a:ext cx="7276494" cy="4800601"/>
          </a:xfrm>
          <a:noFill/>
        </p:spPr>
        <p:txBody>
          <a:bodyPr>
            <a:normAutofit/>
          </a:bodyPr>
          <a:lstStyle/>
          <a:p>
            <a:pPr marL="457200" lvl="1" indent="0" fontAlgn="base">
              <a:lnSpc>
                <a:spcPct val="100000"/>
              </a:lnSpc>
              <a:spcBef>
                <a:spcPct val="0"/>
              </a:spcBef>
              <a:spcAft>
                <a:spcPct val="0"/>
              </a:spcAft>
              <a:buClr>
                <a:srgbClr val="FF33CC"/>
              </a:buClr>
              <a:buSzPct val="70000"/>
              <a:buNone/>
              <a:defRPr/>
            </a:pPr>
            <a:r>
              <a:rPr lang="en-US" altLang="fr-FR" sz="2400" dirty="0">
                <a:solidFill>
                  <a:srgbClr val="000066"/>
                </a:solidFill>
                <a:latin typeface="Arial" charset="0"/>
                <a:cs typeface="+mn-cs"/>
              </a:rPr>
              <a:t>Site de la </a:t>
            </a:r>
            <a:r>
              <a:rPr lang="en-US" altLang="fr-FR" sz="2400" dirty="0" err="1">
                <a:solidFill>
                  <a:srgbClr val="000066"/>
                </a:solidFill>
                <a:latin typeface="Arial" charset="0"/>
                <a:cs typeface="+mn-cs"/>
              </a:rPr>
              <a:t>journée</a:t>
            </a:r>
            <a:r>
              <a:rPr lang="en-US" altLang="fr-FR" sz="2400" dirty="0">
                <a:solidFill>
                  <a:srgbClr val="000066"/>
                </a:solidFill>
                <a:latin typeface="Arial" charset="0"/>
                <a:cs typeface="+mn-cs"/>
              </a:rPr>
              <a:t> </a:t>
            </a:r>
            <a:r>
              <a:rPr lang="en-US" altLang="fr-FR" sz="2400" dirty="0" err="1">
                <a:solidFill>
                  <a:srgbClr val="000066"/>
                </a:solidFill>
                <a:latin typeface="Arial" charset="0"/>
                <a:cs typeface="+mn-cs"/>
              </a:rPr>
              <a:t>européenne</a:t>
            </a:r>
            <a:r>
              <a:rPr lang="en-US" altLang="fr-FR" sz="2400" dirty="0">
                <a:solidFill>
                  <a:srgbClr val="000066"/>
                </a:solidFill>
                <a:latin typeface="Arial" charset="0"/>
                <a:cs typeface="+mn-cs"/>
              </a:rPr>
              <a:t>, </a:t>
            </a:r>
            <a:r>
              <a:rPr lang="en-US" altLang="fr-FR" sz="2400" dirty="0" err="1">
                <a:solidFill>
                  <a:srgbClr val="000066"/>
                </a:solidFill>
                <a:latin typeface="Arial" charset="0"/>
                <a:cs typeface="+mn-cs"/>
              </a:rPr>
              <a:t>en</a:t>
            </a:r>
            <a:r>
              <a:rPr lang="en-US" altLang="fr-FR" sz="2400" dirty="0">
                <a:solidFill>
                  <a:srgbClr val="000066"/>
                </a:solidFill>
                <a:latin typeface="Arial" charset="0"/>
                <a:cs typeface="+mn-cs"/>
              </a:rPr>
              <a:t> </a:t>
            </a:r>
            <a:r>
              <a:rPr lang="en-US" altLang="fr-FR" sz="2400" dirty="0" err="1">
                <a:solidFill>
                  <a:srgbClr val="000066"/>
                </a:solidFill>
                <a:latin typeface="Arial" charset="0"/>
                <a:cs typeface="+mn-cs"/>
              </a:rPr>
              <a:t>français</a:t>
            </a:r>
            <a:endParaRPr lang="en-US" altLang="fr-FR" sz="2400" dirty="0">
              <a:solidFill>
                <a:srgbClr val="000066"/>
              </a:solidFill>
              <a:latin typeface="Arial" charset="0"/>
              <a:cs typeface="+mn-cs"/>
            </a:endParaRPr>
          </a:p>
          <a:p>
            <a:pPr marL="457200" lvl="1" indent="0" fontAlgn="base">
              <a:lnSpc>
                <a:spcPct val="100000"/>
              </a:lnSpc>
              <a:spcBef>
                <a:spcPct val="0"/>
              </a:spcBef>
              <a:spcAft>
                <a:spcPct val="0"/>
              </a:spcAft>
              <a:buClr>
                <a:srgbClr val="FF33CC"/>
              </a:buClr>
              <a:buSzPct val="70000"/>
              <a:buNone/>
              <a:defRPr/>
            </a:pPr>
            <a:r>
              <a:rPr lang="en-US" altLang="fr-FR" sz="1800" dirty="0">
                <a:solidFill>
                  <a:srgbClr val="000066"/>
                </a:solidFill>
                <a:latin typeface="Arial" charset="0"/>
                <a:cs typeface="+mn-cs"/>
                <a:hlinkClick r:id="rId3"/>
              </a:rPr>
              <a:t>https://antibiotic.ecdc.europa.eu/fr</a:t>
            </a:r>
            <a:endParaRPr lang="en-US" altLang="fr-FR" sz="1800" dirty="0">
              <a:solidFill>
                <a:srgbClr val="000066"/>
              </a:solidFill>
              <a:latin typeface="Arial" charset="0"/>
              <a:cs typeface="+mn-cs"/>
            </a:endParaRPr>
          </a:p>
          <a:p>
            <a:pPr marL="457200" lvl="1" indent="0" fontAlgn="base">
              <a:lnSpc>
                <a:spcPct val="100000"/>
              </a:lnSpc>
              <a:spcBef>
                <a:spcPct val="0"/>
              </a:spcBef>
              <a:spcAft>
                <a:spcPct val="0"/>
              </a:spcAft>
              <a:buClr>
                <a:srgbClr val="FF33CC"/>
              </a:buClr>
              <a:buSzPct val="70000"/>
              <a:buNone/>
              <a:defRPr/>
            </a:pPr>
            <a:endParaRPr lang="fr-FR" altLang="fr-FR" sz="1600" dirty="0">
              <a:solidFill>
                <a:srgbClr val="000066"/>
              </a:solidFill>
              <a:latin typeface="Arial" charset="0"/>
              <a:cs typeface="+mn-cs"/>
            </a:endParaRPr>
          </a:p>
          <a:p>
            <a:pPr marL="457200" lvl="1" indent="0" fontAlgn="base">
              <a:lnSpc>
                <a:spcPct val="100000"/>
              </a:lnSpc>
              <a:spcBef>
                <a:spcPct val="0"/>
              </a:spcBef>
              <a:spcAft>
                <a:spcPct val="0"/>
              </a:spcAft>
              <a:buClr>
                <a:srgbClr val="FF33CC"/>
              </a:buClr>
              <a:buSzPct val="70000"/>
              <a:buNone/>
              <a:defRPr/>
            </a:pPr>
            <a:endParaRPr lang="fr-FR" altLang="fr-FR" sz="1800" dirty="0" smtClean="0">
              <a:solidFill>
                <a:srgbClr val="000066"/>
              </a:solidFill>
              <a:latin typeface="Arial" charset="0"/>
              <a:cs typeface="+mn-cs"/>
            </a:endParaRPr>
          </a:p>
          <a:p>
            <a:pPr marL="457200" lvl="1" indent="0" fontAlgn="base">
              <a:lnSpc>
                <a:spcPct val="100000"/>
              </a:lnSpc>
              <a:spcBef>
                <a:spcPct val="0"/>
              </a:spcBef>
              <a:spcAft>
                <a:spcPct val="0"/>
              </a:spcAft>
              <a:buClr>
                <a:srgbClr val="FF33CC"/>
              </a:buClr>
              <a:buSzPct val="70000"/>
              <a:buNone/>
              <a:defRPr/>
            </a:pPr>
            <a:endParaRPr lang="fr-FR" altLang="fr-FR" sz="1800" dirty="0">
              <a:solidFill>
                <a:srgbClr val="000066"/>
              </a:solidFill>
              <a:latin typeface="Arial" charset="0"/>
              <a:cs typeface="+mn-cs"/>
            </a:endParaRPr>
          </a:p>
          <a:p>
            <a:pPr marL="457200" lvl="1" indent="0" fontAlgn="base">
              <a:lnSpc>
                <a:spcPct val="100000"/>
              </a:lnSpc>
              <a:spcBef>
                <a:spcPct val="0"/>
              </a:spcBef>
              <a:spcAft>
                <a:spcPct val="0"/>
              </a:spcAft>
              <a:buClr>
                <a:srgbClr val="FF33CC"/>
              </a:buClr>
              <a:buSzPct val="70000"/>
              <a:buNone/>
              <a:defRPr/>
            </a:pPr>
            <a:r>
              <a:rPr lang="fr-FR" altLang="fr-FR" sz="2400" dirty="0">
                <a:solidFill>
                  <a:srgbClr val="000066"/>
                </a:solidFill>
                <a:latin typeface="Arial" charset="0"/>
                <a:cs typeface="+mn-cs"/>
              </a:rPr>
              <a:t>Site de la semaine mondiale de l’OMS</a:t>
            </a:r>
            <a:endParaRPr lang="en-US" altLang="fr-FR" sz="2400" dirty="0">
              <a:solidFill>
                <a:srgbClr val="33CCCC"/>
              </a:solidFill>
              <a:latin typeface="Arial" charset="0"/>
              <a:cs typeface="+mn-cs"/>
            </a:endParaRPr>
          </a:p>
          <a:p>
            <a:pPr marL="457200" lvl="1" indent="0" fontAlgn="base">
              <a:lnSpc>
                <a:spcPct val="100000"/>
              </a:lnSpc>
              <a:spcBef>
                <a:spcPct val="0"/>
              </a:spcBef>
              <a:spcAft>
                <a:spcPct val="0"/>
              </a:spcAft>
              <a:buClr>
                <a:srgbClr val="FF33CC"/>
              </a:buClr>
              <a:buSzPct val="70000"/>
              <a:buNone/>
              <a:defRPr/>
            </a:pPr>
            <a:r>
              <a:rPr lang="en-US" altLang="fr-FR" sz="1800" dirty="0">
                <a:solidFill>
                  <a:srgbClr val="000066"/>
                </a:solidFill>
                <a:latin typeface="Arial" charset="0"/>
                <a:hlinkClick r:id="rId4"/>
              </a:rPr>
              <a:t>https://www.who.int/fr/news-room/events/detail/2019/11/18/default-calendar/world-antibiotic-awareness-week-</a:t>
            </a:r>
            <a:r>
              <a:rPr lang="en-US" altLang="fr-FR" sz="1800" dirty="0" smtClean="0">
                <a:solidFill>
                  <a:srgbClr val="000066"/>
                </a:solidFill>
                <a:latin typeface="Arial" charset="0"/>
                <a:hlinkClick r:id="rId4"/>
              </a:rPr>
              <a:t>2019</a:t>
            </a:r>
            <a:r>
              <a:rPr lang="en-US" altLang="fr-FR" sz="1800" dirty="0" smtClean="0">
                <a:solidFill>
                  <a:srgbClr val="000066"/>
                </a:solidFill>
                <a:latin typeface="Arial" charset="0"/>
              </a:rPr>
              <a:t> </a:t>
            </a:r>
            <a:endParaRPr lang="fr-FR" altLang="fr-FR" sz="1800" dirty="0">
              <a:solidFill>
                <a:srgbClr val="000066"/>
              </a:solidFill>
              <a:latin typeface="Arial" charset="0"/>
              <a:cs typeface="+mn-cs"/>
            </a:endParaRPr>
          </a:p>
          <a:p>
            <a:pPr marL="457200" lvl="1" indent="0" fontAlgn="base">
              <a:lnSpc>
                <a:spcPct val="100000"/>
              </a:lnSpc>
              <a:spcBef>
                <a:spcPct val="0"/>
              </a:spcBef>
              <a:spcAft>
                <a:spcPct val="0"/>
              </a:spcAft>
              <a:buClr>
                <a:srgbClr val="FF33CC"/>
              </a:buClr>
              <a:buSzPct val="70000"/>
              <a:buNone/>
              <a:defRPr/>
            </a:pPr>
            <a:endParaRPr lang="fr-FR" altLang="fr-FR" sz="2400" dirty="0">
              <a:solidFill>
                <a:srgbClr val="000066"/>
              </a:solidFill>
              <a:latin typeface="Arial" charset="0"/>
              <a:cs typeface="+mn-cs"/>
            </a:endParaRPr>
          </a:p>
          <a:p>
            <a:pPr marL="457200" lvl="1" indent="0" fontAlgn="base">
              <a:lnSpc>
                <a:spcPct val="100000"/>
              </a:lnSpc>
              <a:spcBef>
                <a:spcPct val="0"/>
              </a:spcBef>
              <a:spcAft>
                <a:spcPct val="0"/>
              </a:spcAft>
              <a:buClr>
                <a:srgbClr val="FF33CC"/>
              </a:buClr>
              <a:buSzPct val="70000"/>
              <a:buNone/>
              <a:defRPr/>
            </a:pPr>
            <a:endParaRPr lang="fr-FR" altLang="fr-FR" sz="1800" dirty="0">
              <a:solidFill>
                <a:srgbClr val="000066"/>
              </a:solidFill>
              <a:latin typeface="Arial" charset="0"/>
              <a:cs typeface="+mn-cs"/>
            </a:endParaRPr>
          </a:p>
          <a:p>
            <a:pPr marL="457200" lvl="1" indent="0" fontAlgn="base">
              <a:lnSpc>
                <a:spcPct val="100000"/>
              </a:lnSpc>
              <a:spcBef>
                <a:spcPct val="0"/>
              </a:spcBef>
              <a:spcAft>
                <a:spcPct val="0"/>
              </a:spcAft>
              <a:buClr>
                <a:srgbClr val="FF33CC"/>
              </a:buClr>
              <a:buSzPct val="70000"/>
              <a:buNone/>
              <a:defRPr/>
            </a:pPr>
            <a:r>
              <a:rPr lang="fr-FR" altLang="fr-FR" sz="1800" dirty="0">
                <a:solidFill>
                  <a:srgbClr val="000066"/>
                </a:solidFill>
                <a:latin typeface="Arial" charset="0"/>
                <a:cs typeface="+mn-cs"/>
              </a:rPr>
              <a:t>Commission </a:t>
            </a:r>
            <a:r>
              <a:rPr lang="fr-FR" altLang="fr-FR" sz="1800" dirty="0" smtClean="0">
                <a:solidFill>
                  <a:srgbClr val="000066"/>
                </a:solidFill>
                <a:latin typeface="Arial" charset="0"/>
                <a:cs typeface="+mn-cs"/>
              </a:rPr>
              <a:t>européenne </a:t>
            </a:r>
            <a:r>
              <a:rPr lang="fr-FR" altLang="fr-FR" sz="1800" dirty="0">
                <a:solidFill>
                  <a:srgbClr val="000066"/>
                </a:solidFill>
                <a:latin typeface="Arial" charset="0"/>
                <a:cs typeface="+mn-cs"/>
              </a:rPr>
              <a:t>: page sur l’antibiorésistance</a:t>
            </a:r>
          </a:p>
          <a:p>
            <a:pPr marL="457200" lvl="1" indent="0" fontAlgn="base">
              <a:lnSpc>
                <a:spcPct val="100000"/>
              </a:lnSpc>
              <a:spcBef>
                <a:spcPct val="0"/>
              </a:spcBef>
              <a:spcAft>
                <a:spcPct val="0"/>
              </a:spcAft>
              <a:buClr>
                <a:srgbClr val="FF33CC"/>
              </a:buClr>
              <a:buSzPct val="70000"/>
              <a:buNone/>
              <a:defRPr/>
            </a:pPr>
            <a:r>
              <a:rPr lang="fr-FR" altLang="fr-FR" sz="1800" dirty="0">
                <a:solidFill>
                  <a:srgbClr val="000066"/>
                </a:solidFill>
                <a:latin typeface="Arial" charset="0"/>
                <a:cs typeface="+mn-cs"/>
                <a:hlinkClick r:id="rId5"/>
              </a:rPr>
              <a:t>https://ec.europa.eu/health/amr/antimicrobial-resistance_en</a:t>
            </a:r>
            <a:r>
              <a:rPr lang="fr-FR" altLang="fr-FR" sz="1800" dirty="0">
                <a:solidFill>
                  <a:srgbClr val="000066"/>
                </a:solidFill>
                <a:latin typeface="Arial" charset="0"/>
                <a:cs typeface="+mn-cs"/>
              </a:rPr>
              <a:t> </a:t>
            </a:r>
          </a:p>
        </p:txBody>
      </p:sp>
      <p:pic>
        <p:nvPicPr>
          <p:cNvPr id="11" name="Picture 8" descr="Logo de la campagne de l'OMS pour un bon usage des antibiotiques. à mamipuler avec précau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2924944"/>
            <a:ext cx="1405467"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descr="EU_Healt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60" y="4365104"/>
            <a:ext cx="891822"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8"/>
          <a:stretch>
            <a:fillRect/>
          </a:stretch>
        </p:blipFill>
        <p:spPr>
          <a:xfrm>
            <a:off x="179512" y="1412776"/>
            <a:ext cx="1763688" cy="868101"/>
          </a:xfrm>
          <a:prstGeom prst="rect">
            <a:avLst/>
          </a:prstGeom>
        </p:spPr>
      </p:pic>
      <p:sp>
        <p:nvSpPr>
          <p:cNvPr id="8"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41</a:t>
            </a:fld>
            <a:endParaRPr lang="fr-FR" dirty="0"/>
          </a:p>
        </p:txBody>
      </p:sp>
    </p:spTree>
    <p:extLst>
      <p:ext uri="{BB962C8B-B14F-4D97-AF65-F5344CB8AC3E}">
        <p14:creationId xmlns:p14="http://schemas.microsoft.com/office/powerpoint/2010/main" val="28087143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503548" y="1807841"/>
            <a:ext cx="8136904" cy="2341239"/>
          </a:xfrm>
          <a:noFill/>
        </p:spPr>
        <p:txBody>
          <a:bodyPr>
            <a:normAutofit/>
          </a:bodyPr>
          <a:lstStyle/>
          <a:p>
            <a:pPr marL="457200" lvl="1" indent="0" algn="ctr" fontAlgn="base">
              <a:lnSpc>
                <a:spcPct val="100000"/>
              </a:lnSpc>
              <a:spcBef>
                <a:spcPct val="0"/>
              </a:spcBef>
              <a:spcAft>
                <a:spcPct val="0"/>
              </a:spcAft>
              <a:buClr>
                <a:srgbClr val="FF33CC"/>
              </a:buClr>
              <a:buSzPct val="70000"/>
              <a:buNone/>
              <a:defRPr/>
            </a:pPr>
            <a:r>
              <a:rPr lang="fr-FR" altLang="fr-FR" b="1" dirty="0">
                <a:solidFill>
                  <a:srgbClr val="00B0F0"/>
                </a:solidFill>
                <a:ea typeface="+mj-ea"/>
              </a:rPr>
              <a:t>Merci à tous les professionnels </a:t>
            </a:r>
            <a:r>
              <a:rPr lang="fr-FR" altLang="fr-FR" b="1" dirty="0" smtClean="0">
                <a:solidFill>
                  <a:srgbClr val="00B0F0"/>
                </a:solidFill>
                <a:ea typeface="+mj-ea"/>
              </a:rPr>
              <a:t>des établissements </a:t>
            </a:r>
            <a:r>
              <a:rPr lang="fr-FR" altLang="fr-FR" b="1" dirty="0">
                <a:solidFill>
                  <a:srgbClr val="00B0F0"/>
                </a:solidFill>
                <a:ea typeface="+mj-ea"/>
              </a:rPr>
              <a:t>de santé participant</a:t>
            </a:r>
          </a:p>
          <a:p>
            <a:pPr marL="457200" lvl="1" indent="0" algn="ctr" fontAlgn="base">
              <a:lnSpc>
                <a:spcPct val="100000"/>
              </a:lnSpc>
              <a:spcBef>
                <a:spcPct val="0"/>
              </a:spcBef>
              <a:spcAft>
                <a:spcPct val="0"/>
              </a:spcAft>
              <a:buClr>
                <a:srgbClr val="FF33CC"/>
              </a:buClr>
              <a:buSzPct val="70000"/>
              <a:buNone/>
              <a:defRPr/>
            </a:pPr>
            <a:r>
              <a:rPr lang="fr-FR" altLang="fr-FR" b="1" dirty="0">
                <a:solidFill>
                  <a:srgbClr val="00B0F0"/>
                </a:solidFill>
                <a:ea typeface="+mj-ea"/>
              </a:rPr>
              <a:t>aux surveillances et évaluations </a:t>
            </a:r>
          </a:p>
          <a:p>
            <a:pPr marL="457200" lvl="1" indent="0" algn="ctr" fontAlgn="base">
              <a:lnSpc>
                <a:spcPct val="100000"/>
              </a:lnSpc>
              <a:spcBef>
                <a:spcPct val="0"/>
              </a:spcBef>
              <a:spcAft>
                <a:spcPct val="0"/>
              </a:spcAft>
              <a:buClr>
                <a:srgbClr val="FF33CC"/>
              </a:buClr>
              <a:buSzPct val="70000"/>
              <a:buNone/>
              <a:defRPr/>
            </a:pPr>
            <a:r>
              <a:rPr lang="fr-FR" altLang="fr-FR" b="1" dirty="0">
                <a:solidFill>
                  <a:srgbClr val="00B0F0"/>
                </a:solidFill>
                <a:ea typeface="+mj-ea"/>
              </a:rPr>
              <a:t>de la mission SPARES</a:t>
            </a:r>
          </a:p>
        </p:txBody>
      </p:sp>
      <p:pic>
        <p:nvPicPr>
          <p:cNvPr id="14" name="Picture 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391126"/>
            <a:ext cx="1800200" cy="99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563" y="525382"/>
            <a:ext cx="2078218" cy="72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5431" y="332657"/>
            <a:ext cx="1872208" cy="111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pic>
      <p:sp>
        <p:nvSpPr>
          <p:cNvPr id="2" name="ZoneTexte 1"/>
          <p:cNvSpPr txBox="1"/>
          <p:nvPr/>
        </p:nvSpPr>
        <p:spPr>
          <a:xfrm>
            <a:off x="1461914" y="4077071"/>
            <a:ext cx="6526450" cy="2085186"/>
          </a:xfrm>
          <a:prstGeom prst="rect">
            <a:avLst/>
          </a:prstGeom>
          <a:noFill/>
        </p:spPr>
        <p:txBody>
          <a:bodyPr wrap="square" rtlCol="0">
            <a:spAutoFit/>
          </a:bodyPr>
          <a:lstStyle/>
          <a:p>
            <a:endParaRPr lang="fr-FR" sz="1050" dirty="0" smtClean="0"/>
          </a:p>
          <a:p>
            <a:r>
              <a:rPr lang="fr-FR" sz="1600" b="1" dirty="0" smtClean="0"/>
              <a:t>Formulaires de contact sur les pages internet </a:t>
            </a:r>
            <a:r>
              <a:rPr lang="fr-FR" sz="1600" b="1" dirty="0" smtClean="0">
                <a:hlinkClick r:id="rId5"/>
              </a:rPr>
              <a:t>SPARES</a:t>
            </a:r>
            <a:endParaRPr lang="fr-FR" sz="1600" b="1" dirty="0" smtClean="0"/>
          </a:p>
          <a:p>
            <a:r>
              <a:rPr lang="fr-FR" sz="1200" dirty="0" smtClean="0">
                <a:hlinkClick r:id="rId5"/>
              </a:rPr>
              <a:t>www.cpias-grand-est.fr/index.php/spares-surveillance/</a:t>
            </a:r>
            <a:endParaRPr lang="fr-FR" sz="1200" dirty="0" smtClean="0"/>
          </a:p>
          <a:p>
            <a:endParaRPr lang="fr-FR" sz="1000" dirty="0" smtClean="0"/>
          </a:p>
          <a:p>
            <a:pPr marL="285750" indent="-285750">
              <a:buClr>
                <a:srgbClr val="0070C0"/>
              </a:buClr>
              <a:buFont typeface="Arial" panose="020B0604020202020204" pitchFamily="34" charset="0"/>
              <a:buChar char="•"/>
            </a:pPr>
            <a:r>
              <a:rPr lang="fr-FR" sz="1600" dirty="0" smtClean="0"/>
              <a:t>Méthodologie des surveillances</a:t>
            </a:r>
          </a:p>
          <a:p>
            <a:pPr marL="742950" lvl="1" indent="-285750">
              <a:buFont typeface="Arial" panose="020B0604020202020204" pitchFamily="34" charset="0"/>
              <a:buChar char="−"/>
            </a:pPr>
            <a:r>
              <a:rPr lang="fr-FR" sz="1400" dirty="0" smtClean="0"/>
              <a:t>Consommation </a:t>
            </a:r>
            <a:r>
              <a:rPr lang="fr-FR" sz="1400" dirty="0"/>
              <a:t>des antibiotiques : </a:t>
            </a:r>
            <a:r>
              <a:rPr lang="fr-FR" sz="1200" dirty="0" smtClean="0">
                <a:hlinkClick r:id="rId6"/>
              </a:rPr>
              <a:t>catherine.dumartin@chu-bordeaux.fr</a:t>
            </a:r>
            <a:endParaRPr lang="fr-FR" sz="1200" dirty="0"/>
          </a:p>
          <a:p>
            <a:pPr marL="742950" lvl="1" indent="-285750">
              <a:buFont typeface="Arial" panose="020B0604020202020204" pitchFamily="34" charset="0"/>
              <a:buChar char="−"/>
            </a:pPr>
            <a:r>
              <a:rPr lang="fr-FR" sz="1400" dirty="0" smtClean="0"/>
              <a:t>Méthodologie </a:t>
            </a:r>
            <a:r>
              <a:rPr lang="fr-FR" sz="1400" dirty="0"/>
              <a:t>Résistances bactériennes : </a:t>
            </a:r>
            <a:r>
              <a:rPr lang="fr-FR" sz="1200" dirty="0" smtClean="0">
                <a:hlinkClick r:id="rId7"/>
              </a:rPr>
              <a:t>aurelie.chabaud@chu-limoges.fr</a:t>
            </a:r>
            <a:r>
              <a:rPr lang="fr-FR" sz="1200" dirty="0" smtClean="0"/>
              <a:t> </a:t>
            </a:r>
            <a:r>
              <a:rPr lang="fr-FR" sz="1400" dirty="0" smtClean="0"/>
              <a:t> </a:t>
            </a:r>
          </a:p>
          <a:p>
            <a:pPr marL="285750" indent="-285750">
              <a:spcAft>
                <a:spcPts val="600"/>
              </a:spcAft>
              <a:buClr>
                <a:srgbClr val="0070C0"/>
              </a:buClr>
              <a:buFont typeface="Arial" panose="020B0604020202020204" pitchFamily="34" charset="0"/>
              <a:buChar char="•"/>
            </a:pPr>
            <a:r>
              <a:rPr lang="fr-FR" sz="1600" dirty="0" smtClean="0"/>
              <a:t>Outil </a:t>
            </a:r>
            <a:r>
              <a:rPr lang="fr-FR" sz="1600" dirty="0" err="1"/>
              <a:t>ConsoRes</a:t>
            </a:r>
            <a:r>
              <a:rPr lang="fr-FR" sz="1600" dirty="0"/>
              <a:t> : </a:t>
            </a:r>
            <a:r>
              <a:rPr lang="fr-FR" sz="1200" dirty="0" smtClean="0">
                <a:hlinkClick r:id="rId8"/>
              </a:rPr>
              <a:t>consores@chru-nancy.fr</a:t>
            </a:r>
            <a:endParaRPr lang="fr-FR" sz="1200" dirty="0"/>
          </a:p>
          <a:p>
            <a:pPr marL="285750" indent="-285750">
              <a:spcAft>
                <a:spcPts val="600"/>
              </a:spcAft>
              <a:buClr>
                <a:srgbClr val="0070C0"/>
              </a:buClr>
              <a:buFont typeface="Arial" panose="020B0604020202020204" pitchFamily="34" charset="0"/>
              <a:buChar char="•"/>
            </a:pPr>
            <a:r>
              <a:rPr lang="fr-FR" sz="1600" dirty="0" smtClean="0"/>
              <a:t>Prévention &amp; animation </a:t>
            </a:r>
            <a:r>
              <a:rPr lang="fr-FR" sz="1400" dirty="0"/>
              <a:t>: </a:t>
            </a:r>
            <a:r>
              <a:rPr lang="fr-FR" sz="1200" dirty="0" smtClean="0">
                <a:hlinkClick r:id="rId9"/>
              </a:rPr>
              <a:t>cpias.grand-est@chru-nancy.fr</a:t>
            </a:r>
            <a:endParaRPr lang="fr-FR" dirty="0"/>
          </a:p>
        </p:txBody>
      </p:sp>
      <p:pic>
        <p:nvPicPr>
          <p:cNvPr id="3074" name="Picture 2" descr="Résultat de recherche d'images pour &quot;nous contacter&quo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1956" y="3717032"/>
            <a:ext cx="1440160" cy="1440160"/>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42</a:t>
            </a:fld>
            <a:endParaRPr lang="fr-FR" dirty="0"/>
          </a:p>
        </p:txBody>
      </p:sp>
    </p:spTree>
    <p:extLst>
      <p:ext uri="{BB962C8B-B14F-4D97-AF65-F5344CB8AC3E}">
        <p14:creationId xmlns:p14="http://schemas.microsoft.com/office/powerpoint/2010/main" val="3905494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C77F125-30E5-6747-953A-D1BA879318F6}"/>
              </a:ext>
            </a:extLst>
          </p:cNvPr>
          <p:cNvPicPr>
            <a:picLocks noChangeAspect="1"/>
          </p:cNvPicPr>
          <p:nvPr/>
        </p:nvPicPr>
        <p:blipFill>
          <a:blip r:embed="rId2"/>
          <a:stretch>
            <a:fillRect/>
          </a:stretch>
        </p:blipFill>
        <p:spPr>
          <a:xfrm>
            <a:off x="3392288" y="4941168"/>
            <a:ext cx="2884233" cy="862077"/>
          </a:xfrm>
          <a:prstGeom prst="rect">
            <a:avLst/>
          </a:prstGeom>
        </p:spPr>
      </p:pic>
      <p:sp>
        <p:nvSpPr>
          <p:cNvPr id="2" name="Titre 1"/>
          <p:cNvSpPr>
            <a:spLocks noGrp="1"/>
          </p:cNvSpPr>
          <p:nvPr>
            <p:ph type="title"/>
          </p:nvPr>
        </p:nvSpPr>
        <p:spPr>
          <a:xfrm>
            <a:off x="0" y="188640"/>
            <a:ext cx="9289032" cy="1143000"/>
          </a:xfrm>
        </p:spPr>
        <p:txBody>
          <a:bodyPr>
            <a:noAutofit/>
          </a:bodyPr>
          <a:lstStyle/>
          <a:p>
            <a:pPr>
              <a:defRPr/>
            </a:pPr>
            <a:r>
              <a:rPr lang="fr-FR" sz="3600" dirty="0"/>
              <a:t>Contexte</a:t>
            </a:r>
            <a:r>
              <a:rPr lang="fr-FR" sz="2800" dirty="0"/>
              <a:t/>
            </a:r>
            <a:br>
              <a:rPr lang="fr-FR" sz="2800" dirty="0"/>
            </a:br>
            <a:r>
              <a:rPr lang="fr-FR" sz="2800" dirty="0"/>
              <a:t>Evolution de la surveillance : mission </a:t>
            </a:r>
            <a:r>
              <a:rPr lang="fr-FR" sz="2800" dirty="0" smtClean="0"/>
              <a:t>SPARES</a:t>
            </a:r>
            <a:r>
              <a:rPr lang="fr-FR" dirty="0" smtClean="0"/>
              <a:t/>
            </a:r>
            <a:br>
              <a:rPr lang="fr-FR" dirty="0" smtClean="0"/>
            </a:br>
            <a:r>
              <a:rPr lang="fr-FR" sz="900" dirty="0" smtClean="0"/>
              <a:t> </a:t>
            </a:r>
            <a:r>
              <a:rPr lang="fr-FR" dirty="0" smtClean="0"/>
              <a:t/>
            </a:r>
            <a:br>
              <a:rPr lang="fr-FR" dirty="0" smtClean="0"/>
            </a:br>
            <a:r>
              <a:rPr lang="fr-FR" sz="2800" b="1" dirty="0" smtClean="0">
                <a:ea typeface="+mj-ea"/>
              </a:rPr>
              <a:t>Objectifs principaux de SPARES</a:t>
            </a:r>
            <a:endParaRPr lang="fr-FR" sz="2800" b="1" dirty="0">
              <a:ea typeface="+mj-ea"/>
            </a:endParaRPr>
          </a:p>
        </p:txBody>
      </p:sp>
      <p:sp>
        <p:nvSpPr>
          <p:cNvPr id="8195" name="Espace réservé du contenu 2"/>
          <p:cNvSpPr>
            <a:spLocks noGrp="1"/>
          </p:cNvSpPr>
          <p:nvPr>
            <p:ph idx="1"/>
          </p:nvPr>
        </p:nvSpPr>
        <p:spPr>
          <a:xfrm>
            <a:off x="457200" y="1711349"/>
            <a:ext cx="8229600" cy="4525963"/>
          </a:xfrm>
        </p:spPr>
        <p:txBody>
          <a:bodyPr>
            <a:normAutofit/>
          </a:bodyPr>
          <a:lstStyle/>
          <a:p>
            <a:pPr>
              <a:spcBef>
                <a:spcPts val="533"/>
              </a:spcBef>
              <a:buFont typeface="Arial" charset="0"/>
              <a:buChar char="•"/>
            </a:pPr>
            <a:r>
              <a:rPr lang="fr-FR" altLang="fr-FR" sz="2000" b="1" dirty="0" smtClean="0"/>
              <a:t>Mettre </a:t>
            </a:r>
            <a:r>
              <a:rPr lang="fr-FR" altLang="fr-FR" sz="2000" b="1" dirty="0"/>
              <a:t>en œuvre et coordonner pour les ES la surveillance </a:t>
            </a:r>
          </a:p>
          <a:p>
            <a:pPr lvl="1" eaLnBrk="1" hangingPunct="1"/>
            <a:r>
              <a:rPr lang="fr-FR" altLang="fr-FR" sz="1800" dirty="0"/>
              <a:t>de la résistance aux antibiotiques </a:t>
            </a:r>
          </a:p>
          <a:p>
            <a:pPr lvl="1" eaLnBrk="1" hangingPunct="1"/>
            <a:r>
              <a:rPr lang="fr-FR" altLang="fr-FR" sz="1800" dirty="0"/>
              <a:t>de la consommation d’antibiotiques</a:t>
            </a:r>
          </a:p>
          <a:p>
            <a:pPr marL="0" indent="0" eaLnBrk="1" hangingPunct="1">
              <a:buNone/>
            </a:pPr>
            <a:endParaRPr lang="fr-FR" altLang="fr-FR" sz="1100" dirty="0"/>
          </a:p>
          <a:p>
            <a:pPr eaLnBrk="1" hangingPunct="1">
              <a:buFont typeface="Arial" charset="0"/>
              <a:buChar char="•"/>
            </a:pPr>
            <a:r>
              <a:rPr lang="fr-FR" altLang="fr-FR" sz="2000" b="1" dirty="0" smtClean="0"/>
              <a:t>Evaluer </a:t>
            </a:r>
            <a:r>
              <a:rPr lang="fr-FR" altLang="fr-FR" sz="2000" b="1" dirty="0"/>
              <a:t>la prévention de la transmission croisée des BMR et BHR</a:t>
            </a:r>
          </a:p>
          <a:p>
            <a:pPr lvl="1" eaLnBrk="1" hangingPunct="1"/>
            <a:r>
              <a:rPr lang="fr-FR" altLang="fr-FR" sz="1800" dirty="0"/>
              <a:t>Proposer des méthodes, outils et indicateurs de suivi des mesures de prévention de la transmission croisée</a:t>
            </a:r>
          </a:p>
          <a:p>
            <a:pPr eaLnBrk="1" hangingPunct="1">
              <a:buFont typeface="Arial" charset="0"/>
              <a:buChar char="•"/>
            </a:pPr>
            <a:endParaRPr lang="fr-FR" altLang="fr-FR" sz="2000" dirty="0"/>
          </a:p>
        </p:txBody>
      </p:sp>
      <p:sp>
        <p:nvSpPr>
          <p:cNvPr id="6" name="Espace réservé du numéro de diapositive 5"/>
          <p:cNvSpPr>
            <a:spLocks noGrp="1"/>
          </p:cNvSpPr>
          <p:nvPr>
            <p:ph type="sldNum" sz="quarter" idx="12"/>
          </p:nvPr>
        </p:nvSpPr>
        <p:spPr/>
        <p:txBody>
          <a:bodyPr/>
          <a:lstStyle/>
          <a:p>
            <a:fld id="{CB008EAA-D25F-4CD5-9F67-2BFF412C61B2}" type="slidenum">
              <a:rPr lang="fr-FR" smtClean="0"/>
              <a:t>5</a:t>
            </a:fld>
            <a:endParaRPr lang="fr-FR"/>
          </a:p>
        </p:txBody>
      </p:sp>
      <p:pic>
        <p:nvPicPr>
          <p:cNvPr id="3" name="Image 2">
            <a:extLst>
              <a:ext uri="{FF2B5EF4-FFF2-40B4-BE49-F238E27FC236}">
                <a16:creationId xmlns:a16="http://schemas.microsoft.com/office/drawing/2014/main" id="{BB44A5C5-7BE9-7E49-8EBE-9DFCB85954AC}"/>
              </a:ext>
            </a:extLst>
          </p:cNvPr>
          <p:cNvPicPr>
            <a:picLocks noChangeAspect="1"/>
          </p:cNvPicPr>
          <p:nvPr/>
        </p:nvPicPr>
        <p:blipFill>
          <a:blip r:embed="rId3"/>
          <a:stretch>
            <a:fillRect/>
          </a:stretch>
        </p:blipFill>
        <p:spPr>
          <a:xfrm>
            <a:off x="1080097" y="4149080"/>
            <a:ext cx="2853878" cy="916909"/>
          </a:xfrm>
          <a:prstGeom prst="rect">
            <a:avLst/>
          </a:prstGeom>
        </p:spPr>
      </p:pic>
      <p:pic>
        <p:nvPicPr>
          <p:cNvPr id="4" name="Image 3">
            <a:extLst>
              <a:ext uri="{FF2B5EF4-FFF2-40B4-BE49-F238E27FC236}">
                <a16:creationId xmlns:a16="http://schemas.microsoft.com/office/drawing/2014/main" id="{45EC9E02-961D-694E-9F3E-56134F455466}"/>
              </a:ext>
            </a:extLst>
          </p:cNvPr>
          <p:cNvPicPr>
            <a:picLocks noChangeAspect="1"/>
          </p:cNvPicPr>
          <p:nvPr/>
        </p:nvPicPr>
        <p:blipFill>
          <a:blip r:embed="rId4"/>
          <a:stretch>
            <a:fillRect/>
          </a:stretch>
        </p:blipFill>
        <p:spPr>
          <a:xfrm>
            <a:off x="5073096" y="4161713"/>
            <a:ext cx="2739264" cy="871063"/>
          </a:xfrm>
          <a:prstGeom prst="rect">
            <a:avLst/>
          </a:prstGeom>
        </p:spPr>
      </p:pic>
      <p:sp>
        <p:nvSpPr>
          <p:cNvPr id="7" name="Rectangle 6"/>
          <p:cNvSpPr/>
          <p:nvPr/>
        </p:nvSpPr>
        <p:spPr>
          <a:xfrm>
            <a:off x="971600" y="5872277"/>
            <a:ext cx="7920880" cy="437043"/>
          </a:xfrm>
          <a:prstGeom prst="rect">
            <a:avLst/>
          </a:prstGeom>
        </p:spPr>
        <p:txBody>
          <a:bodyPr wrap="square">
            <a:spAutoFit/>
          </a:bodyPr>
          <a:lstStyle/>
          <a:p>
            <a:pPr algn="ctr">
              <a:lnSpc>
                <a:spcPct val="80000"/>
              </a:lnSpc>
              <a:defRPr/>
            </a:pPr>
            <a:r>
              <a:rPr lang="fr-FR" altLang="fr-FR" sz="1400" b="1" dirty="0" smtClean="0">
                <a:solidFill>
                  <a:schemeClr val="tx2">
                    <a:lumMod val="75000"/>
                  </a:schemeClr>
                </a:solidFill>
              </a:rPr>
              <a:t>Plus d’informations sur la mission SPARES : </a:t>
            </a:r>
          </a:p>
          <a:p>
            <a:pPr algn="ctr">
              <a:lnSpc>
                <a:spcPct val="80000"/>
              </a:lnSpc>
              <a:defRPr/>
            </a:pPr>
            <a:r>
              <a:rPr lang="fr-FR" altLang="fr-FR" sz="1400" b="1" dirty="0" smtClean="0">
                <a:solidFill>
                  <a:schemeClr val="tx2">
                    <a:lumMod val="75000"/>
                  </a:schemeClr>
                </a:solidFill>
              </a:rPr>
              <a:t>http</a:t>
            </a:r>
            <a:r>
              <a:rPr lang="fr-FR" altLang="fr-FR" sz="1400" b="1" dirty="0">
                <a:solidFill>
                  <a:schemeClr val="tx2">
                    <a:lumMod val="75000"/>
                  </a:schemeClr>
                </a:solidFill>
              </a:rPr>
              <a:t>://www.cpias-grand-est.fr/index.php/secteur-sanitaire/missions-nationales/spares/</a:t>
            </a:r>
            <a:endParaRPr lang="fr-FR" altLang="fr-FR" sz="1400" b="1" dirty="0"/>
          </a:p>
        </p:txBody>
      </p:sp>
    </p:spTree>
    <p:extLst>
      <p:ext uri="{BB962C8B-B14F-4D97-AF65-F5344CB8AC3E}">
        <p14:creationId xmlns:p14="http://schemas.microsoft.com/office/powerpoint/2010/main" val="1945537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79512" y="248893"/>
            <a:ext cx="8568952" cy="947859"/>
          </a:xfrm>
        </p:spPr>
        <p:txBody>
          <a:bodyPr>
            <a:normAutofit fontScale="90000"/>
          </a:bodyPr>
          <a:lstStyle/>
          <a:p>
            <a:r>
              <a:rPr lang="fr-FR" dirty="0" smtClean="0"/>
              <a:t>Objectifs </a:t>
            </a:r>
            <a:br>
              <a:rPr lang="fr-FR" dirty="0" smtClean="0"/>
            </a:br>
            <a:r>
              <a:rPr lang="fr-FR" sz="2700" dirty="0" smtClean="0"/>
              <a:t>de la surveillance de la consommation d’antibiotiques </a:t>
            </a:r>
            <a:endParaRPr lang="fr-FR" sz="3600" dirty="0"/>
          </a:p>
        </p:txBody>
      </p:sp>
      <p:sp>
        <p:nvSpPr>
          <p:cNvPr id="6" name="Espace réservé du contenu 5"/>
          <p:cNvSpPr>
            <a:spLocks noGrp="1"/>
          </p:cNvSpPr>
          <p:nvPr>
            <p:ph idx="1"/>
          </p:nvPr>
        </p:nvSpPr>
        <p:spPr>
          <a:xfrm>
            <a:off x="467544" y="1556792"/>
            <a:ext cx="7200800" cy="4522334"/>
          </a:xfrm>
        </p:spPr>
        <p:txBody>
          <a:bodyPr>
            <a:noAutofit/>
          </a:bodyPr>
          <a:lstStyle/>
          <a:p>
            <a:pPr>
              <a:lnSpc>
                <a:spcPct val="80000"/>
              </a:lnSpc>
            </a:pPr>
            <a:r>
              <a:rPr lang="fr-FR" altLang="fr-FR" sz="2400" dirty="0">
                <a:solidFill>
                  <a:srgbClr val="000099"/>
                </a:solidFill>
              </a:rPr>
              <a:t>Quantifier et décrire les consommations d’antibiotiques </a:t>
            </a:r>
          </a:p>
          <a:p>
            <a:pPr lvl="2">
              <a:lnSpc>
                <a:spcPct val="80000"/>
              </a:lnSpc>
              <a:buClr>
                <a:srgbClr val="28C3D8"/>
              </a:buClr>
              <a:buSzPct val="130000"/>
              <a:buFontTx/>
              <a:buNone/>
            </a:pPr>
            <a:endParaRPr lang="fr-FR" altLang="fr-FR" sz="700" dirty="0">
              <a:solidFill>
                <a:srgbClr val="000099"/>
              </a:solidFill>
            </a:endParaRPr>
          </a:p>
          <a:p>
            <a:pPr>
              <a:lnSpc>
                <a:spcPct val="80000"/>
              </a:lnSpc>
            </a:pPr>
            <a:r>
              <a:rPr lang="fr-FR" altLang="fr-FR" sz="2400" dirty="0">
                <a:solidFill>
                  <a:srgbClr val="000099"/>
                </a:solidFill>
              </a:rPr>
              <a:t>Suivre l’évolution dans le temps</a:t>
            </a:r>
          </a:p>
          <a:p>
            <a:pPr lvl="2">
              <a:lnSpc>
                <a:spcPct val="80000"/>
              </a:lnSpc>
              <a:buClr>
                <a:srgbClr val="28C3D8"/>
              </a:buClr>
              <a:buSzPct val="130000"/>
            </a:pPr>
            <a:endParaRPr lang="fr-FR" altLang="fr-FR" sz="700" dirty="0">
              <a:solidFill>
                <a:srgbClr val="000099"/>
              </a:solidFill>
            </a:endParaRPr>
          </a:p>
          <a:p>
            <a:pPr>
              <a:lnSpc>
                <a:spcPct val="80000"/>
              </a:lnSpc>
            </a:pPr>
            <a:r>
              <a:rPr lang="fr-FR" altLang="fr-FR" sz="2400" dirty="0">
                <a:solidFill>
                  <a:srgbClr val="000099"/>
                </a:solidFill>
              </a:rPr>
              <a:t>Inciter chaque établissement participant à</a:t>
            </a:r>
          </a:p>
          <a:p>
            <a:pPr lvl="1">
              <a:lnSpc>
                <a:spcPct val="80000"/>
              </a:lnSpc>
              <a:spcAft>
                <a:spcPct val="15000"/>
              </a:spcAft>
            </a:pPr>
            <a:r>
              <a:rPr lang="fr-FR" altLang="fr-FR" sz="2000" dirty="0">
                <a:solidFill>
                  <a:srgbClr val="000099"/>
                </a:solidFill>
              </a:rPr>
              <a:t>surveiller la consommation d’antibiotiques</a:t>
            </a:r>
          </a:p>
          <a:p>
            <a:pPr lvl="1">
              <a:lnSpc>
                <a:spcPct val="80000"/>
              </a:lnSpc>
              <a:spcAft>
                <a:spcPct val="15000"/>
              </a:spcAft>
            </a:pPr>
            <a:r>
              <a:rPr lang="fr-FR" altLang="fr-FR" sz="2000" dirty="0">
                <a:solidFill>
                  <a:srgbClr val="000099"/>
                </a:solidFill>
              </a:rPr>
              <a:t>mettre ses résultats en parallèle avec les résistances bactériennes</a:t>
            </a:r>
          </a:p>
          <a:p>
            <a:pPr lvl="1">
              <a:lnSpc>
                <a:spcPct val="80000"/>
              </a:lnSpc>
              <a:spcAft>
                <a:spcPct val="15000"/>
              </a:spcAft>
            </a:pPr>
            <a:r>
              <a:rPr lang="fr-FR" altLang="fr-FR" sz="2000" dirty="0">
                <a:solidFill>
                  <a:srgbClr val="000099"/>
                </a:solidFill>
              </a:rPr>
              <a:t>se situer par rapport à un ensemble d’établissements ou de secteurs d’activité comparables </a:t>
            </a:r>
          </a:p>
          <a:p>
            <a:pPr lvl="1">
              <a:lnSpc>
                <a:spcPct val="80000"/>
              </a:lnSpc>
              <a:spcAft>
                <a:spcPct val="15000"/>
              </a:spcAft>
              <a:buFont typeface="Wingdings" pitchFamily="2" charset="2"/>
              <a:buNone/>
            </a:pPr>
            <a:endParaRPr lang="fr-FR" altLang="fr-FR" sz="2000" dirty="0">
              <a:solidFill>
                <a:srgbClr val="000099"/>
              </a:solidFill>
            </a:endParaRPr>
          </a:p>
          <a:p>
            <a:pPr lvl="1">
              <a:lnSpc>
                <a:spcPct val="80000"/>
              </a:lnSpc>
              <a:spcAft>
                <a:spcPct val="15000"/>
              </a:spcAft>
              <a:buFont typeface="Wingdings" pitchFamily="2" charset="2"/>
              <a:buNone/>
            </a:pPr>
            <a:r>
              <a:rPr lang="fr-FR" altLang="fr-FR" sz="2000" b="1" dirty="0">
                <a:solidFill>
                  <a:srgbClr val="000099"/>
                </a:solidFill>
              </a:rPr>
              <a:t>   analyser les différences</a:t>
            </a:r>
            <a:r>
              <a:rPr lang="fr-FR" altLang="fr-FR" sz="2000" dirty="0">
                <a:solidFill>
                  <a:srgbClr val="000099"/>
                </a:solidFill>
              </a:rPr>
              <a:t> </a:t>
            </a:r>
            <a:r>
              <a:rPr lang="fr-FR" altLang="fr-FR" sz="2000" b="1" dirty="0">
                <a:solidFill>
                  <a:srgbClr val="000099"/>
                </a:solidFill>
              </a:rPr>
              <a:t>afin</a:t>
            </a:r>
            <a:r>
              <a:rPr lang="fr-FR" altLang="fr-FR" sz="2000" dirty="0">
                <a:solidFill>
                  <a:srgbClr val="000099"/>
                </a:solidFill>
              </a:rPr>
              <a:t> </a:t>
            </a:r>
            <a:r>
              <a:rPr lang="fr-FR" altLang="fr-FR" sz="2000" b="1" dirty="0">
                <a:solidFill>
                  <a:srgbClr val="000099"/>
                </a:solidFill>
              </a:rPr>
              <a:t>d’identifier des pistes pour optimiser l’utilisation des antibiotiques</a:t>
            </a:r>
          </a:p>
          <a:p>
            <a:endParaRPr lang="fr-FR" sz="2400" dirty="0" smtClean="0"/>
          </a:p>
        </p:txBody>
      </p:sp>
      <p:sp>
        <p:nvSpPr>
          <p:cNvPr id="8" name="Line 6"/>
          <p:cNvSpPr>
            <a:spLocks noChangeShapeType="1"/>
          </p:cNvSpPr>
          <p:nvPr/>
        </p:nvSpPr>
        <p:spPr bwMode="auto">
          <a:xfrm>
            <a:off x="395536" y="5301208"/>
            <a:ext cx="632278" cy="0"/>
          </a:xfrm>
          <a:prstGeom prst="line">
            <a:avLst/>
          </a:prstGeom>
          <a:noFill/>
          <a:ln w="1143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 name="Text Box 5"/>
          <p:cNvSpPr txBox="1">
            <a:spLocks noChangeArrowheads="1"/>
          </p:cNvSpPr>
          <p:nvPr/>
        </p:nvSpPr>
        <p:spPr bwMode="auto">
          <a:xfrm>
            <a:off x="7301285" y="5013226"/>
            <a:ext cx="16298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algn="ctr">
              <a:spcBef>
                <a:spcPct val="0"/>
              </a:spcBef>
              <a:buClrTx/>
              <a:buSzTx/>
              <a:buFontTx/>
              <a:buNone/>
            </a:pPr>
            <a:r>
              <a:rPr kumimoji="0" lang="fr-FR" altLang="fr-FR" sz="1800" b="1" dirty="0">
                <a:solidFill>
                  <a:srgbClr val="FF0066"/>
                </a:solidFill>
                <a:ea typeface="MS PGothic" pitchFamily="34" charset="-128"/>
              </a:rPr>
              <a:t>Surveiller pour agir</a:t>
            </a:r>
          </a:p>
        </p:txBody>
      </p:sp>
      <p:sp>
        <p:nvSpPr>
          <p:cNvPr id="10" name="Text Box 6"/>
          <p:cNvSpPr txBox="1">
            <a:spLocks noChangeArrowheads="1"/>
          </p:cNvSpPr>
          <p:nvPr/>
        </p:nvSpPr>
        <p:spPr bwMode="auto">
          <a:xfrm>
            <a:off x="7239196" y="1412776"/>
            <a:ext cx="16298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algn="ctr">
              <a:spcBef>
                <a:spcPct val="0"/>
              </a:spcBef>
              <a:buClrTx/>
              <a:buSzTx/>
              <a:buFontTx/>
              <a:buNone/>
            </a:pPr>
            <a:r>
              <a:rPr kumimoji="0" lang="fr-FR" altLang="fr-FR" sz="1800" b="1" dirty="0">
                <a:solidFill>
                  <a:srgbClr val="FF0066"/>
                </a:solidFill>
                <a:ea typeface="MS PGothic" pitchFamily="34" charset="-128"/>
              </a:rPr>
              <a:t>Fournir des outils et méthode</a:t>
            </a:r>
          </a:p>
          <a:p>
            <a:pPr algn="ctr">
              <a:spcBef>
                <a:spcPct val="0"/>
              </a:spcBef>
              <a:buClrTx/>
              <a:buSzTx/>
              <a:buFontTx/>
              <a:buNone/>
            </a:pPr>
            <a:r>
              <a:rPr kumimoji="0" lang="fr-FR" altLang="fr-FR" sz="1800" b="1" dirty="0">
                <a:solidFill>
                  <a:srgbClr val="FF0066"/>
                </a:solidFill>
                <a:ea typeface="MS PGothic" pitchFamily="34" charset="-128"/>
              </a:rPr>
              <a:t>standardisés</a:t>
            </a:r>
          </a:p>
        </p:txBody>
      </p:sp>
      <p:sp>
        <p:nvSpPr>
          <p:cNvPr id="11" name="Text Box 7"/>
          <p:cNvSpPr txBox="1">
            <a:spLocks noChangeArrowheads="1"/>
          </p:cNvSpPr>
          <p:nvPr/>
        </p:nvSpPr>
        <p:spPr bwMode="auto">
          <a:xfrm>
            <a:off x="7239196" y="2925662"/>
            <a:ext cx="16298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algn="ctr">
              <a:spcBef>
                <a:spcPct val="0"/>
              </a:spcBef>
              <a:buClrTx/>
              <a:buSzTx/>
              <a:buFontTx/>
              <a:buNone/>
            </a:pPr>
            <a:r>
              <a:rPr kumimoji="0" lang="fr-FR" altLang="fr-FR" sz="1800" b="1" dirty="0">
                <a:solidFill>
                  <a:srgbClr val="FF0066"/>
                </a:solidFill>
                <a:ea typeface="MS PGothic" pitchFamily="34" charset="-128"/>
              </a:rPr>
              <a:t>Aider à l’analyse, l’</a:t>
            </a:r>
            <a:r>
              <a:rPr kumimoji="0" lang="fr-FR" altLang="fr-FR" sz="1800" b="1" dirty="0" err="1">
                <a:solidFill>
                  <a:srgbClr val="FF0066"/>
                </a:solidFill>
                <a:ea typeface="MS PGothic" pitchFamily="34" charset="-128"/>
              </a:rPr>
              <a:t>interpré-tation</a:t>
            </a:r>
            <a:endParaRPr kumimoji="0" lang="fr-FR" altLang="fr-FR" sz="1800" b="1" dirty="0">
              <a:solidFill>
                <a:srgbClr val="FF0066"/>
              </a:solidFill>
              <a:ea typeface="MS PGothic" pitchFamily="34" charset="-128"/>
            </a:endParaRPr>
          </a:p>
        </p:txBody>
      </p:sp>
      <p:sp>
        <p:nvSpPr>
          <p:cNvPr id="12"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6</a:t>
            </a:fld>
            <a:endParaRPr lang="fr-FR" dirty="0"/>
          </a:p>
        </p:txBody>
      </p:sp>
    </p:spTree>
    <p:extLst>
      <p:ext uri="{BB962C8B-B14F-4D97-AF65-F5344CB8AC3E}">
        <p14:creationId xmlns:p14="http://schemas.microsoft.com/office/powerpoint/2010/main" val="5986318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116632"/>
            <a:ext cx="7886700" cy="947859"/>
          </a:xfrm>
        </p:spPr>
        <p:txBody>
          <a:bodyPr/>
          <a:lstStyle/>
          <a:p>
            <a:r>
              <a:rPr lang="fr-FR" dirty="0" smtClean="0"/>
              <a:t>Méthode </a:t>
            </a:r>
            <a:endParaRPr lang="fr-FR" dirty="0"/>
          </a:p>
        </p:txBody>
      </p:sp>
      <p:sp>
        <p:nvSpPr>
          <p:cNvPr id="6" name="Espace réservé du contenu 5"/>
          <p:cNvSpPr>
            <a:spLocks noGrp="1"/>
          </p:cNvSpPr>
          <p:nvPr>
            <p:ph idx="1"/>
          </p:nvPr>
        </p:nvSpPr>
        <p:spPr>
          <a:xfrm>
            <a:off x="323528" y="1165894"/>
            <a:ext cx="8820472" cy="4351338"/>
          </a:xfrm>
        </p:spPr>
        <p:txBody>
          <a:bodyPr>
            <a:normAutofit/>
          </a:bodyPr>
          <a:lstStyle/>
          <a:p>
            <a:pPr>
              <a:lnSpc>
                <a:spcPct val="80000"/>
              </a:lnSpc>
            </a:pPr>
            <a:r>
              <a:rPr lang="fr-FR" altLang="fr-FR" sz="2800" dirty="0">
                <a:solidFill>
                  <a:srgbClr val="000099"/>
                </a:solidFill>
              </a:rPr>
              <a:t>Enquête rétrospective sur </a:t>
            </a:r>
            <a:r>
              <a:rPr lang="fr-FR" altLang="fr-FR" sz="2800" dirty="0" smtClean="0">
                <a:solidFill>
                  <a:srgbClr val="000099"/>
                </a:solidFill>
              </a:rPr>
              <a:t>2018 </a:t>
            </a:r>
            <a:endParaRPr lang="fr-FR" altLang="fr-FR" sz="2800" dirty="0">
              <a:solidFill>
                <a:srgbClr val="000099"/>
              </a:solidFill>
            </a:endParaRPr>
          </a:p>
          <a:p>
            <a:pPr lvl="1">
              <a:lnSpc>
                <a:spcPct val="80000"/>
              </a:lnSpc>
              <a:buClr>
                <a:srgbClr val="28C3D8"/>
              </a:buClr>
              <a:buSzPct val="130000"/>
              <a:buFontTx/>
              <a:buChar char="•"/>
            </a:pPr>
            <a:endParaRPr lang="fr-FR" altLang="fr-FR" sz="1400" dirty="0">
              <a:solidFill>
                <a:srgbClr val="000099"/>
              </a:solidFill>
            </a:endParaRPr>
          </a:p>
          <a:p>
            <a:pPr>
              <a:lnSpc>
                <a:spcPct val="80000"/>
              </a:lnSpc>
            </a:pPr>
            <a:r>
              <a:rPr lang="fr-FR" altLang="fr-FR" sz="2800" dirty="0">
                <a:solidFill>
                  <a:srgbClr val="000099"/>
                </a:solidFill>
              </a:rPr>
              <a:t>Volontariat des établissements de santé de France métropolitaine et outre-mer</a:t>
            </a:r>
          </a:p>
          <a:p>
            <a:pPr>
              <a:lnSpc>
                <a:spcPct val="80000"/>
              </a:lnSpc>
            </a:pPr>
            <a:endParaRPr lang="fr-FR" altLang="fr-FR" sz="900" dirty="0">
              <a:solidFill>
                <a:srgbClr val="000099"/>
              </a:solidFill>
            </a:endParaRPr>
          </a:p>
          <a:p>
            <a:pPr>
              <a:lnSpc>
                <a:spcPct val="80000"/>
              </a:lnSpc>
            </a:pPr>
            <a:r>
              <a:rPr lang="fr-FR" altLang="fr-FR" sz="2800" dirty="0">
                <a:solidFill>
                  <a:srgbClr val="000099"/>
                </a:solidFill>
              </a:rPr>
              <a:t>Recueil des données à l’aide de l’outil </a:t>
            </a:r>
            <a:r>
              <a:rPr lang="fr-FR" altLang="fr-FR" sz="2800" dirty="0" err="1">
                <a:solidFill>
                  <a:srgbClr val="000099"/>
                </a:solidFill>
              </a:rPr>
              <a:t>ConsoRes</a:t>
            </a:r>
            <a:endParaRPr lang="fr-FR" altLang="fr-FR" sz="2800" dirty="0">
              <a:solidFill>
                <a:srgbClr val="000099"/>
              </a:solidFill>
            </a:endParaRPr>
          </a:p>
          <a:p>
            <a:pPr lvl="2">
              <a:lnSpc>
                <a:spcPct val="80000"/>
              </a:lnSpc>
              <a:spcAft>
                <a:spcPct val="15000"/>
              </a:spcAft>
              <a:buClr>
                <a:srgbClr val="FF33CC"/>
              </a:buClr>
              <a:buSzPct val="70000"/>
              <a:buFont typeface="Wingdings" pitchFamily="2" charset="2"/>
              <a:buChar char="Ø"/>
            </a:pPr>
            <a:r>
              <a:rPr lang="fr-FR" altLang="fr-FR" sz="2000" dirty="0">
                <a:solidFill>
                  <a:srgbClr val="000099"/>
                </a:solidFill>
              </a:rPr>
              <a:t>consommation des antibiotiques </a:t>
            </a:r>
          </a:p>
          <a:p>
            <a:pPr lvl="2">
              <a:lnSpc>
                <a:spcPct val="80000"/>
              </a:lnSpc>
              <a:spcAft>
                <a:spcPct val="15000"/>
              </a:spcAft>
              <a:buClr>
                <a:srgbClr val="FF33CC"/>
              </a:buClr>
              <a:buSzPct val="70000"/>
              <a:buFont typeface="Wingdings" pitchFamily="2" charset="2"/>
              <a:buChar char="Ø"/>
            </a:pPr>
            <a:r>
              <a:rPr lang="fr-FR" altLang="fr-FR" sz="2000" dirty="0">
                <a:solidFill>
                  <a:srgbClr val="000099"/>
                </a:solidFill>
              </a:rPr>
              <a:t>données administratives et d’activité</a:t>
            </a:r>
          </a:p>
          <a:p>
            <a:endParaRPr lang="fr-FR" sz="2800" dirty="0" smtClean="0"/>
          </a:p>
        </p:txBody>
      </p:sp>
      <p:sp>
        <p:nvSpPr>
          <p:cNvPr id="8" name="Rectangle 7"/>
          <p:cNvSpPr/>
          <p:nvPr/>
        </p:nvSpPr>
        <p:spPr>
          <a:xfrm>
            <a:off x="1565514" y="5856436"/>
            <a:ext cx="1638334" cy="307777"/>
          </a:xfrm>
          <a:prstGeom prst="rect">
            <a:avLst/>
          </a:prstGeom>
        </p:spPr>
        <p:txBody>
          <a:bodyPr wrap="none">
            <a:spAutoFit/>
          </a:bodyPr>
          <a:lstStyle/>
          <a:p>
            <a:r>
              <a:rPr lang="fr-FR" sz="1400" u="sng" dirty="0">
                <a:solidFill>
                  <a:srgbClr val="002060"/>
                </a:solidFill>
              </a:rPr>
              <a:t>www.consores.net</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4097858"/>
            <a:ext cx="2520280" cy="17597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19" y="4005064"/>
            <a:ext cx="2634391" cy="185137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012160" y="5874495"/>
            <a:ext cx="1886799" cy="307777"/>
          </a:xfrm>
          <a:prstGeom prst="rect">
            <a:avLst/>
          </a:prstGeom>
        </p:spPr>
        <p:txBody>
          <a:bodyPr wrap="none">
            <a:spAutoFit/>
          </a:bodyPr>
          <a:lstStyle/>
          <a:p>
            <a:r>
              <a:rPr lang="fr-FR" sz="1400" u="sng" dirty="0" smtClean="0">
                <a:solidFill>
                  <a:srgbClr val="002060"/>
                </a:solidFill>
              </a:rPr>
              <a:t>www.club-consores.fr</a:t>
            </a:r>
            <a:endParaRPr lang="fr-FR" sz="1400" u="sng" dirty="0">
              <a:solidFill>
                <a:srgbClr val="002060"/>
              </a:solidFill>
            </a:endParaRPr>
          </a:p>
        </p:txBody>
      </p:sp>
      <p:sp>
        <p:nvSpPr>
          <p:cNvPr id="12"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7</a:t>
            </a:fld>
            <a:endParaRPr lang="fr-FR" dirty="0"/>
          </a:p>
        </p:txBody>
      </p:sp>
    </p:spTree>
    <p:extLst>
      <p:ext uri="{BB962C8B-B14F-4D97-AF65-F5344CB8AC3E}">
        <p14:creationId xmlns:p14="http://schemas.microsoft.com/office/powerpoint/2010/main" val="15331777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8650" y="365127"/>
            <a:ext cx="7886700" cy="947859"/>
          </a:xfrm>
        </p:spPr>
        <p:txBody>
          <a:bodyPr/>
          <a:lstStyle/>
          <a:p>
            <a:r>
              <a:rPr lang="fr-FR" dirty="0" smtClean="0"/>
              <a:t>Méthode </a:t>
            </a:r>
            <a:endParaRPr lang="fr-FR" dirty="0"/>
          </a:p>
        </p:txBody>
      </p:sp>
      <p:sp>
        <p:nvSpPr>
          <p:cNvPr id="6" name="Espace réservé du contenu 5"/>
          <p:cNvSpPr>
            <a:spLocks noGrp="1"/>
          </p:cNvSpPr>
          <p:nvPr>
            <p:ph idx="1"/>
          </p:nvPr>
        </p:nvSpPr>
        <p:spPr>
          <a:xfrm>
            <a:off x="628650" y="1312987"/>
            <a:ext cx="7886700" cy="4420270"/>
          </a:xfrm>
        </p:spPr>
        <p:txBody>
          <a:bodyPr>
            <a:normAutofit/>
          </a:bodyPr>
          <a:lstStyle/>
          <a:p>
            <a:pPr>
              <a:lnSpc>
                <a:spcPct val="80000"/>
              </a:lnSpc>
            </a:pPr>
            <a:r>
              <a:rPr lang="fr-FR" altLang="fr-FR" sz="1800" b="1" dirty="0"/>
              <a:t>Antibiotiques à visée systémique</a:t>
            </a:r>
          </a:p>
          <a:p>
            <a:pPr lvl="1">
              <a:lnSpc>
                <a:spcPct val="80000"/>
              </a:lnSpc>
            </a:pPr>
            <a:r>
              <a:rPr lang="fr-FR" altLang="fr-FR" sz="1600" dirty="0"/>
              <a:t>antibiotiques : classification ATC J01 + rifampicine (J04AB02) + </a:t>
            </a:r>
            <a:r>
              <a:rPr lang="fr-FR" altLang="fr-FR" sz="1600" dirty="0" err="1"/>
              <a:t>imidazolés</a:t>
            </a:r>
            <a:r>
              <a:rPr lang="fr-FR" altLang="fr-FR" sz="1600" dirty="0"/>
              <a:t> per os (P01AB) + </a:t>
            </a:r>
            <a:r>
              <a:rPr lang="fr-FR" altLang="fr-FR" sz="1600" dirty="0" err="1"/>
              <a:t>fidaxomicine</a:t>
            </a:r>
            <a:r>
              <a:rPr lang="fr-FR" altLang="fr-FR" sz="1600" dirty="0"/>
              <a:t> (A07AA12)</a:t>
            </a:r>
          </a:p>
          <a:p>
            <a:pPr lvl="1">
              <a:lnSpc>
                <a:spcPct val="80000"/>
              </a:lnSpc>
            </a:pPr>
            <a:r>
              <a:rPr lang="fr-FR" altLang="fr-FR" sz="1600" dirty="0"/>
              <a:t>dispensés par la Pharmacie à Usage Intérieur (PUI) en </a:t>
            </a:r>
            <a:r>
              <a:rPr lang="fr-FR" altLang="fr-FR" sz="1600" dirty="0" smtClean="0"/>
              <a:t>2018 </a:t>
            </a:r>
            <a:r>
              <a:rPr lang="fr-FR" altLang="fr-FR" sz="1600" dirty="0"/>
              <a:t>en</a:t>
            </a:r>
            <a:r>
              <a:rPr lang="fr-FR" altLang="fr-FR" sz="1600" b="1" dirty="0"/>
              <a:t> hospitalisation complète</a:t>
            </a:r>
            <a:r>
              <a:rPr lang="fr-FR" altLang="fr-FR" sz="1600" dirty="0"/>
              <a:t> </a:t>
            </a:r>
          </a:p>
          <a:p>
            <a:pPr lvl="2">
              <a:lnSpc>
                <a:spcPct val="80000"/>
              </a:lnSpc>
            </a:pPr>
            <a:r>
              <a:rPr lang="fr-FR" altLang="fr-FR" sz="1400" dirty="0"/>
              <a:t>sur l’ensemble de l’établissement </a:t>
            </a:r>
          </a:p>
          <a:p>
            <a:pPr lvl="2">
              <a:lnSpc>
                <a:spcPct val="80000"/>
              </a:lnSpc>
            </a:pPr>
            <a:r>
              <a:rPr lang="fr-FR" altLang="fr-FR" sz="1400" dirty="0"/>
              <a:t>dans chacun des secteurs d’activité </a:t>
            </a:r>
          </a:p>
          <a:p>
            <a:pPr lvl="1">
              <a:lnSpc>
                <a:spcPct val="80000"/>
              </a:lnSpc>
            </a:pPr>
            <a:r>
              <a:rPr lang="fr-FR" altLang="fr-FR" sz="1600" dirty="0"/>
              <a:t>exclusion : rétrocession, hospitalisation de jour et de nuit, séances, hébergement, unités de consultations et de soins ambulatoires (UCSA)</a:t>
            </a:r>
          </a:p>
          <a:p>
            <a:pPr>
              <a:lnSpc>
                <a:spcPct val="80000"/>
              </a:lnSpc>
            </a:pPr>
            <a:endParaRPr lang="fr-FR" altLang="fr-FR" sz="1800" dirty="0"/>
          </a:p>
          <a:p>
            <a:pPr>
              <a:lnSpc>
                <a:spcPct val="80000"/>
              </a:lnSpc>
            </a:pPr>
            <a:r>
              <a:rPr lang="fr-FR" altLang="fr-FR" sz="1800" dirty="0"/>
              <a:t>Etablissements exclus : </a:t>
            </a:r>
            <a:r>
              <a:rPr lang="fr-FR" altLang="fr-FR" sz="1600" dirty="0"/>
              <a:t>hospitalisation à domicile (HAD), Maison d'enfant à caractère sanitaire spécialisé (MECSS), centres de dialyse, </a:t>
            </a:r>
            <a:r>
              <a:rPr lang="fr-FR" altLang="ja-JP" sz="1600" dirty="0">
                <a:ea typeface="MS PGothic" pitchFamily="34" charset="-128"/>
              </a:rPr>
              <a:t>établissements d’hébergement de personnes âgées dépendantes (</a:t>
            </a:r>
            <a:r>
              <a:rPr lang="fr-FR" altLang="fr-FR" sz="1600" dirty="0"/>
              <a:t>EHPAD)</a:t>
            </a:r>
          </a:p>
          <a:p>
            <a:pPr>
              <a:lnSpc>
                <a:spcPct val="80000"/>
              </a:lnSpc>
            </a:pPr>
            <a:endParaRPr lang="fr-FR" altLang="fr-FR" sz="1600" b="1" dirty="0"/>
          </a:p>
          <a:p>
            <a:pPr>
              <a:lnSpc>
                <a:spcPct val="80000"/>
              </a:lnSpc>
            </a:pPr>
            <a:r>
              <a:rPr lang="fr-FR" altLang="fr-FR" sz="1800" b="1" dirty="0"/>
              <a:t>Analyse</a:t>
            </a:r>
            <a:r>
              <a:rPr lang="fr-FR" altLang="fr-FR" sz="1800" dirty="0"/>
              <a:t> </a:t>
            </a:r>
          </a:p>
          <a:p>
            <a:pPr lvl="1">
              <a:lnSpc>
                <a:spcPct val="80000"/>
              </a:lnSpc>
            </a:pPr>
            <a:r>
              <a:rPr lang="fr-FR" altLang="fr-FR" sz="1600" dirty="0"/>
              <a:t>en nombre de Doses Définies Journalières (DDJ, unité définie par l’OMS </a:t>
            </a:r>
            <a:r>
              <a:rPr lang="fr-FR" altLang="fr-FR" sz="1600" dirty="0">
                <a:hlinkClick r:id="rId2"/>
              </a:rPr>
              <a:t>www.whocc.no/</a:t>
            </a:r>
            <a:r>
              <a:rPr lang="fr-FR" altLang="fr-FR" sz="1600" dirty="0"/>
              <a:t>, valeurs </a:t>
            </a:r>
            <a:r>
              <a:rPr lang="fr-FR" altLang="fr-FR" sz="1600" dirty="0" smtClean="0"/>
              <a:t>2019) </a:t>
            </a:r>
            <a:r>
              <a:rPr lang="fr-FR" altLang="fr-FR" sz="1600" dirty="0"/>
              <a:t>pour </a:t>
            </a:r>
            <a:r>
              <a:rPr lang="fr-FR" altLang="fr-FR" sz="1600" dirty="0" smtClean="0"/>
              <a:t>1 000 </a:t>
            </a:r>
            <a:r>
              <a:rPr lang="fr-FR" altLang="fr-FR" sz="1600" dirty="0"/>
              <a:t>journées d’hospitalisation </a:t>
            </a:r>
          </a:p>
          <a:p>
            <a:pPr lvl="1">
              <a:lnSpc>
                <a:spcPct val="80000"/>
              </a:lnSpc>
            </a:pPr>
            <a:r>
              <a:rPr lang="fr-FR" altLang="fr-FR" sz="1600" dirty="0" smtClean="0"/>
              <a:t>présentation </a:t>
            </a:r>
            <a:r>
              <a:rPr lang="fr-FR" altLang="fr-FR" sz="1600" dirty="0"/>
              <a:t>des taux </a:t>
            </a:r>
            <a:r>
              <a:rPr lang="fr-FR" altLang="fr-FR" sz="1600" dirty="0" smtClean="0"/>
              <a:t>globaux</a:t>
            </a:r>
            <a:endParaRPr lang="fr-FR" dirty="0" smtClean="0"/>
          </a:p>
        </p:txBody>
      </p:sp>
      <p:grpSp>
        <p:nvGrpSpPr>
          <p:cNvPr id="8" name="Group 10"/>
          <p:cNvGrpSpPr>
            <a:grpSpLocks/>
          </p:cNvGrpSpPr>
          <p:nvPr/>
        </p:nvGrpSpPr>
        <p:grpSpPr bwMode="auto">
          <a:xfrm>
            <a:off x="6437288" y="5301208"/>
            <a:ext cx="2561166" cy="1008063"/>
            <a:chOff x="3648" y="3431"/>
            <a:chExt cx="3221" cy="1076"/>
          </a:xfrm>
        </p:grpSpPr>
        <p:pic>
          <p:nvPicPr>
            <p:cNvPr id="9" name="Imag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2" y="3431"/>
              <a:ext cx="1497" cy="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p:cNvPicPr>
              <a:picLocks noChangeAspect="1"/>
            </p:cNvPicPr>
            <p:nvPr/>
          </p:nvPicPr>
          <p:blipFill>
            <a:blip r:embed="rId4"/>
            <a:stretch>
              <a:fillRect/>
            </a:stretch>
          </p:blipFill>
          <p:spPr>
            <a:xfrm>
              <a:off x="3648" y="3760"/>
              <a:ext cx="2288" cy="561"/>
            </a:xfrm>
            <a:prstGeom prst="rect">
              <a:avLst/>
            </a:prstGeom>
            <a:solidFill>
              <a:schemeClr val="bg1">
                <a:lumMod val="50000"/>
              </a:schemeClr>
            </a:solidFill>
          </p:spPr>
        </p:pic>
      </p:grpSp>
      <p:sp>
        <p:nvSpPr>
          <p:cNvPr id="7" name="Espace réservé du numéro de diapositive 5"/>
          <p:cNvSpPr>
            <a:spLocks noGrp="1"/>
          </p:cNvSpPr>
          <p:nvPr>
            <p:ph type="sldNum" sz="quarter" idx="12"/>
          </p:nvPr>
        </p:nvSpPr>
        <p:spPr>
          <a:xfrm>
            <a:off x="6553200" y="6356350"/>
            <a:ext cx="2133600" cy="365125"/>
          </a:xfrm>
        </p:spPr>
        <p:txBody>
          <a:bodyPr/>
          <a:lstStyle/>
          <a:p>
            <a:fld id="{CB008EAA-D25F-4CD5-9F67-2BFF412C61B2}" type="slidenum">
              <a:rPr lang="fr-FR" smtClean="0"/>
              <a:t>8</a:t>
            </a:fld>
            <a:endParaRPr lang="fr-FR" dirty="0"/>
          </a:p>
        </p:txBody>
      </p:sp>
    </p:spTree>
    <p:extLst>
      <p:ext uri="{BB962C8B-B14F-4D97-AF65-F5344CB8AC3E}">
        <p14:creationId xmlns:p14="http://schemas.microsoft.com/office/powerpoint/2010/main" val="20967361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850106"/>
          </a:xfrm>
        </p:spPr>
        <p:txBody>
          <a:bodyPr>
            <a:normAutofit/>
          </a:bodyPr>
          <a:lstStyle/>
          <a:p>
            <a:r>
              <a:rPr lang="fr-FR" dirty="0"/>
              <a:t>Nouvelles DDJ </a:t>
            </a:r>
            <a:r>
              <a:rPr lang="fr-FR" dirty="0" smtClean="0"/>
              <a:t>OMS</a:t>
            </a:r>
            <a:endParaRPr lang="fr-FR" dirty="0">
              <a:solidFill>
                <a:srgbClr val="FF0000"/>
              </a:solidFill>
            </a:endParaRPr>
          </a:p>
        </p:txBody>
      </p:sp>
      <p:sp>
        <p:nvSpPr>
          <p:cNvPr id="3" name="Espace réservé du numéro de diapositive 2"/>
          <p:cNvSpPr>
            <a:spLocks noGrp="1"/>
          </p:cNvSpPr>
          <p:nvPr>
            <p:ph type="sldNum" sz="quarter" idx="12"/>
          </p:nvPr>
        </p:nvSpPr>
        <p:spPr/>
        <p:txBody>
          <a:bodyPr/>
          <a:lstStyle/>
          <a:p>
            <a:fld id="{24BDF6ED-2816-5E4A-85C7-CC85CE9663BF}" type="slidenum">
              <a:rPr lang="fr-FR" smtClean="0"/>
              <a:pPr/>
              <a:t>9</a:t>
            </a:fld>
            <a:endParaRPr lang="fr-FR" dirty="0"/>
          </a:p>
        </p:txBody>
      </p:sp>
      <p:sp>
        <p:nvSpPr>
          <p:cNvPr id="8" name="Rectangle 5"/>
          <p:cNvSpPr>
            <a:spLocks noChangeArrowheads="1"/>
          </p:cNvSpPr>
          <p:nvPr/>
        </p:nvSpPr>
        <p:spPr bwMode="auto">
          <a:xfrm>
            <a:off x="861905" y="5970766"/>
            <a:ext cx="84483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28C3D8"/>
              </a:buClr>
              <a:buSzPct val="130000"/>
              <a:buChar char="•"/>
              <a:defRPr kumimoji="1" sz="3200">
                <a:solidFill>
                  <a:srgbClr val="0000CC"/>
                </a:solidFill>
                <a:latin typeface="Arial" charset="0"/>
              </a:defRPr>
            </a:lvl1pPr>
            <a:lvl2pPr marL="742950" indent="-285750" algn="l">
              <a:spcBef>
                <a:spcPct val="20000"/>
              </a:spcBef>
              <a:buClr>
                <a:srgbClr val="FF33CC"/>
              </a:buClr>
              <a:buSzPct val="70000"/>
              <a:buFont typeface="Wingdings" pitchFamily="2" charset="2"/>
              <a:buChar char="Ø"/>
              <a:defRPr kumimoji="1" sz="2800">
                <a:solidFill>
                  <a:srgbClr val="0000CC"/>
                </a:solidFill>
                <a:latin typeface="Arial" charset="0"/>
              </a:defRPr>
            </a:lvl2pPr>
            <a:lvl3pPr marL="1143000" indent="-228600" algn="l">
              <a:spcBef>
                <a:spcPct val="20000"/>
              </a:spcBef>
              <a:buClr>
                <a:srgbClr val="31D909"/>
              </a:buClr>
              <a:buChar char="•"/>
              <a:defRPr kumimoji="1" sz="2400">
                <a:solidFill>
                  <a:srgbClr val="0000CC"/>
                </a:solidFill>
                <a:latin typeface="Arial" charset="0"/>
              </a:defRPr>
            </a:lvl3pPr>
            <a:lvl4pPr marL="1600200" indent="-228600" algn="l">
              <a:spcBef>
                <a:spcPct val="20000"/>
              </a:spcBef>
              <a:buClr>
                <a:srgbClr val="FF6600"/>
              </a:buClr>
              <a:buFont typeface="Wingdings" pitchFamily="2" charset="2"/>
              <a:buChar char="ü"/>
              <a:defRPr kumimoji="1" sz="2000">
                <a:solidFill>
                  <a:srgbClr val="0000CC"/>
                </a:solidFill>
                <a:latin typeface="Arial" charset="0"/>
              </a:defRPr>
            </a:lvl4pPr>
            <a:lvl5pPr marL="2057400" indent="-228600" algn="l">
              <a:spcBef>
                <a:spcPct val="20000"/>
              </a:spcBef>
              <a:buClr>
                <a:srgbClr val="FFCC00"/>
              </a:buClr>
              <a:buFont typeface="Wingdings" pitchFamily="2" charset="2"/>
              <a:buChar char="§"/>
              <a:defRPr kumimoji="1" sz="2000">
                <a:solidFill>
                  <a:srgbClr val="0000CC"/>
                </a:solidFill>
                <a:latin typeface="Arial" charset="0"/>
              </a:defRPr>
            </a:lvl5pPr>
            <a:lvl6pPr marL="25146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6pPr>
            <a:lvl7pPr marL="29718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7pPr>
            <a:lvl8pPr marL="34290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8pPr>
            <a:lvl9pPr marL="3886200" indent="-228600" eaLnBrk="0" fontAlgn="base" hangingPunct="0">
              <a:spcBef>
                <a:spcPct val="20000"/>
              </a:spcBef>
              <a:spcAft>
                <a:spcPct val="0"/>
              </a:spcAft>
              <a:buClr>
                <a:srgbClr val="FFCC00"/>
              </a:buClr>
              <a:buFont typeface="Wingdings" pitchFamily="2" charset="2"/>
              <a:buChar char="§"/>
              <a:defRPr kumimoji="1" sz="2000">
                <a:solidFill>
                  <a:srgbClr val="0000CC"/>
                </a:solidFill>
                <a:latin typeface="Arial" charset="0"/>
              </a:defRPr>
            </a:lvl9pPr>
          </a:lstStyle>
          <a:p>
            <a:pPr algn="ctr">
              <a:spcBef>
                <a:spcPct val="0"/>
              </a:spcBef>
              <a:buClrTx/>
              <a:buSzTx/>
              <a:buFontTx/>
              <a:buNone/>
            </a:pPr>
            <a:r>
              <a:rPr kumimoji="0" lang="fr-FR" altLang="fr-FR" sz="1200" i="1" dirty="0">
                <a:solidFill>
                  <a:schemeClr val="tx1"/>
                </a:solidFill>
                <a:ea typeface="MS PGothic" pitchFamily="34" charset="-128"/>
              </a:rPr>
              <a:t>Site OMS : https://www.whocc.no/atc_ddd_alterations__cumulative/ddd_alterations/</a:t>
            </a:r>
          </a:p>
        </p:txBody>
      </p:sp>
      <p:graphicFrame>
        <p:nvGraphicFramePr>
          <p:cNvPr id="9" name="Espace réservé du contenu 5"/>
          <p:cNvGraphicFramePr>
            <a:graphicFrameLocks/>
          </p:cNvGraphicFramePr>
          <p:nvPr>
            <p:extLst>
              <p:ext uri="{D42A27DB-BD31-4B8C-83A1-F6EECF244321}">
                <p14:modId xmlns:p14="http://schemas.microsoft.com/office/powerpoint/2010/main" val="3938501893"/>
              </p:ext>
            </p:extLst>
          </p:nvPr>
        </p:nvGraphicFramePr>
        <p:xfrm>
          <a:off x="1198421" y="1844824"/>
          <a:ext cx="6747159" cy="3672048"/>
        </p:xfrm>
        <a:graphic>
          <a:graphicData uri="http://schemas.openxmlformats.org/drawingml/2006/table">
            <a:tbl>
              <a:tblPr firstRow="1" firstCol="1" bandRow="1">
                <a:tableStyleId>{7DF18680-E054-41AD-8BC1-D1AEF772440D}</a:tableStyleId>
              </a:tblPr>
              <a:tblGrid>
                <a:gridCol w="1444273">
                  <a:extLst>
                    <a:ext uri="{9D8B030D-6E8A-4147-A177-3AD203B41FA5}">
                      <a16:colId xmlns:a16="http://schemas.microsoft.com/office/drawing/2014/main" val="20000"/>
                    </a:ext>
                  </a:extLst>
                </a:gridCol>
                <a:gridCol w="3119120">
                  <a:extLst>
                    <a:ext uri="{9D8B030D-6E8A-4147-A177-3AD203B41FA5}">
                      <a16:colId xmlns:a16="http://schemas.microsoft.com/office/drawing/2014/main" val="20001"/>
                    </a:ext>
                  </a:extLst>
                </a:gridCol>
                <a:gridCol w="1091883">
                  <a:extLst>
                    <a:ext uri="{9D8B030D-6E8A-4147-A177-3AD203B41FA5}">
                      <a16:colId xmlns:a16="http://schemas.microsoft.com/office/drawing/2014/main" val="20002"/>
                    </a:ext>
                  </a:extLst>
                </a:gridCol>
                <a:gridCol w="1091883">
                  <a:extLst>
                    <a:ext uri="{9D8B030D-6E8A-4147-A177-3AD203B41FA5}">
                      <a16:colId xmlns:a16="http://schemas.microsoft.com/office/drawing/2014/main" val="20003"/>
                    </a:ext>
                  </a:extLst>
                </a:gridCol>
              </a:tblGrid>
              <a:tr h="432048">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Code ATC</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nchor="ctr">
                    <a:solidFill>
                      <a:srgbClr val="00B0F0"/>
                    </a:solidFill>
                  </a:tcPr>
                </a:tc>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Antibiotique</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nchor="ctr">
                    <a:solidFill>
                      <a:srgbClr val="00B0F0"/>
                    </a:solidFill>
                  </a:tcPr>
                </a:tc>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DDJ 2018</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nchor="ctr">
                    <a:solidFill>
                      <a:srgbClr val="00B0F0"/>
                    </a:solidFill>
                  </a:tcPr>
                </a:tc>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DDJ 2019</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nchor="ctr">
                    <a:solidFill>
                      <a:srgbClr val="00B0F0"/>
                    </a:solidFill>
                  </a:tcPr>
                </a:tc>
                <a:extLst>
                  <a:ext uri="{0D108BD9-81ED-4DB2-BD59-A6C34878D82A}">
                    <a16:rowId xmlns:a16="http://schemas.microsoft.com/office/drawing/2014/main" val="10000"/>
                  </a:ext>
                </a:extLst>
              </a:tr>
              <a:tr h="360000">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J01CA01</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nchor="ctr">
                    <a:solidFill>
                      <a:srgbClr val="00B0F0"/>
                    </a:solid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ampicilline</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no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2 g INJ</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no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6 g INJ</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noFill/>
                  </a:tcPr>
                </a:tc>
                <a:extLst>
                  <a:ext uri="{0D108BD9-81ED-4DB2-BD59-A6C34878D82A}">
                    <a16:rowId xmlns:a16="http://schemas.microsoft.com/office/drawing/2014/main" val="10001"/>
                  </a:ext>
                </a:extLst>
              </a:tr>
              <a:tr h="360000">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J01CA04</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nchor="ctr">
                    <a:solidFill>
                      <a:srgbClr val="00B0F0"/>
                    </a:solid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amoxicilline</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solidFill>
                      <a:schemeClr val="bg1">
                        <a:lumMod val="95000"/>
                      </a:schemeClr>
                    </a:solid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1 g O</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solidFill>
                      <a:schemeClr val="bg1">
                        <a:lumMod val="95000"/>
                      </a:schemeClr>
                    </a:solidFill>
                  </a:tcPr>
                </a:tc>
                <a:tc>
                  <a:txBody>
                    <a:bodyPr/>
                    <a:lstStyle/>
                    <a:p>
                      <a:pPr algn="ctr">
                        <a:lnSpc>
                          <a:spcPct val="115000"/>
                        </a:lnSpc>
                        <a:spcAft>
                          <a:spcPts val="0"/>
                        </a:spcAft>
                      </a:pPr>
                      <a:r>
                        <a:rPr lang="fr-FR" sz="1600" b="0" dirty="0">
                          <a:solidFill>
                            <a:srgbClr val="002060"/>
                          </a:solidFill>
                          <a:effectLst/>
                          <a:latin typeface="Arial" panose="020B0604020202020204" pitchFamily="34" charset="0"/>
                          <a:cs typeface="Arial" panose="020B0604020202020204" pitchFamily="34" charset="0"/>
                        </a:rPr>
                        <a:t>1,5 g O</a:t>
                      </a:r>
                      <a:endParaRPr lang="fr-FR" sz="2800" b="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solidFill>
                      <a:schemeClr val="bg1">
                        <a:lumMod val="95000"/>
                      </a:schemeClr>
                    </a:solidFill>
                  </a:tcPr>
                </a:tc>
                <a:extLst>
                  <a:ext uri="{0D108BD9-81ED-4DB2-BD59-A6C34878D82A}">
                    <a16:rowId xmlns:a16="http://schemas.microsoft.com/office/drawing/2014/main" val="10002"/>
                  </a:ext>
                </a:extLst>
              </a:tr>
              <a:tr h="360000">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J01CA04</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nchor="ctr">
                    <a:solidFill>
                      <a:srgbClr val="00B0F0"/>
                    </a:solid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amoxicilline</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noFill/>
                  </a:tcPr>
                </a:tc>
                <a:tc>
                  <a:txBody>
                    <a:bodyPr/>
                    <a:lstStyle/>
                    <a:p>
                      <a:pPr algn="ctr">
                        <a:lnSpc>
                          <a:spcPct val="115000"/>
                        </a:lnSpc>
                        <a:spcAft>
                          <a:spcPts val="0"/>
                        </a:spcAft>
                      </a:pPr>
                      <a:r>
                        <a:rPr lang="fr-FR" sz="1600">
                          <a:solidFill>
                            <a:srgbClr val="002060"/>
                          </a:solidFill>
                          <a:effectLst/>
                          <a:latin typeface="Arial" panose="020B0604020202020204" pitchFamily="34" charset="0"/>
                          <a:cs typeface="Arial" panose="020B0604020202020204" pitchFamily="34" charset="0"/>
                        </a:rPr>
                        <a:t>1 g INJ</a:t>
                      </a:r>
                      <a:endParaRPr lang="fr-FR" sz="280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noFill/>
                  </a:tcPr>
                </a:tc>
                <a:tc>
                  <a:txBody>
                    <a:bodyPr/>
                    <a:lstStyle/>
                    <a:p>
                      <a:pPr algn="ctr">
                        <a:lnSpc>
                          <a:spcPct val="115000"/>
                        </a:lnSpc>
                        <a:spcAft>
                          <a:spcPts val="0"/>
                        </a:spcAft>
                      </a:pPr>
                      <a:r>
                        <a:rPr lang="fr-FR" sz="1600" b="0" dirty="0">
                          <a:solidFill>
                            <a:srgbClr val="002060"/>
                          </a:solidFill>
                          <a:effectLst/>
                          <a:latin typeface="Arial" panose="020B0604020202020204" pitchFamily="34" charset="0"/>
                          <a:cs typeface="Arial" panose="020B0604020202020204" pitchFamily="34" charset="0"/>
                        </a:rPr>
                        <a:t>3 g INJ</a:t>
                      </a:r>
                      <a:endParaRPr lang="fr-FR" sz="2800" b="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noFill/>
                  </a:tcPr>
                </a:tc>
                <a:extLst>
                  <a:ext uri="{0D108BD9-81ED-4DB2-BD59-A6C34878D82A}">
                    <a16:rowId xmlns:a16="http://schemas.microsoft.com/office/drawing/2014/main" val="10003"/>
                  </a:ext>
                </a:extLst>
              </a:tr>
              <a:tr h="360000">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J01CA17</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nchor="ctr">
                    <a:solidFill>
                      <a:srgbClr val="00B0F0"/>
                    </a:solidFill>
                  </a:tcPr>
                </a:tc>
                <a:tc>
                  <a:txBody>
                    <a:bodyPr/>
                    <a:lstStyle/>
                    <a:p>
                      <a:pPr algn="ctr">
                        <a:lnSpc>
                          <a:spcPct val="115000"/>
                        </a:lnSpc>
                        <a:spcAft>
                          <a:spcPts val="0"/>
                        </a:spcAft>
                      </a:pPr>
                      <a:r>
                        <a:rPr lang="fr-FR" sz="1600" dirty="0" err="1">
                          <a:solidFill>
                            <a:srgbClr val="002060"/>
                          </a:solidFill>
                          <a:effectLst/>
                          <a:latin typeface="Arial" panose="020B0604020202020204" pitchFamily="34" charset="0"/>
                          <a:cs typeface="Arial" panose="020B0604020202020204" pitchFamily="34" charset="0"/>
                        </a:rPr>
                        <a:t>témocilline</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solidFill>
                      <a:schemeClr val="bg1">
                        <a:lumMod val="95000"/>
                      </a:schemeClr>
                    </a:solid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2 g INJ</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solidFill>
                      <a:schemeClr val="bg1">
                        <a:lumMod val="95000"/>
                      </a:schemeClr>
                    </a:solidFill>
                  </a:tcPr>
                </a:tc>
                <a:tc>
                  <a:txBody>
                    <a:bodyPr/>
                    <a:lstStyle/>
                    <a:p>
                      <a:pPr algn="ctr">
                        <a:lnSpc>
                          <a:spcPct val="115000"/>
                        </a:lnSpc>
                        <a:spcAft>
                          <a:spcPts val="0"/>
                        </a:spcAft>
                      </a:pPr>
                      <a:r>
                        <a:rPr lang="fr-FR" sz="1600" b="0" dirty="0">
                          <a:solidFill>
                            <a:srgbClr val="002060"/>
                          </a:solidFill>
                          <a:effectLst/>
                          <a:latin typeface="Arial" panose="020B0604020202020204" pitchFamily="34" charset="0"/>
                          <a:cs typeface="Arial" panose="020B0604020202020204" pitchFamily="34" charset="0"/>
                        </a:rPr>
                        <a:t>4 g INJ</a:t>
                      </a:r>
                      <a:endParaRPr lang="fr-FR" sz="2800" b="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solidFill>
                      <a:schemeClr val="bg1">
                        <a:lumMod val="95000"/>
                      </a:schemeClr>
                    </a:solidFill>
                  </a:tcPr>
                </a:tc>
                <a:extLst>
                  <a:ext uri="{0D108BD9-81ED-4DB2-BD59-A6C34878D82A}">
                    <a16:rowId xmlns:a16="http://schemas.microsoft.com/office/drawing/2014/main" val="10004"/>
                  </a:ext>
                </a:extLst>
              </a:tr>
              <a:tr h="360000">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J01CR02</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nchor="ctr">
                    <a:solidFill>
                      <a:srgbClr val="00B0F0"/>
                    </a:solidFill>
                  </a:tcPr>
                </a:tc>
                <a:tc>
                  <a:txBody>
                    <a:bodyPr/>
                    <a:lstStyle/>
                    <a:p>
                      <a:pPr algn="ctr">
                        <a:lnSpc>
                          <a:spcPct val="115000"/>
                        </a:lnSpc>
                        <a:spcAft>
                          <a:spcPts val="0"/>
                        </a:spcAft>
                      </a:pPr>
                      <a:r>
                        <a:rPr lang="en-US" sz="1600" dirty="0" err="1">
                          <a:solidFill>
                            <a:srgbClr val="002060"/>
                          </a:solidFill>
                          <a:effectLst/>
                          <a:latin typeface="Arial" panose="020B0604020202020204" pitchFamily="34" charset="0"/>
                          <a:cs typeface="Arial" panose="020B0604020202020204" pitchFamily="34" charset="0"/>
                        </a:rPr>
                        <a:t>amoxicilline</a:t>
                      </a:r>
                      <a:r>
                        <a:rPr lang="en-US" sz="1600" dirty="0">
                          <a:solidFill>
                            <a:srgbClr val="002060"/>
                          </a:solidFill>
                          <a:effectLst/>
                          <a:latin typeface="Arial" panose="020B0604020202020204" pitchFamily="34" charset="0"/>
                          <a:cs typeface="Arial" panose="020B0604020202020204" pitchFamily="34" charset="0"/>
                        </a:rPr>
                        <a:t> – </a:t>
                      </a:r>
                      <a:r>
                        <a:rPr lang="en-US" sz="1600" dirty="0" err="1">
                          <a:solidFill>
                            <a:srgbClr val="002060"/>
                          </a:solidFill>
                          <a:effectLst/>
                          <a:latin typeface="Arial" panose="020B0604020202020204" pitchFamily="34" charset="0"/>
                          <a:cs typeface="Arial" panose="020B0604020202020204" pitchFamily="34" charset="0"/>
                        </a:rPr>
                        <a:t>acide</a:t>
                      </a:r>
                      <a:r>
                        <a:rPr lang="en-US" sz="1600" dirty="0">
                          <a:solidFill>
                            <a:srgbClr val="002060"/>
                          </a:solidFill>
                          <a:effectLst/>
                          <a:latin typeface="Arial" panose="020B0604020202020204" pitchFamily="34" charset="0"/>
                          <a:cs typeface="Arial" panose="020B0604020202020204" pitchFamily="34" charset="0"/>
                        </a:rPr>
                        <a:t> </a:t>
                      </a:r>
                      <a:r>
                        <a:rPr lang="en-US" sz="1600" dirty="0" err="1">
                          <a:solidFill>
                            <a:srgbClr val="002060"/>
                          </a:solidFill>
                          <a:effectLst/>
                          <a:latin typeface="Arial" panose="020B0604020202020204" pitchFamily="34" charset="0"/>
                          <a:cs typeface="Arial" panose="020B0604020202020204" pitchFamily="34" charset="0"/>
                        </a:rPr>
                        <a:t>clavulanique</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noFill/>
                  </a:tcPr>
                </a:tc>
                <a:tc>
                  <a:txBody>
                    <a:bodyPr/>
                    <a:lstStyle/>
                    <a:p>
                      <a:pPr algn="ctr">
                        <a:lnSpc>
                          <a:spcPct val="115000"/>
                        </a:lnSpc>
                        <a:spcAft>
                          <a:spcPts val="0"/>
                        </a:spcAft>
                      </a:pPr>
                      <a:r>
                        <a:rPr lang="fr-FR" sz="1600">
                          <a:solidFill>
                            <a:srgbClr val="002060"/>
                          </a:solidFill>
                          <a:effectLst/>
                          <a:latin typeface="Arial" panose="020B0604020202020204" pitchFamily="34" charset="0"/>
                          <a:cs typeface="Arial" panose="020B0604020202020204" pitchFamily="34" charset="0"/>
                        </a:rPr>
                        <a:t>1 g O</a:t>
                      </a:r>
                      <a:endParaRPr lang="fr-FR" sz="280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noFill/>
                  </a:tcPr>
                </a:tc>
                <a:tc>
                  <a:txBody>
                    <a:bodyPr/>
                    <a:lstStyle/>
                    <a:p>
                      <a:pPr algn="ctr">
                        <a:lnSpc>
                          <a:spcPct val="115000"/>
                        </a:lnSpc>
                        <a:spcAft>
                          <a:spcPts val="0"/>
                        </a:spcAft>
                      </a:pPr>
                      <a:r>
                        <a:rPr lang="fr-FR" sz="1600" b="0" dirty="0">
                          <a:solidFill>
                            <a:srgbClr val="002060"/>
                          </a:solidFill>
                          <a:effectLst/>
                          <a:latin typeface="Arial" panose="020B0604020202020204" pitchFamily="34" charset="0"/>
                          <a:cs typeface="Arial" panose="020B0604020202020204" pitchFamily="34" charset="0"/>
                        </a:rPr>
                        <a:t>1,5 g O</a:t>
                      </a:r>
                      <a:endParaRPr lang="fr-FR" sz="2800" b="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noFill/>
                  </a:tcPr>
                </a:tc>
                <a:extLst>
                  <a:ext uri="{0D108BD9-81ED-4DB2-BD59-A6C34878D82A}">
                    <a16:rowId xmlns:a16="http://schemas.microsoft.com/office/drawing/2014/main" val="10005"/>
                  </a:ext>
                </a:extLst>
              </a:tr>
              <a:tr h="360000">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J01DE01</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nchor="ctr">
                    <a:solidFill>
                      <a:srgbClr val="00B0F0"/>
                    </a:solidFill>
                  </a:tcPr>
                </a:tc>
                <a:tc>
                  <a:txBody>
                    <a:bodyPr/>
                    <a:lstStyle/>
                    <a:p>
                      <a:pPr algn="ctr">
                        <a:lnSpc>
                          <a:spcPct val="115000"/>
                        </a:lnSpc>
                        <a:spcAft>
                          <a:spcPts val="0"/>
                        </a:spcAft>
                      </a:pPr>
                      <a:r>
                        <a:rPr lang="fr-FR" sz="1600" dirty="0" err="1">
                          <a:solidFill>
                            <a:srgbClr val="002060"/>
                          </a:solidFill>
                          <a:effectLst/>
                          <a:latin typeface="Arial" panose="020B0604020202020204" pitchFamily="34" charset="0"/>
                          <a:cs typeface="Arial" panose="020B0604020202020204" pitchFamily="34" charset="0"/>
                        </a:rPr>
                        <a:t>céfépime</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solidFill>
                      <a:schemeClr val="bg1">
                        <a:lumMod val="95000"/>
                      </a:schemeClr>
                    </a:solid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2 g INJ</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solidFill>
                      <a:schemeClr val="bg1">
                        <a:lumMod val="95000"/>
                      </a:schemeClr>
                    </a:solidFill>
                  </a:tcPr>
                </a:tc>
                <a:tc>
                  <a:txBody>
                    <a:bodyPr/>
                    <a:lstStyle/>
                    <a:p>
                      <a:pPr algn="ctr">
                        <a:lnSpc>
                          <a:spcPct val="115000"/>
                        </a:lnSpc>
                        <a:spcAft>
                          <a:spcPts val="0"/>
                        </a:spcAft>
                      </a:pPr>
                      <a:r>
                        <a:rPr lang="fr-FR" sz="1600" b="0" dirty="0">
                          <a:solidFill>
                            <a:srgbClr val="002060"/>
                          </a:solidFill>
                          <a:effectLst/>
                          <a:latin typeface="Arial" panose="020B0604020202020204" pitchFamily="34" charset="0"/>
                          <a:cs typeface="Arial" panose="020B0604020202020204" pitchFamily="34" charset="0"/>
                        </a:rPr>
                        <a:t>4 g INJ</a:t>
                      </a:r>
                      <a:endParaRPr lang="fr-FR" sz="2800" b="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solidFill>
                      <a:schemeClr val="bg1">
                        <a:lumMod val="95000"/>
                      </a:schemeClr>
                    </a:solidFill>
                  </a:tcPr>
                </a:tc>
                <a:extLst>
                  <a:ext uri="{0D108BD9-81ED-4DB2-BD59-A6C34878D82A}">
                    <a16:rowId xmlns:a16="http://schemas.microsoft.com/office/drawing/2014/main" val="10006"/>
                  </a:ext>
                </a:extLst>
              </a:tr>
              <a:tr h="360000">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J01DH02</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nchor="ctr">
                    <a:solidFill>
                      <a:srgbClr val="00B0F0"/>
                    </a:solidFill>
                  </a:tcPr>
                </a:tc>
                <a:tc>
                  <a:txBody>
                    <a:bodyPr/>
                    <a:lstStyle/>
                    <a:p>
                      <a:pPr algn="ctr">
                        <a:lnSpc>
                          <a:spcPct val="115000"/>
                        </a:lnSpc>
                        <a:spcAft>
                          <a:spcPts val="0"/>
                        </a:spcAft>
                      </a:pPr>
                      <a:r>
                        <a:rPr lang="fr-FR" sz="1600" dirty="0" err="1">
                          <a:solidFill>
                            <a:srgbClr val="002060"/>
                          </a:solidFill>
                          <a:effectLst/>
                          <a:latin typeface="Arial" panose="020B0604020202020204" pitchFamily="34" charset="0"/>
                          <a:cs typeface="Arial" panose="020B0604020202020204" pitchFamily="34" charset="0"/>
                        </a:rPr>
                        <a:t>méropénème</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no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2 g INJ</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noFill/>
                  </a:tcPr>
                </a:tc>
                <a:tc>
                  <a:txBody>
                    <a:bodyPr/>
                    <a:lstStyle/>
                    <a:p>
                      <a:pPr algn="ctr">
                        <a:lnSpc>
                          <a:spcPct val="115000"/>
                        </a:lnSpc>
                        <a:spcAft>
                          <a:spcPts val="0"/>
                        </a:spcAft>
                      </a:pPr>
                      <a:r>
                        <a:rPr lang="fr-FR" sz="1600" b="0" dirty="0">
                          <a:solidFill>
                            <a:srgbClr val="002060"/>
                          </a:solidFill>
                          <a:effectLst/>
                          <a:latin typeface="Arial" panose="020B0604020202020204" pitchFamily="34" charset="0"/>
                          <a:cs typeface="Arial" panose="020B0604020202020204" pitchFamily="34" charset="0"/>
                        </a:rPr>
                        <a:t>3 g INJ</a:t>
                      </a:r>
                      <a:endParaRPr lang="fr-FR" sz="2800" b="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chor="ctr">
                    <a:noFill/>
                  </a:tcPr>
                </a:tc>
                <a:extLst>
                  <a:ext uri="{0D108BD9-81ED-4DB2-BD59-A6C34878D82A}">
                    <a16:rowId xmlns:a16="http://schemas.microsoft.com/office/drawing/2014/main" val="10007"/>
                  </a:ext>
                </a:extLst>
              </a:tr>
              <a:tr h="360000">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J01MA02</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solidFill>
                      <a:srgbClr val="00B0F0"/>
                    </a:solid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ciprofloxacine</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solidFill>
                      <a:schemeClr val="bg1">
                        <a:lumMod val="95000"/>
                      </a:schemeClr>
                    </a:solid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0,5 g INJ</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solidFill>
                      <a:schemeClr val="bg1">
                        <a:lumMod val="95000"/>
                      </a:schemeClr>
                    </a:solid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0,8 g INJ</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solidFill>
                      <a:schemeClr val="bg1">
                        <a:lumMod val="95000"/>
                      </a:schemeClr>
                    </a:solidFill>
                  </a:tcPr>
                </a:tc>
                <a:extLst>
                  <a:ext uri="{0D108BD9-81ED-4DB2-BD59-A6C34878D82A}">
                    <a16:rowId xmlns:a16="http://schemas.microsoft.com/office/drawing/2014/main" val="10008"/>
                  </a:ext>
                </a:extLst>
              </a:tr>
              <a:tr h="360000">
                <a:tc>
                  <a:txBody>
                    <a:bodyPr/>
                    <a:lstStyle/>
                    <a:p>
                      <a:pPr algn="ctr">
                        <a:lnSpc>
                          <a:spcPct val="115000"/>
                        </a:lnSpc>
                        <a:spcAft>
                          <a:spcPts val="0"/>
                        </a:spcAft>
                      </a:pPr>
                      <a:r>
                        <a:rPr lang="fr-FR" sz="1600" dirty="0">
                          <a:solidFill>
                            <a:schemeClr val="bg1"/>
                          </a:solidFill>
                          <a:effectLst/>
                          <a:latin typeface="Arial" panose="020B0604020202020204" pitchFamily="34" charset="0"/>
                          <a:cs typeface="Arial" panose="020B0604020202020204" pitchFamily="34" charset="0"/>
                        </a:rPr>
                        <a:t>J01XB01</a:t>
                      </a:r>
                      <a:endParaRPr lang="fr-FR" sz="2800" dirty="0">
                        <a:solidFill>
                          <a:schemeClr val="bg1"/>
                        </a:solidFill>
                        <a:effectLst/>
                        <a:latin typeface="Arial" panose="020B0604020202020204" pitchFamily="34" charset="0"/>
                        <a:ea typeface="Times New Roman"/>
                        <a:cs typeface="Arial" panose="020B0604020202020204" pitchFamily="34" charset="0"/>
                      </a:endParaRPr>
                    </a:p>
                  </a:txBody>
                  <a:tcPr marL="60960" marR="60960" marT="0" marB="0">
                    <a:solidFill>
                      <a:srgbClr val="00B0F0"/>
                    </a:solid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colistine</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oFill/>
                  </a:tcPr>
                </a:tc>
                <a:tc>
                  <a:txBody>
                    <a:bodyPr/>
                    <a:lstStyle/>
                    <a:p>
                      <a:pPr algn="ctr">
                        <a:lnSpc>
                          <a:spcPct val="115000"/>
                        </a:lnSpc>
                        <a:spcAft>
                          <a:spcPts val="0"/>
                        </a:spcAft>
                      </a:pPr>
                      <a:r>
                        <a:rPr lang="fr-FR" sz="1600">
                          <a:solidFill>
                            <a:srgbClr val="002060"/>
                          </a:solidFill>
                          <a:effectLst/>
                          <a:latin typeface="Arial" panose="020B0604020202020204" pitchFamily="34" charset="0"/>
                          <a:cs typeface="Arial" panose="020B0604020202020204" pitchFamily="34" charset="0"/>
                        </a:rPr>
                        <a:t>3 MU INJ</a:t>
                      </a:r>
                      <a:endParaRPr lang="fr-FR" sz="280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oFill/>
                  </a:tcPr>
                </a:tc>
                <a:tc>
                  <a:txBody>
                    <a:bodyPr/>
                    <a:lstStyle/>
                    <a:p>
                      <a:pPr algn="ctr">
                        <a:lnSpc>
                          <a:spcPct val="115000"/>
                        </a:lnSpc>
                        <a:spcAft>
                          <a:spcPts val="0"/>
                        </a:spcAft>
                      </a:pPr>
                      <a:r>
                        <a:rPr lang="fr-FR" sz="1600" dirty="0">
                          <a:solidFill>
                            <a:srgbClr val="002060"/>
                          </a:solidFill>
                          <a:effectLst/>
                          <a:latin typeface="Arial" panose="020B0604020202020204" pitchFamily="34" charset="0"/>
                          <a:cs typeface="Arial" panose="020B0604020202020204" pitchFamily="34" charset="0"/>
                        </a:rPr>
                        <a:t>9 MU INJ</a:t>
                      </a:r>
                      <a:endParaRPr lang="fr-FR" sz="2800" dirty="0">
                        <a:solidFill>
                          <a:srgbClr val="002060"/>
                        </a:solidFill>
                        <a:effectLst/>
                        <a:latin typeface="Arial" panose="020B0604020202020204" pitchFamily="34" charset="0"/>
                        <a:ea typeface="Times New Roman"/>
                        <a:cs typeface="Arial" panose="020B0604020202020204" pitchFamily="34" charset="0"/>
                      </a:endParaRPr>
                    </a:p>
                  </a:txBody>
                  <a:tcPr marL="60960" marR="60960" marT="0" marB="0">
                    <a:noFill/>
                  </a:tcPr>
                </a:tc>
                <a:extLst>
                  <a:ext uri="{0D108BD9-81ED-4DB2-BD59-A6C34878D82A}">
                    <a16:rowId xmlns:a16="http://schemas.microsoft.com/office/drawing/2014/main" val="10009"/>
                  </a:ext>
                </a:extLst>
              </a:tr>
            </a:tbl>
          </a:graphicData>
        </a:graphic>
      </p:graphicFrame>
      <p:sp>
        <p:nvSpPr>
          <p:cNvPr id="4" name="Espace réservé du contenu 3"/>
          <p:cNvSpPr>
            <a:spLocks noGrp="1"/>
          </p:cNvSpPr>
          <p:nvPr>
            <p:ph idx="1"/>
          </p:nvPr>
        </p:nvSpPr>
        <p:spPr>
          <a:xfrm>
            <a:off x="467544" y="1340768"/>
            <a:ext cx="8229600" cy="4525963"/>
          </a:xfrm>
        </p:spPr>
        <p:txBody>
          <a:bodyPr>
            <a:normAutofit/>
          </a:bodyPr>
          <a:lstStyle/>
          <a:p>
            <a:r>
              <a:rPr lang="fr-FR" sz="1800" dirty="0" smtClean="0"/>
              <a:t>Utilisées depuis janvier 2019</a:t>
            </a:r>
            <a:endParaRPr lang="fr-FR" sz="1800" dirty="0"/>
          </a:p>
        </p:txBody>
      </p:sp>
    </p:spTree>
    <p:extLst>
      <p:ext uri="{BB962C8B-B14F-4D97-AF65-F5344CB8AC3E}">
        <p14:creationId xmlns:p14="http://schemas.microsoft.com/office/powerpoint/2010/main" val="3468187552"/>
      </p:ext>
    </p:extLst>
  </p:cSld>
  <p:clrMapOvr>
    <a:masterClrMapping/>
  </p:clrMapOvr>
</p:sld>
</file>

<file path=ppt/theme/theme1.xml><?xml version="1.0" encoding="utf-8"?>
<a:theme xmlns:a="http://schemas.openxmlformats.org/drawingml/2006/main" name="Thème Office">
  <a:themeElements>
    <a:clrScheme name="Personnalisé 1">
      <a:dk1>
        <a:srgbClr val="002060"/>
      </a:dk1>
      <a:lt1>
        <a:sysClr val="window" lastClr="FFFFFF"/>
      </a:lt1>
      <a:dk2>
        <a:srgbClr val="0072E5"/>
      </a:dk2>
      <a:lt2>
        <a:srgbClr val="E4E9EF"/>
      </a:lt2>
      <a:accent1>
        <a:srgbClr val="20068C"/>
      </a:accent1>
      <a:accent2>
        <a:srgbClr val="FF0000"/>
      </a:accent2>
      <a:accent3>
        <a:srgbClr val="004C99"/>
      </a:accent3>
      <a:accent4>
        <a:srgbClr val="00B0F0"/>
      </a:accent4>
      <a:accent5>
        <a:srgbClr val="84C1FF"/>
      </a:accent5>
      <a:accent6>
        <a:srgbClr val="D0D0D0"/>
      </a:accent6>
      <a:hlink>
        <a:srgbClr val="002060"/>
      </a:hlink>
      <a:folHlink>
        <a:srgbClr val="0072E5"/>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épias">
    <a:dk1>
      <a:srgbClr val="4D4E4D"/>
    </a:dk1>
    <a:lt1>
      <a:srgbClr val="FFFFFF"/>
    </a:lt1>
    <a:dk2>
      <a:srgbClr val="163770"/>
    </a:dk2>
    <a:lt2>
      <a:srgbClr val="EAEAEA"/>
    </a:lt2>
    <a:accent1>
      <a:srgbClr val="00A3DA"/>
    </a:accent1>
    <a:accent2>
      <a:srgbClr val="DF5329"/>
    </a:accent2>
    <a:accent3>
      <a:srgbClr val="9DC73C"/>
    </a:accent3>
    <a:accent4>
      <a:srgbClr val="EC9E2D"/>
    </a:accent4>
    <a:accent5>
      <a:srgbClr val="37B4AE"/>
    </a:accent5>
    <a:accent6>
      <a:srgbClr val="F8C622"/>
    </a:accent6>
    <a:hlink>
      <a:srgbClr val="813D85"/>
    </a:hlink>
    <a:folHlink>
      <a:srgbClr val="A66098"/>
    </a:folHlink>
  </a:clrScheme>
  <a:fontScheme name="Nunito">
    <a:majorFont>
      <a:latin typeface="Nunito-Bold"/>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Répias">
    <a:dk1>
      <a:srgbClr val="4D4E4D"/>
    </a:dk1>
    <a:lt1>
      <a:srgbClr val="FFFFFF"/>
    </a:lt1>
    <a:dk2>
      <a:srgbClr val="163770"/>
    </a:dk2>
    <a:lt2>
      <a:srgbClr val="EAEAEA"/>
    </a:lt2>
    <a:accent1>
      <a:srgbClr val="00A3DA"/>
    </a:accent1>
    <a:accent2>
      <a:srgbClr val="DF5329"/>
    </a:accent2>
    <a:accent3>
      <a:srgbClr val="9DC73C"/>
    </a:accent3>
    <a:accent4>
      <a:srgbClr val="EC9E2D"/>
    </a:accent4>
    <a:accent5>
      <a:srgbClr val="37B4AE"/>
    </a:accent5>
    <a:accent6>
      <a:srgbClr val="F8C622"/>
    </a:accent6>
    <a:hlink>
      <a:srgbClr val="813D85"/>
    </a:hlink>
    <a:folHlink>
      <a:srgbClr val="A66098"/>
    </a:folHlink>
  </a:clrScheme>
  <a:fontScheme name="Nunito">
    <a:majorFont>
      <a:latin typeface="Nunito-Bold"/>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Répias">
    <a:dk1>
      <a:srgbClr val="4D4E4D"/>
    </a:dk1>
    <a:lt1>
      <a:srgbClr val="FFFFFF"/>
    </a:lt1>
    <a:dk2>
      <a:srgbClr val="163770"/>
    </a:dk2>
    <a:lt2>
      <a:srgbClr val="EAEAEA"/>
    </a:lt2>
    <a:accent1>
      <a:srgbClr val="00A3DA"/>
    </a:accent1>
    <a:accent2>
      <a:srgbClr val="DF5329"/>
    </a:accent2>
    <a:accent3>
      <a:srgbClr val="9DC73C"/>
    </a:accent3>
    <a:accent4>
      <a:srgbClr val="EC9E2D"/>
    </a:accent4>
    <a:accent5>
      <a:srgbClr val="37B4AE"/>
    </a:accent5>
    <a:accent6>
      <a:srgbClr val="F8C622"/>
    </a:accent6>
    <a:hlink>
      <a:srgbClr val="813D85"/>
    </a:hlink>
    <a:folHlink>
      <a:srgbClr val="A66098"/>
    </a:folHlink>
  </a:clrScheme>
  <a:fontScheme name="Nunito">
    <a:majorFont>
      <a:latin typeface="Nunito-Bold"/>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Répias">
    <a:dk1>
      <a:srgbClr val="4D4E4D"/>
    </a:dk1>
    <a:lt1>
      <a:srgbClr val="FFFFFF"/>
    </a:lt1>
    <a:dk2>
      <a:srgbClr val="163770"/>
    </a:dk2>
    <a:lt2>
      <a:srgbClr val="EAEAEA"/>
    </a:lt2>
    <a:accent1>
      <a:srgbClr val="00A3DA"/>
    </a:accent1>
    <a:accent2>
      <a:srgbClr val="DF5329"/>
    </a:accent2>
    <a:accent3>
      <a:srgbClr val="9DC73C"/>
    </a:accent3>
    <a:accent4>
      <a:srgbClr val="EC9E2D"/>
    </a:accent4>
    <a:accent5>
      <a:srgbClr val="37B4AE"/>
    </a:accent5>
    <a:accent6>
      <a:srgbClr val="F8C622"/>
    </a:accent6>
    <a:hlink>
      <a:srgbClr val="813D85"/>
    </a:hlink>
    <a:folHlink>
      <a:srgbClr val="A66098"/>
    </a:folHlink>
  </a:clrScheme>
  <a:fontScheme name="Nunito">
    <a:majorFont>
      <a:latin typeface="Nunito-Bold"/>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Répias">
    <a:dk1>
      <a:srgbClr val="4D4E4D"/>
    </a:dk1>
    <a:lt1>
      <a:srgbClr val="FFFFFF"/>
    </a:lt1>
    <a:dk2>
      <a:srgbClr val="163770"/>
    </a:dk2>
    <a:lt2>
      <a:srgbClr val="EAEAEA"/>
    </a:lt2>
    <a:accent1>
      <a:srgbClr val="00A3DA"/>
    </a:accent1>
    <a:accent2>
      <a:srgbClr val="DF5329"/>
    </a:accent2>
    <a:accent3>
      <a:srgbClr val="9DC73C"/>
    </a:accent3>
    <a:accent4>
      <a:srgbClr val="EC9E2D"/>
    </a:accent4>
    <a:accent5>
      <a:srgbClr val="37B4AE"/>
    </a:accent5>
    <a:accent6>
      <a:srgbClr val="F8C622"/>
    </a:accent6>
    <a:hlink>
      <a:srgbClr val="813D85"/>
    </a:hlink>
    <a:folHlink>
      <a:srgbClr val="A66098"/>
    </a:folHlink>
  </a:clrScheme>
  <a:fontScheme name="Nunito">
    <a:majorFont>
      <a:latin typeface="Nunito-Bold"/>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Répias">
    <a:dk1>
      <a:srgbClr val="4D4E4D"/>
    </a:dk1>
    <a:lt1>
      <a:srgbClr val="FFFFFF"/>
    </a:lt1>
    <a:dk2>
      <a:srgbClr val="163770"/>
    </a:dk2>
    <a:lt2>
      <a:srgbClr val="EAEAEA"/>
    </a:lt2>
    <a:accent1>
      <a:srgbClr val="00A3DA"/>
    </a:accent1>
    <a:accent2>
      <a:srgbClr val="DF5329"/>
    </a:accent2>
    <a:accent3>
      <a:srgbClr val="9DC73C"/>
    </a:accent3>
    <a:accent4>
      <a:srgbClr val="EC9E2D"/>
    </a:accent4>
    <a:accent5>
      <a:srgbClr val="37B4AE"/>
    </a:accent5>
    <a:accent6>
      <a:srgbClr val="F8C622"/>
    </a:accent6>
    <a:hlink>
      <a:srgbClr val="813D85"/>
    </a:hlink>
    <a:folHlink>
      <a:srgbClr val="A66098"/>
    </a:folHlink>
  </a:clrScheme>
  <a:fontScheme name="Nunito">
    <a:majorFont>
      <a:latin typeface="Nunito-Bold"/>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1181</TotalTime>
  <Words>3024</Words>
  <Application>Microsoft Office PowerPoint</Application>
  <PresentationFormat>Affichage à l'écran (4:3)</PresentationFormat>
  <Paragraphs>746</Paragraphs>
  <Slides>42</Slides>
  <Notes>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42</vt:i4>
      </vt:variant>
    </vt:vector>
  </HeadingPairs>
  <TitlesOfParts>
    <vt:vector size="52" baseType="lpstr">
      <vt:lpstr>MS PGothic</vt:lpstr>
      <vt:lpstr>MS PGothic</vt:lpstr>
      <vt:lpstr>Arial</vt:lpstr>
      <vt:lpstr>Calibri</vt:lpstr>
      <vt:lpstr>Palatino Linotype</vt:lpstr>
      <vt:lpstr>Symbol</vt:lpstr>
      <vt:lpstr>Tahoma</vt:lpstr>
      <vt:lpstr>Times New Roman</vt:lpstr>
      <vt:lpstr>Wingdings</vt:lpstr>
      <vt:lpstr>Thème Office</vt:lpstr>
      <vt:lpstr>Mission nationale de Surveillance et Prévention de l’AntibioRésistance en Etablissement de Santé (SPARES)</vt:lpstr>
      <vt:lpstr>Avant-propos </vt:lpstr>
      <vt:lpstr>Sommaire </vt:lpstr>
      <vt:lpstr>Contexte Des programmes pour maîtriser l’antibiorésistance</vt:lpstr>
      <vt:lpstr>Contexte Evolution de la surveillance : mission SPARES   Objectifs principaux de SPARES</vt:lpstr>
      <vt:lpstr>Objectifs  de la surveillance de la consommation d’antibiotiques </vt:lpstr>
      <vt:lpstr>Méthode </vt:lpstr>
      <vt:lpstr>Méthode </vt:lpstr>
      <vt:lpstr>Nouvelles DDJ OMS</vt:lpstr>
      <vt:lpstr>Changement de DDJ en 2019</vt:lpstr>
      <vt:lpstr>Aide à l’interprétation des données </vt:lpstr>
      <vt:lpstr>Aide à l’interprétation des données </vt:lpstr>
      <vt:lpstr>Aide à l’interprétation des données de consommation d’antibiotiques </vt:lpstr>
      <vt:lpstr>Résultats 2018</vt:lpstr>
      <vt:lpstr>Résultats 2018</vt:lpstr>
      <vt:lpstr>Résultats</vt:lpstr>
      <vt:lpstr>Résultats</vt:lpstr>
      <vt:lpstr>Résultats 2018</vt:lpstr>
      <vt:lpstr>Résultats 2018</vt:lpstr>
      <vt:lpstr>Résultats régionaux 2018</vt:lpstr>
      <vt:lpstr>Résultats régionaux 2018</vt:lpstr>
      <vt:lpstr>Résultats régionaux 2018</vt:lpstr>
      <vt:lpstr>Résultats 2012-2018</vt:lpstr>
      <vt:lpstr>Résultats 2012-2018</vt:lpstr>
      <vt:lpstr>Résultats 2012-2018</vt:lpstr>
      <vt:lpstr>Résultats 2012-2018</vt:lpstr>
      <vt:lpstr>Résultats 2012-2018</vt:lpstr>
      <vt:lpstr>Résultats 2012-2018</vt:lpstr>
      <vt:lpstr>Résultats 2012-2018</vt:lpstr>
      <vt:lpstr>Résultats 2012-2018</vt:lpstr>
      <vt:lpstr>Utilisation des informations recueillies </vt:lpstr>
      <vt:lpstr>Utilisation des informations recueillies </vt:lpstr>
      <vt:lpstr>Actualités et perspectives Des incitations nationales</vt:lpstr>
      <vt:lpstr>Programme interministériel 5 axes et 13 mesures</vt:lpstr>
      <vt:lpstr> Propias, axe 2 Renforcer la prévention et la maîtrise de l’antibiorésistance dans l’ensemble des secteurs de l’offre de soins </vt:lpstr>
      <vt:lpstr>Actualités et perspectives Des évolutions contrastées</vt:lpstr>
      <vt:lpstr>Actualités et perspectives La mobilisation doit se poursuivre !</vt:lpstr>
      <vt:lpstr>Actualités et perspectives La mobilisation doit se poursuivre !</vt:lpstr>
      <vt:lpstr>Informations et outils</vt:lpstr>
      <vt:lpstr>Informations et outils</vt:lpstr>
      <vt:lpstr>Informations et outils</vt:lpstr>
      <vt:lpstr>Présentation PowerPoint</vt:lpstr>
    </vt:vector>
  </TitlesOfParts>
  <Company>CHU de Bordeaux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Catherine DUMARTIN</dc:creator>
  <cp:lastModifiedBy>ALI BRANDMEYER Olivia</cp:lastModifiedBy>
  <cp:revision>147</cp:revision>
  <cp:lastPrinted>2019-11-27T15:37:04Z</cp:lastPrinted>
  <dcterms:created xsi:type="dcterms:W3CDTF">2019-11-05T16:16:13Z</dcterms:created>
  <dcterms:modified xsi:type="dcterms:W3CDTF">2024-08-19T11:47:01Z</dcterms:modified>
</cp:coreProperties>
</file>